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1" r:id="rId2"/>
    <p:sldId id="258" r:id="rId3"/>
    <p:sldId id="339" r:id="rId4"/>
    <p:sldId id="265" r:id="rId5"/>
    <p:sldId id="267" r:id="rId6"/>
    <p:sldId id="271" r:id="rId7"/>
    <p:sldId id="272" r:id="rId8"/>
    <p:sldId id="273" r:id="rId9"/>
    <p:sldId id="275" r:id="rId10"/>
    <p:sldId id="341" r:id="rId11"/>
    <p:sldId id="285" r:id="rId12"/>
    <p:sldId id="289" r:id="rId13"/>
    <p:sldId id="290" r:id="rId14"/>
    <p:sldId id="343" r:id="rId15"/>
    <p:sldId id="394" r:id="rId16"/>
    <p:sldId id="396" r:id="rId17"/>
    <p:sldId id="2147377341" r:id="rId18"/>
    <p:sldId id="425" r:id="rId19"/>
    <p:sldId id="270" r:id="rId20"/>
    <p:sldId id="390" r:id="rId21"/>
    <p:sldId id="382" r:id="rId22"/>
    <p:sldId id="387" r:id="rId23"/>
    <p:sldId id="384" r:id="rId24"/>
    <p:sldId id="388" r:id="rId25"/>
    <p:sldId id="385" r:id="rId26"/>
    <p:sldId id="389" r:id="rId27"/>
    <p:sldId id="397" r:id="rId28"/>
    <p:sldId id="400" r:id="rId29"/>
    <p:sldId id="401" r:id="rId30"/>
    <p:sldId id="402" r:id="rId31"/>
    <p:sldId id="403" r:id="rId32"/>
    <p:sldId id="404" r:id="rId33"/>
    <p:sldId id="405" r:id="rId34"/>
    <p:sldId id="406" r:id="rId35"/>
    <p:sldId id="407" r:id="rId36"/>
    <p:sldId id="408" r:id="rId37"/>
    <p:sldId id="409" r:id="rId38"/>
    <p:sldId id="410" r:id="rId39"/>
    <p:sldId id="371" r:id="rId40"/>
    <p:sldId id="411" r:id="rId41"/>
    <p:sldId id="412" r:id="rId42"/>
    <p:sldId id="413" r:id="rId43"/>
    <p:sldId id="414" r:id="rId44"/>
    <p:sldId id="415" r:id="rId45"/>
    <p:sldId id="416" r:id="rId46"/>
    <p:sldId id="417" r:id="rId47"/>
    <p:sldId id="418" r:id="rId48"/>
    <p:sldId id="419" r:id="rId49"/>
    <p:sldId id="420" r:id="rId50"/>
    <p:sldId id="291" r:id="rId51"/>
    <p:sldId id="422" r:id="rId52"/>
    <p:sldId id="294" r:id="rId53"/>
    <p:sldId id="374" r:id="rId54"/>
    <p:sldId id="375" r:id="rId55"/>
    <p:sldId id="376" r:id="rId56"/>
    <p:sldId id="2147377343" r:id="rId57"/>
    <p:sldId id="423" r:id="rId58"/>
    <p:sldId id="299" r:id="rId59"/>
    <p:sldId id="2147377342" r:id="rId60"/>
    <p:sldId id="392" r:id="rId61"/>
    <p:sldId id="300" r:id="rId62"/>
    <p:sldId id="302" r:id="rId63"/>
    <p:sldId id="510" r:id="rId64"/>
    <p:sldId id="497" r:id="rId65"/>
    <p:sldId id="508" r:id="rId66"/>
    <p:sldId id="303" r:id="rId67"/>
    <p:sldId id="424" r:id="rId68"/>
    <p:sldId id="305" r:id="rId69"/>
    <p:sldId id="306" r:id="rId70"/>
    <p:sldId id="309" r:id="rId71"/>
    <p:sldId id="399" r:id="rId72"/>
    <p:sldId id="421" r:id="rId73"/>
    <p:sldId id="379" r:id="rId74"/>
    <p:sldId id="2147377344" r:id="rId7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691D2335-9827-43AC-8C84-5D34B31E6618}">
          <p14:sldIdLst>
            <p14:sldId id="261"/>
            <p14:sldId id="258"/>
            <p14:sldId id="339"/>
          </p14:sldIdLst>
        </p14:section>
        <p14:section name="Schaalsprong en demografie" id="{3CD58990-DC39-4F7B-ACFF-0A6FCB8C53D5}">
          <p14:sldIdLst>
            <p14:sldId id="265"/>
            <p14:sldId id="267"/>
            <p14:sldId id="271"/>
            <p14:sldId id="272"/>
            <p14:sldId id="273"/>
            <p14:sldId id="275"/>
            <p14:sldId id="341"/>
            <p14:sldId id="285"/>
            <p14:sldId id="289"/>
            <p14:sldId id="290"/>
          </p14:sldIdLst>
        </p14:section>
        <p14:section name="Regioplan" id="{7CCE2EED-79F4-4F23-89EC-189DDF1F54DF}">
          <p14:sldIdLst>
            <p14:sldId id="343"/>
            <p14:sldId id="394"/>
            <p14:sldId id="396"/>
            <p14:sldId id="2147377341"/>
            <p14:sldId id="425"/>
            <p14:sldId id="270"/>
            <p14:sldId id="390"/>
            <p14:sldId id="382"/>
            <p14:sldId id="387"/>
            <p14:sldId id="384"/>
            <p14:sldId id="388"/>
            <p14:sldId id="385"/>
            <p14:sldId id="389"/>
            <p14:sldId id="397"/>
          </p14:sldIdLst>
        </p14:section>
        <p14:section name="Opschalen en transformeren" id="{12777D9A-4BFB-4300-B2AC-495DC55CA699}">
          <p14:sldIdLst>
            <p14:sldId id="400"/>
            <p14:sldId id="401"/>
            <p14:sldId id="402"/>
            <p14:sldId id="403"/>
            <p14:sldId id="404"/>
            <p14:sldId id="405"/>
            <p14:sldId id="406"/>
            <p14:sldId id="407"/>
            <p14:sldId id="408"/>
            <p14:sldId id="409"/>
            <p14:sldId id="410"/>
          </p14:sldIdLst>
        </p14:section>
        <p14:section name="Oplossingsrichting: wijkgericht werken" id="{C97A7E70-5912-4091-ADE1-C90B28BE65F9}">
          <p14:sldIdLst>
            <p14:sldId id="371"/>
            <p14:sldId id="411"/>
            <p14:sldId id="412"/>
            <p14:sldId id="413"/>
            <p14:sldId id="414"/>
            <p14:sldId id="415"/>
            <p14:sldId id="416"/>
            <p14:sldId id="417"/>
            <p14:sldId id="418"/>
            <p14:sldId id="419"/>
            <p14:sldId id="420"/>
          </p14:sldIdLst>
        </p14:section>
        <p14:section name="Oplossingsrichting: hybride zorg" id="{CA600DAC-7172-4103-A284-8808B50160A5}">
          <p14:sldIdLst>
            <p14:sldId id="291"/>
            <p14:sldId id="422"/>
            <p14:sldId id="294"/>
            <p14:sldId id="374"/>
            <p14:sldId id="375"/>
            <p14:sldId id="376"/>
            <p14:sldId id="2147377343"/>
            <p14:sldId id="423"/>
            <p14:sldId id="299"/>
            <p14:sldId id="2147377342"/>
            <p14:sldId id="392"/>
            <p14:sldId id="300"/>
            <p14:sldId id="302"/>
            <p14:sldId id="510"/>
            <p14:sldId id="497"/>
            <p14:sldId id="508"/>
            <p14:sldId id="303"/>
            <p14:sldId id="424"/>
            <p14:sldId id="305"/>
            <p14:sldId id="306"/>
            <p14:sldId id="309"/>
            <p14:sldId id="399"/>
            <p14:sldId id="421"/>
          </p14:sldIdLst>
        </p14:section>
        <p14:section name="Wereld café" id="{87DE6F0F-9F5D-4C88-9CEF-CDDC62071A7E}">
          <p14:sldIdLst>
            <p14:sldId id="379"/>
            <p14:sldId id="214737734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 Hettie" initials="VH" lastIdx="1" clrIdx="0">
    <p:extLst>
      <p:ext uri="{19B8F6BF-5375-455C-9EA6-DF929625EA0E}">
        <p15:presenceInfo xmlns:p15="http://schemas.microsoft.com/office/powerpoint/2012/main" userId="Vogel, Hett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C56"/>
    <a:srgbClr val="00A6CE"/>
    <a:srgbClr val="005EA4"/>
    <a:srgbClr val="7297CB"/>
    <a:srgbClr val="7FAED1"/>
    <a:srgbClr val="0597DE"/>
    <a:srgbClr val="9ACFF3"/>
    <a:srgbClr val="0799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7687" autoAdjust="0"/>
  </p:normalViewPr>
  <p:slideViewPr>
    <p:cSldViewPr snapToGrid="0">
      <p:cViewPr varScale="1">
        <p:scale>
          <a:sx n="100" d="100"/>
          <a:sy n="100" d="100"/>
        </p:scale>
        <p:origin x="10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nas017\home$\i.veltman\Home\documenten\regio%20en%20cijfers\bevolkingsprognose%20brabant%20zuid%20oost%20geboorte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as017\home$\i.veltman\Home\documenten\regio%20en%20cijfers\bevolkingsprognose%20brabant%20zuid%20oost%20geboorte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as017\home$\i.veltman\Home\documenten\regio%20en%20cijfers\bevolkingsprognose%20brabant%20zuid%20oost%20geboorte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nl-NL" sz="1800" b="0" i="0" baseline="0">
                <a:effectLst/>
              </a:rPr>
              <a:t>Geboorten en sterfgevallen in  </a:t>
            </a:r>
            <a:endParaRPr lang="nl-N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nl-NL" sz="1800" b="0" i="0" baseline="0">
                <a:effectLst/>
              </a:rPr>
              <a:t>Zuid-Oost Brabant </a:t>
            </a:r>
            <a:endParaRPr lang="nl-N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nl-NL"/>
        </a:p>
      </c:txPr>
    </c:title>
    <c:autoTitleDeleted val="0"/>
    <c:plotArea>
      <c:layout/>
      <c:lineChart>
        <c:grouping val="standard"/>
        <c:varyColors val="0"/>
        <c:ser>
          <c:idx val="1"/>
          <c:order val="1"/>
          <c:tx>
            <c:strRef>
              <c:f>'geboorten en schaalsprong'!$A$3</c:f>
              <c:strCache>
                <c:ptCount val="1"/>
                <c:pt idx="0">
                  <c:v>Geboorte</c:v>
                </c:pt>
              </c:strCache>
            </c:strRef>
          </c:tx>
          <c:spPr>
            <a:ln w="28575" cap="rnd">
              <a:solidFill>
                <a:srgbClr val="FF0000"/>
              </a:solidFill>
              <a:prstDash val="dash"/>
              <a:round/>
            </a:ln>
            <a:effectLst/>
          </c:spPr>
          <c:marker>
            <c:symbol val="none"/>
          </c:marker>
          <c:cat>
            <c:numRef>
              <c:f>'geboorten en schaalsprong'!$B$1:$S$1</c:f>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cat>
          <c:val>
            <c:numRef>
              <c:f>'geboorten en schaalsprong'!$B$3:$S$3</c:f>
              <c:numCache>
                <c:formatCode>#,##0</c:formatCode>
                <c:ptCount val="18"/>
                <c:pt idx="0">
                  <c:v>7570</c:v>
                </c:pt>
                <c:pt idx="1">
                  <c:v>7950</c:v>
                </c:pt>
                <c:pt idx="2">
                  <c:v>8270</c:v>
                </c:pt>
                <c:pt idx="3">
                  <c:v>8475</c:v>
                </c:pt>
                <c:pt idx="4">
                  <c:v>8630</c:v>
                </c:pt>
                <c:pt idx="5">
                  <c:v>8780</c:v>
                </c:pt>
                <c:pt idx="6">
                  <c:v>8960</c:v>
                </c:pt>
                <c:pt idx="7">
                  <c:v>9080</c:v>
                </c:pt>
                <c:pt idx="8">
                  <c:v>9190</c:v>
                </c:pt>
                <c:pt idx="9">
                  <c:v>9275</c:v>
                </c:pt>
                <c:pt idx="10">
                  <c:v>9325</c:v>
                </c:pt>
                <c:pt idx="11">
                  <c:v>9360</c:v>
                </c:pt>
                <c:pt idx="12">
                  <c:v>9375</c:v>
                </c:pt>
                <c:pt idx="13">
                  <c:v>9340</c:v>
                </c:pt>
                <c:pt idx="14">
                  <c:v>9290</c:v>
                </c:pt>
                <c:pt idx="15">
                  <c:v>9205</c:v>
                </c:pt>
                <c:pt idx="16">
                  <c:v>9140</c:v>
                </c:pt>
                <c:pt idx="17">
                  <c:v>9075</c:v>
                </c:pt>
              </c:numCache>
            </c:numRef>
          </c:val>
          <c:smooth val="0"/>
          <c:extLst>
            <c:ext xmlns:c16="http://schemas.microsoft.com/office/drawing/2014/chart" uri="{C3380CC4-5D6E-409C-BE32-E72D297353CC}">
              <c16:uniqueId val="{00000000-6F78-46A1-9F02-A2BCC0A196D9}"/>
            </c:ext>
          </c:extLst>
        </c:ser>
        <c:ser>
          <c:idx val="2"/>
          <c:order val="2"/>
          <c:tx>
            <c:strRef>
              <c:f>'geboorten en schaalsprong'!$A$4</c:f>
              <c:strCache>
                <c:ptCount val="1"/>
                <c:pt idx="0">
                  <c:v>Sterfte </c:v>
                </c:pt>
              </c:strCache>
            </c:strRef>
          </c:tx>
          <c:spPr>
            <a:ln w="28575" cap="rnd">
              <a:solidFill>
                <a:schemeClr val="accent1"/>
              </a:solidFill>
              <a:prstDash val="dash"/>
              <a:round/>
            </a:ln>
            <a:effectLst/>
          </c:spPr>
          <c:marker>
            <c:symbol val="none"/>
          </c:marker>
          <c:cat>
            <c:numRef>
              <c:f>'geboorten en schaalsprong'!$B$1:$S$1</c:f>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cat>
          <c:val>
            <c:numRef>
              <c:f>'geboorten en schaalsprong'!$B$4:$S$4</c:f>
              <c:numCache>
                <c:formatCode>#,##0</c:formatCode>
                <c:ptCount val="18"/>
                <c:pt idx="0">
                  <c:v>7600</c:v>
                </c:pt>
                <c:pt idx="1">
                  <c:v>7555</c:v>
                </c:pt>
                <c:pt idx="2">
                  <c:v>7585</c:v>
                </c:pt>
                <c:pt idx="3">
                  <c:v>7665</c:v>
                </c:pt>
                <c:pt idx="4">
                  <c:v>7770</c:v>
                </c:pt>
                <c:pt idx="5">
                  <c:v>7880</c:v>
                </c:pt>
                <c:pt idx="6">
                  <c:v>8005</c:v>
                </c:pt>
                <c:pt idx="7">
                  <c:v>8125</c:v>
                </c:pt>
                <c:pt idx="8">
                  <c:v>8240</c:v>
                </c:pt>
                <c:pt idx="9">
                  <c:v>8340</c:v>
                </c:pt>
                <c:pt idx="10">
                  <c:v>8460</c:v>
                </c:pt>
                <c:pt idx="11">
                  <c:v>8560</c:v>
                </c:pt>
                <c:pt idx="12">
                  <c:v>8670</c:v>
                </c:pt>
                <c:pt idx="13">
                  <c:v>8775</c:v>
                </c:pt>
                <c:pt idx="14">
                  <c:v>8860</c:v>
                </c:pt>
                <c:pt idx="15">
                  <c:v>8945</c:v>
                </c:pt>
                <c:pt idx="16">
                  <c:v>9035</c:v>
                </c:pt>
                <c:pt idx="17">
                  <c:v>9110</c:v>
                </c:pt>
              </c:numCache>
            </c:numRef>
          </c:val>
          <c:smooth val="0"/>
          <c:extLst>
            <c:ext xmlns:c16="http://schemas.microsoft.com/office/drawing/2014/chart" uri="{C3380CC4-5D6E-409C-BE32-E72D297353CC}">
              <c16:uniqueId val="{00000001-6F78-46A1-9F02-A2BCC0A196D9}"/>
            </c:ext>
          </c:extLst>
        </c:ser>
        <c:dLbls>
          <c:showLegendKey val="0"/>
          <c:showVal val="0"/>
          <c:showCatName val="0"/>
          <c:showSerName val="0"/>
          <c:showPercent val="0"/>
          <c:showBubbleSize val="0"/>
        </c:dLbls>
        <c:smooth val="0"/>
        <c:axId val="569776544"/>
        <c:axId val="569772936"/>
        <c:extLst>
          <c:ext xmlns:c15="http://schemas.microsoft.com/office/drawing/2012/chart" uri="{02D57815-91ED-43cb-92C2-25804820EDAC}">
            <c15:filteredLineSeries>
              <c15:ser>
                <c:idx val="0"/>
                <c:order val="0"/>
                <c:tx>
                  <c:strRef>
                    <c:extLst>
                      <c:ext uri="{02D57815-91ED-43cb-92C2-25804820EDAC}">
                        <c15:formulaRef>
                          <c15:sqref>'geboorten en schaalsprong'!$A$2</c15:sqref>
                        </c15:formulaRef>
                      </c:ext>
                    </c:extLst>
                    <c:strCache>
                      <c:ptCount val="1"/>
                    </c:strCache>
                  </c:strRef>
                </c:tx>
                <c:spPr>
                  <a:ln w="28575" cap="rnd">
                    <a:solidFill>
                      <a:schemeClr val="accent1"/>
                    </a:solidFill>
                    <a:round/>
                  </a:ln>
                  <a:effectLst/>
                </c:spPr>
                <c:marker>
                  <c:symbol val="none"/>
                </c:marker>
                <c:cat>
                  <c:numRef>
                    <c:extLst>
                      <c:ext uri="{02D57815-91ED-43cb-92C2-25804820EDAC}">
                        <c15:formulaRef>
                          <c15:sqref>'geboorten en schaalsprong'!$B$1:$S$1</c15:sqref>
                        </c15:formulaRef>
                      </c:ext>
                    </c:extLst>
                    <c:numCache>
                      <c:formatCode>General</c:formatCode>
                      <c:ptCount val="18"/>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numCache>
                  </c:numRef>
                </c:cat>
                <c:val>
                  <c:numRef>
                    <c:extLst>
                      <c:ext uri="{02D57815-91ED-43cb-92C2-25804820EDAC}">
                        <c15:formulaRef>
                          <c15:sqref>'geboorten en schaalsprong'!$B$2:$S$2</c15:sqref>
                        </c15:formulaRef>
                      </c:ext>
                    </c:extLst>
                    <c:numCache>
                      <c:formatCode>General</c:formatCode>
                      <c:ptCount val="18"/>
                    </c:numCache>
                  </c:numRef>
                </c:val>
                <c:smooth val="0"/>
                <c:extLst>
                  <c:ext xmlns:c16="http://schemas.microsoft.com/office/drawing/2014/chart" uri="{C3380CC4-5D6E-409C-BE32-E72D297353CC}">
                    <c16:uniqueId val="{00000002-6F78-46A1-9F02-A2BCC0A196D9}"/>
                  </c:ext>
                </c:extLst>
              </c15:ser>
            </c15:filteredLineSeries>
          </c:ext>
        </c:extLst>
      </c:lineChart>
      <c:catAx>
        <c:axId val="56977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69772936"/>
        <c:crosses val="autoZero"/>
        <c:auto val="1"/>
        <c:lblAlgn val="ctr"/>
        <c:lblOffset val="100"/>
        <c:noMultiLvlLbl val="0"/>
      </c:catAx>
      <c:valAx>
        <c:axId val="569772936"/>
        <c:scaling>
          <c:orientation val="minMax"/>
          <c:min val="6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69776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'Zuidoost-Brabant (2)'!$A$54</c:f>
              <c:strCache>
                <c:ptCount val="1"/>
                <c:pt idx="0">
                  <c:v>Bevolking per 1-1</c:v>
                </c:pt>
              </c:strCache>
            </c:strRef>
          </c:tx>
          <c:spPr>
            <a:ln w="28575" cap="rnd">
              <a:solidFill>
                <a:schemeClr val="accent1"/>
              </a:solidFill>
              <a:round/>
            </a:ln>
            <a:effectLst/>
          </c:spPr>
          <c:marker>
            <c:symbol val="none"/>
          </c:marker>
          <c:cat>
            <c:numRef>
              <c:f>'Zuidoost-Brabant (2)'!$B$52:$W$52</c:f>
              <c:numCache>
                <c:formatCode>General</c:formatCode>
                <c:ptCount val="22"/>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numCache>
            </c:numRef>
          </c:cat>
          <c:val>
            <c:numRef>
              <c:f>'Zuidoost-Brabant (2)'!$B$54:$W$54</c:f>
              <c:numCache>
                <c:formatCode>#,##0</c:formatCode>
                <c:ptCount val="22"/>
                <c:pt idx="0">
                  <c:v>803180</c:v>
                </c:pt>
                <c:pt idx="1">
                  <c:v>812125</c:v>
                </c:pt>
                <c:pt idx="2">
                  <c:v>820310</c:v>
                </c:pt>
                <c:pt idx="3">
                  <c:v>827975</c:v>
                </c:pt>
                <c:pt idx="4">
                  <c:v>835010</c:v>
                </c:pt>
                <c:pt idx="5">
                  <c:v>841540</c:v>
                </c:pt>
                <c:pt idx="6">
                  <c:v>847735</c:v>
                </c:pt>
                <c:pt idx="7">
                  <c:v>853625</c:v>
                </c:pt>
                <c:pt idx="8">
                  <c:v>859325</c:v>
                </c:pt>
                <c:pt idx="9">
                  <c:v>865020</c:v>
                </c:pt>
                <c:pt idx="10">
                  <c:v>870695</c:v>
                </c:pt>
                <c:pt idx="11">
                  <c:v>876120</c:v>
                </c:pt>
                <c:pt idx="12">
                  <c:v>881490</c:v>
                </c:pt>
                <c:pt idx="13">
                  <c:v>886770</c:v>
                </c:pt>
                <c:pt idx="14">
                  <c:v>891900</c:v>
                </c:pt>
                <c:pt idx="15">
                  <c:v>896885</c:v>
                </c:pt>
                <c:pt idx="16">
                  <c:v>901705</c:v>
                </c:pt>
                <c:pt idx="17">
                  <c:v>906370</c:v>
                </c:pt>
                <c:pt idx="18">
                  <c:v>910895</c:v>
                </c:pt>
                <c:pt idx="19">
                  <c:v>915255</c:v>
                </c:pt>
                <c:pt idx="20">
                  <c:v>919465</c:v>
                </c:pt>
                <c:pt idx="21">
                  <c:v>923560</c:v>
                </c:pt>
              </c:numCache>
            </c:numRef>
          </c:val>
          <c:smooth val="0"/>
          <c:extLst>
            <c:ext xmlns:c16="http://schemas.microsoft.com/office/drawing/2014/chart" uri="{C3380CC4-5D6E-409C-BE32-E72D297353CC}">
              <c16:uniqueId val="{00000000-DAB2-484A-B106-2E9DD779DFE0}"/>
            </c:ext>
          </c:extLst>
        </c:ser>
        <c:dLbls>
          <c:showLegendKey val="0"/>
          <c:showVal val="0"/>
          <c:showCatName val="0"/>
          <c:showSerName val="0"/>
          <c:showPercent val="0"/>
          <c:showBubbleSize val="0"/>
        </c:dLbls>
        <c:smooth val="0"/>
        <c:axId val="488923904"/>
        <c:axId val="488924232"/>
        <c:extLst>
          <c:ext xmlns:c15="http://schemas.microsoft.com/office/drawing/2012/chart" uri="{02D57815-91ED-43cb-92C2-25804820EDAC}">
            <c15:filteredLineSeries>
              <c15:ser>
                <c:idx val="0"/>
                <c:order val="0"/>
                <c:tx>
                  <c:strRef>
                    <c:extLst>
                      <c:ext uri="{02D57815-91ED-43cb-92C2-25804820EDAC}">
                        <c15:formulaRef>
                          <c15:sqref>'Zuidoost-Brabant (2)'!$A$53</c15:sqref>
                        </c15:formulaRef>
                      </c:ext>
                    </c:extLst>
                    <c:strCache>
                      <c:ptCount val="1"/>
                    </c:strCache>
                  </c:strRef>
                </c:tx>
                <c:spPr>
                  <a:ln w="28575" cap="rnd">
                    <a:solidFill>
                      <a:schemeClr val="accent1"/>
                    </a:solidFill>
                    <a:round/>
                  </a:ln>
                  <a:effectLst/>
                </c:spPr>
                <c:marker>
                  <c:symbol val="none"/>
                </c:marker>
                <c:cat>
                  <c:numRef>
                    <c:extLst>
                      <c:ext uri="{02D57815-91ED-43cb-92C2-25804820EDAC}">
                        <c15:formulaRef>
                          <c15:sqref>'Zuidoost-Brabant (2)'!$B$52:$W$52</c15:sqref>
                        </c15:formulaRef>
                      </c:ext>
                    </c:extLst>
                    <c:numCache>
                      <c:formatCode>General</c:formatCode>
                      <c:ptCount val="22"/>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pt idx="15">
                        <c:v>2038</c:v>
                      </c:pt>
                      <c:pt idx="16">
                        <c:v>2039</c:v>
                      </c:pt>
                      <c:pt idx="17">
                        <c:v>2040</c:v>
                      </c:pt>
                      <c:pt idx="18">
                        <c:v>2041</c:v>
                      </c:pt>
                      <c:pt idx="19">
                        <c:v>2042</c:v>
                      </c:pt>
                      <c:pt idx="20">
                        <c:v>2043</c:v>
                      </c:pt>
                      <c:pt idx="21">
                        <c:v>2044</c:v>
                      </c:pt>
                    </c:numCache>
                  </c:numRef>
                </c:cat>
                <c:val>
                  <c:numRef>
                    <c:extLst>
                      <c:ext uri="{02D57815-91ED-43cb-92C2-25804820EDAC}">
                        <c15:formulaRef>
                          <c15:sqref>'Zuidoost-Brabant (2)'!$B$53:$W$53</c15:sqref>
                        </c15:formulaRef>
                      </c:ext>
                    </c:extLst>
                    <c:numCache>
                      <c:formatCode>General</c:formatCode>
                      <c:ptCount val="22"/>
                    </c:numCache>
                  </c:numRef>
                </c:val>
                <c:smooth val="0"/>
                <c:extLst>
                  <c:ext xmlns:c16="http://schemas.microsoft.com/office/drawing/2014/chart" uri="{C3380CC4-5D6E-409C-BE32-E72D297353CC}">
                    <c16:uniqueId val="{00000001-DAB2-484A-B106-2E9DD779DFE0}"/>
                  </c:ext>
                </c:extLst>
              </c15:ser>
            </c15:filteredLineSeries>
          </c:ext>
        </c:extLst>
      </c:lineChart>
      <c:catAx>
        <c:axId val="48892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8924232"/>
        <c:crosses val="autoZero"/>
        <c:auto val="1"/>
        <c:lblAlgn val="ctr"/>
        <c:lblOffset val="100"/>
        <c:noMultiLvlLbl val="0"/>
      </c:catAx>
      <c:valAx>
        <c:axId val="488924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8892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'geboorten en schaalsprong'!$B$27</c:f>
              <c:strCache>
                <c:ptCount val="1"/>
                <c:pt idx="0">
                  <c:v>2023</c:v>
                </c:pt>
              </c:strCache>
            </c:strRef>
          </c:tx>
          <c:spPr>
            <a:solidFill>
              <a:schemeClr val="accent1"/>
            </a:solidFill>
            <a:ln>
              <a:noFill/>
            </a:ln>
            <a:effectLst/>
          </c:spPr>
          <c:invertIfNegative val="0"/>
          <c:cat>
            <c:strRef>
              <c:f>'geboorten en schaalsprong'!$A$28:$A$48</c:f>
              <c:strCache>
                <c:ptCount val="21"/>
                <c:pt idx="0">
                  <c:v>Leeftijd</c:v>
                </c:pt>
                <c:pt idx="1">
                  <c:v>   0- 4 jaar</c:v>
                </c:pt>
                <c:pt idx="2">
                  <c:v>   5- 9 jaar</c:v>
                </c:pt>
                <c:pt idx="3">
                  <c:v>  10-14 jaar</c:v>
                </c:pt>
                <c:pt idx="4">
                  <c:v>  15-19 jaar</c:v>
                </c:pt>
                <c:pt idx="5">
                  <c:v>  20-24 jaar</c:v>
                </c:pt>
                <c:pt idx="6">
                  <c:v>  25-29 jaar</c:v>
                </c:pt>
                <c:pt idx="7">
                  <c:v>  30-34 jaar</c:v>
                </c:pt>
                <c:pt idx="8">
                  <c:v>  35-39 jaar</c:v>
                </c:pt>
                <c:pt idx="9">
                  <c:v>  40-44 jaar</c:v>
                </c:pt>
                <c:pt idx="10">
                  <c:v>  45-49 jaar</c:v>
                </c:pt>
                <c:pt idx="11">
                  <c:v>  50-54 jaar</c:v>
                </c:pt>
                <c:pt idx="12">
                  <c:v>  55-59 jaar</c:v>
                </c:pt>
                <c:pt idx="13">
                  <c:v>  60-64 jaar</c:v>
                </c:pt>
                <c:pt idx="14">
                  <c:v>  65-69 jaar</c:v>
                </c:pt>
                <c:pt idx="15">
                  <c:v>  70-74 jaar</c:v>
                </c:pt>
                <c:pt idx="16">
                  <c:v>  75-79 jaar</c:v>
                </c:pt>
                <c:pt idx="17">
                  <c:v>  80-84 jaar</c:v>
                </c:pt>
                <c:pt idx="18">
                  <c:v>  85-89 jaar</c:v>
                </c:pt>
                <c:pt idx="19">
                  <c:v>  90-94 jaar</c:v>
                </c:pt>
                <c:pt idx="20">
                  <c:v>  95+</c:v>
                </c:pt>
              </c:strCache>
            </c:strRef>
          </c:cat>
          <c:val>
            <c:numRef>
              <c:f>'geboorten en schaalsprong'!$B$28:$B$48</c:f>
              <c:numCache>
                <c:formatCode>#,##0</c:formatCode>
                <c:ptCount val="21"/>
                <c:pt idx="1">
                  <c:v>37540</c:v>
                </c:pt>
                <c:pt idx="2">
                  <c:v>38800</c:v>
                </c:pt>
                <c:pt idx="3">
                  <c:v>41390</c:v>
                </c:pt>
                <c:pt idx="4">
                  <c:v>44945</c:v>
                </c:pt>
                <c:pt idx="5">
                  <c:v>52165</c:v>
                </c:pt>
                <c:pt idx="6">
                  <c:v>53495</c:v>
                </c:pt>
                <c:pt idx="7">
                  <c:v>54940</c:v>
                </c:pt>
                <c:pt idx="8">
                  <c:v>50955</c:v>
                </c:pt>
                <c:pt idx="9">
                  <c:v>48165</c:v>
                </c:pt>
                <c:pt idx="10">
                  <c:v>47200</c:v>
                </c:pt>
                <c:pt idx="11">
                  <c:v>56235</c:v>
                </c:pt>
                <c:pt idx="12">
                  <c:v>57540</c:v>
                </c:pt>
                <c:pt idx="13">
                  <c:v>54410</c:v>
                </c:pt>
                <c:pt idx="14">
                  <c:v>46295</c:v>
                </c:pt>
                <c:pt idx="15">
                  <c:v>41935</c:v>
                </c:pt>
                <c:pt idx="16">
                  <c:v>34815</c:v>
                </c:pt>
                <c:pt idx="17">
                  <c:v>22625</c:v>
                </c:pt>
                <c:pt idx="18">
                  <c:v>13470</c:v>
                </c:pt>
                <c:pt idx="19">
                  <c:v>5185</c:v>
                </c:pt>
                <c:pt idx="20">
                  <c:v>1070</c:v>
                </c:pt>
              </c:numCache>
            </c:numRef>
          </c:val>
          <c:extLst>
            <c:ext xmlns:c16="http://schemas.microsoft.com/office/drawing/2014/chart" uri="{C3380CC4-5D6E-409C-BE32-E72D297353CC}">
              <c16:uniqueId val="{00000000-6C4B-44F6-A804-62D5392D370B}"/>
            </c:ext>
          </c:extLst>
        </c:ser>
        <c:ser>
          <c:idx val="1"/>
          <c:order val="1"/>
          <c:tx>
            <c:strRef>
              <c:f>'geboorten en schaalsprong'!$C$27</c:f>
              <c:strCache>
                <c:ptCount val="1"/>
                <c:pt idx="0">
                  <c:v>2032</c:v>
                </c:pt>
              </c:strCache>
            </c:strRef>
          </c:tx>
          <c:spPr>
            <a:solidFill>
              <a:schemeClr val="accent2"/>
            </a:solidFill>
            <a:ln>
              <a:solidFill>
                <a:schemeClr val="accent1"/>
              </a:solidFill>
            </a:ln>
            <a:effectLst/>
          </c:spPr>
          <c:invertIfNegative val="0"/>
          <c:cat>
            <c:strRef>
              <c:f>'geboorten en schaalsprong'!$A$28:$A$48</c:f>
              <c:strCache>
                <c:ptCount val="21"/>
                <c:pt idx="0">
                  <c:v>Leeftijd</c:v>
                </c:pt>
                <c:pt idx="1">
                  <c:v>   0- 4 jaar</c:v>
                </c:pt>
                <c:pt idx="2">
                  <c:v>   5- 9 jaar</c:v>
                </c:pt>
                <c:pt idx="3">
                  <c:v>  10-14 jaar</c:v>
                </c:pt>
                <c:pt idx="4">
                  <c:v>  15-19 jaar</c:v>
                </c:pt>
                <c:pt idx="5">
                  <c:v>  20-24 jaar</c:v>
                </c:pt>
                <c:pt idx="6">
                  <c:v>  25-29 jaar</c:v>
                </c:pt>
                <c:pt idx="7">
                  <c:v>  30-34 jaar</c:v>
                </c:pt>
                <c:pt idx="8">
                  <c:v>  35-39 jaar</c:v>
                </c:pt>
                <c:pt idx="9">
                  <c:v>  40-44 jaar</c:v>
                </c:pt>
                <c:pt idx="10">
                  <c:v>  45-49 jaar</c:v>
                </c:pt>
                <c:pt idx="11">
                  <c:v>  50-54 jaar</c:v>
                </c:pt>
                <c:pt idx="12">
                  <c:v>  55-59 jaar</c:v>
                </c:pt>
                <c:pt idx="13">
                  <c:v>  60-64 jaar</c:v>
                </c:pt>
                <c:pt idx="14">
                  <c:v>  65-69 jaar</c:v>
                </c:pt>
                <c:pt idx="15">
                  <c:v>  70-74 jaar</c:v>
                </c:pt>
                <c:pt idx="16">
                  <c:v>  75-79 jaar</c:v>
                </c:pt>
                <c:pt idx="17">
                  <c:v>  80-84 jaar</c:v>
                </c:pt>
                <c:pt idx="18">
                  <c:v>  85-89 jaar</c:v>
                </c:pt>
                <c:pt idx="19">
                  <c:v>  90-94 jaar</c:v>
                </c:pt>
                <c:pt idx="20">
                  <c:v>  95+</c:v>
                </c:pt>
              </c:strCache>
            </c:strRef>
          </c:cat>
          <c:val>
            <c:numRef>
              <c:f>'geboorten en schaalsprong'!$C$28:$C$48</c:f>
              <c:numCache>
                <c:formatCode>#,##0</c:formatCode>
                <c:ptCount val="21"/>
                <c:pt idx="1">
                  <c:v>45155</c:v>
                </c:pt>
                <c:pt idx="2">
                  <c:v>41625</c:v>
                </c:pt>
                <c:pt idx="3">
                  <c:v>40675</c:v>
                </c:pt>
                <c:pt idx="4">
                  <c:v>42670</c:v>
                </c:pt>
                <c:pt idx="5">
                  <c:v>49775</c:v>
                </c:pt>
                <c:pt idx="6">
                  <c:v>57830</c:v>
                </c:pt>
                <c:pt idx="7">
                  <c:v>61495</c:v>
                </c:pt>
                <c:pt idx="8">
                  <c:v>60175</c:v>
                </c:pt>
                <c:pt idx="9">
                  <c:v>58280</c:v>
                </c:pt>
                <c:pt idx="10">
                  <c:v>52720</c:v>
                </c:pt>
                <c:pt idx="11">
                  <c:v>49115</c:v>
                </c:pt>
                <c:pt idx="12">
                  <c:v>48805</c:v>
                </c:pt>
                <c:pt idx="13">
                  <c:v>55675</c:v>
                </c:pt>
                <c:pt idx="14">
                  <c:v>54700</c:v>
                </c:pt>
                <c:pt idx="15">
                  <c:v>48390</c:v>
                </c:pt>
                <c:pt idx="16">
                  <c:v>38410</c:v>
                </c:pt>
                <c:pt idx="17">
                  <c:v>31280</c:v>
                </c:pt>
                <c:pt idx="18">
                  <c:v>18650</c:v>
                </c:pt>
                <c:pt idx="19">
                  <c:v>7470</c:v>
                </c:pt>
                <c:pt idx="20">
                  <c:v>2135</c:v>
                </c:pt>
              </c:numCache>
            </c:numRef>
          </c:val>
          <c:extLst>
            <c:ext xmlns:c16="http://schemas.microsoft.com/office/drawing/2014/chart" uri="{C3380CC4-5D6E-409C-BE32-E72D297353CC}">
              <c16:uniqueId val="{00000001-6C4B-44F6-A804-62D5392D370B}"/>
            </c:ext>
          </c:extLst>
        </c:ser>
        <c:ser>
          <c:idx val="2"/>
          <c:order val="2"/>
          <c:tx>
            <c:strRef>
              <c:f>'geboorten en schaalsprong'!$D$27</c:f>
              <c:strCache>
                <c:ptCount val="1"/>
                <c:pt idx="0">
                  <c:v>2040</c:v>
                </c:pt>
              </c:strCache>
            </c:strRef>
          </c:tx>
          <c:spPr>
            <a:solidFill>
              <a:schemeClr val="accent5"/>
            </a:solidFill>
            <a:ln>
              <a:noFill/>
            </a:ln>
            <a:effectLst/>
          </c:spPr>
          <c:invertIfNegative val="0"/>
          <c:cat>
            <c:strRef>
              <c:f>'geboorten en schaalsprong'!$A$28:$A$48</c:f>
              <c:strCache>
                <c:ptCount val="21"/>
                <c:pt idx="0">
                  <c:v>Leeftijd</c:v>
                </c:pt>
                <c:pt idx="1">
                  <c:v>   0- 4 jaar</c:v>
                </c:pt>
                <c:pt idx="2">
                  <c:v>   5- 9 jaar</c:v>
                </c:pt>
                <c:pt idx="3">
                  <c:v>  10-14 jaar</c:v>
                </c:pt>
                <c:pt idx="4">
                  <c:v>  15-19 jaar</c:v>
                </c:pt>
                <c:pt idx="5">
                  <c:v>  20-24 jaar</c:v>
                </c:pt>
                <c:pt idx="6">
                  <c:v>  25-29 jaar</c:v>
                </c:pt>
                <c:pt idx="7">
                  <c:v>  30-34 jaar</c:v>
                </c:pt>
                <c:pt idx="8">
                  <c:v>  35-39 jaar</c:v>
                </c:pt>
                <c:pt idx="9">
                  <c:v>  40-44 jaar</c:v>
                </c:pt>
                <c:pt idx="10">
                  <c:v>  45-49 jaar</c:v>
                </c:pt>
                <c:pt idx="11">
                  <c:v>  50-54 jaar</c:v>
                </c:pt>
                <c:pt idx="12">
                  <c:v>  55-59 jaar</c:v>
                </c:pt>
                <c:pt idx="13">
                  <c:v>  60-64 jaar</c:v>
                </c:pt>
                <c:pt idx="14">
                  <c:v>  65-69 jaar</c:v>
                </c:pt>
                <c:pt idx="15">
                  <c:v>  70-74 jaar</c:v>
                </c:pt>
                <c:pt idx="16">
                  <c:v>  75-79 jaar</c:v>
                </c:pt>
                <c:pt idx="17">
                  <c:v>  80-84 jaar</c:v>
                </c:pt>
                <c:pt idx="18">
                  <c:v>  85-89 jaar</c:v>
                </c:pt>
                <c:pt idx="19">
                  <c:v>  90-94 jaar</c:v>
                </c:pt>
                <c:pt idx="20">
                  <c:v>  95+</c:v>
                </c:pt>
              </c:strCache>
            </c:strRef>
          </c:cat>
          <c:val>
            <c:numRef>
              <c:f>'geboorten en schaalsprong'!$D$28:$D$48</c:f>
              <c:numCache>
                <c:formatCode>#,##0</c:formatCode>
                <c:ptCount val="21"/>
                <c:pt idx="1">
                  <c:v>46930</c:v>
                </c:pt>
                <c:pt idx="2">
                  <c:v>47895</c:v>
                </c:pt>
                <c:pt idx="3">
                  <c:v>46365</c:v>
                </c:pt>
                <c:pt idx="4">
                  <c:v>43455</c:v>
                </c:pt>
                <c:pt idx="5">
                  <c:v>48140</c:v>
                </c:pt>
                <c:pt idx="6">
                  <c:v>53450</c:v>
                </c:pt>
                <c:pt idx="7">
                  <c:v>58200</c:v>
                </c:pt>
                <c:pt idx="8">
                  <c:v>65555</c:v>
                </c:pt>
                <c:pt idx="9">
                  <c:v>61910</c:v>
                </c:pt>
                <c:pt idx="10">
                  <c:v>61105</c:v>
                </c:pt>
                <c:pt idx="11">
                  <c:v>56105</c:v>
                </c:pt>
                <c:pt idx="12">
                  <c:v>50285</c:v>
                </c:pt>
                <c:pt idx="13">
                  <c:v>46360</c:v>
                </c:pt>
                <c:pt idx="14">
                  <c:v>49895</c:v>
                </c:pt>
                <c:pt idx="15">
                  <c:v>51500</c:v>
                </c:pt>
                <c:pt idx="16">
                  <c:v>46840</c:v>
                </c:pt>
                <c:pt idx="17">
                  <c:v>35500</c:v>
                </c:pt>
                <c:pt idx="18">
                  <c:v>22465</c:v>
                </c:pt>
                <c:pt idx="19">
                  <c:v>11320</c:v>
                </c:pt>
                <c:pt idx="20">
                  <c:v>3095</c:v>
                </c:pt>
              </c:numCache>
            </c:numRef>
          </c:val>
          <c:extLst>
            <c:ext xmlns:c16="http://schemas.microsoft.com/office/drawing/2014/chart" uri="{C3380CC4-5D6E-409C-BE32-E72D297353CC}">
              <c16:uniqueId val="{00000002-6C4B-44F6-A804-62D5392D370B}"/>
            </c:ext>
          </c:extLst>
        </c:ser>
        <c:dLbls>
          <c:showLegendKey val="0"/>
          <c:showVal val="0"/>
          <c:showCatName val="0"/>
          <c:showSerName val="0"/>
          <c:showPercent val="0"/>
          <c:showBubbleSize val="0"/>
        </c:dLbls>
        <c:gapWidth val="182"/>
        <c:axId val="492823936"/>
        <c:axId val="492824264"/>
      </c:barChart>
      <c:catAx>
        <c:axId val="492823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92824264"/>
        <c:crosses val="autoZero"/>
        <c:auto val="1"/>
        <c:lblAlgn val="ctr"/>
        <c:lblOffset val="100"/>
        <c:noMultiLvlLbl val="0"/>
      </c:catAx>
      <c:valAx>
        <c:axId val="4928242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492823936"/>
        <c:crosses val="autoZero"/>
        <c:crossBetween val="between"/>
      </c:valAx>
      <c:spPr>
        <a:noFill/>
        <a:ln>
          <a:noFill/>
        </a:ln>
        <a:effectLst/>
      </c:spPr>
    </c:plotArea>
    <c:legend>
      <c:legendPos val="r"/>
      <c:layout>
        <c:manualLayout>
          <c:xMode val="edge"/>
          <c:yMode val="edge"/>
          <c:x val="0.92773252987757748"/>
          <c:y val="3.8733444148121514E-2"/>
          <c:w val="4.9507868415452336E-2"/>
          <c:h val="0.151924974226518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AEDA6-499E-48CA-A253-AA4CD29F0E7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CFFF812-99B5-47A3-BF48-5D2F453D9A87}">
      <dgm:prSet/>
      <dgm:spPr/>
      <dgm:t>
        <a:bodyPr/>
        <a:lstStyle/>
        <a:p>
          <a:r>
            <a:rPr lang="en-US" dirty="0" err="1"/>
            <a:t>Hulpverleners</a:t>
          </a:r>
          <a:r>
            <a:rPr lang="en-US" dirty="0"/>
            <a:t>/</a:t>
          </a:r>
          <a:r>
            <a:rPr lang="en-US" dirty="0" err="1"/>
            <a:t>instanties</a:t>
          </a:r>
          <a:r>
            <a:rPr lang="en-US" dirty="0"/>
            <a:t>                    </a:t>
          </a:r>
          <a:r>
            <a:rPr lang="en-US" dirty="0" err="1"/>
            <a:t>onderling</a:t>
          </a:r>
          <a:r>
            <a:rPr lang="en-US" dirty="0">
              <a:latin typeface="Aptos Display" panose="020F0302020204030204"/>
            </a:rPr>
            <a:t>.</a:t>
          </a:r>
          <a:endParaRPr lang="en-US" dirty="0"/>
        </a:p>
      </dgm:t>
    </dgm:pt>
    <dgm:pt modelId="{90BEFA29-A4CE-4D12-BE29-5A521DED5785}" type="parTrans" cxnId="{B0333AEA-8E05-4AD7-ADEE-6C5FB82B9638}">
      <dgm:prSet/>
      <dgm:spPr/>
      <dgm:t>
        <a:bodyPr/>
        <a:lstStyle/>
        <a:p>
          <a:endParaRPr lang="en-US"/>
        </a:p>
      </dgm:t>
    </dgm:pt>
    <dgm:pt modelId="{DAF9E16D-792F-4345-B137-6797862A9757}" type="sibTrans" cxnId="{B0333AEA-8E05-4AD7-ADEE-6C5FB82B9638}">
      <dgm:prSet/>
      <dgm:spPr/>
      <dgm:t>
        <a:bodyPr/>
        <a:lstStyle/>
        <a:p>
          <a:endParaRPr lang="en-US"/>
        </a:p>
      </dgm:t>
    </dgm:pt>
    <dgm:pt modelId="{ED17958D-BA1F-4268-A04A-8F99DAC5EF5E}">
      <dgm:prSet/>
      <dgm:spPr/>
      <dgm:t>
        <a:bodyPr/>
        <a:lstStyle/>
        <a:p>
          <a:r>
            <a:rPr lang="en-US" dirty="0" err="1"/>
            <a:t>Samenwerking</a:t>
          </a:r>
          <a:r>
            <a:rPr lang="en-US" dirty="0"/>
            <a:t> met </a:t>
          </a:r>
          <a:r>
            <a:rPr lang="en-US" dirty="0" err="1"/>
            <a:t>bewonersinitiatieven</a:t>
          </a:r>
          <a:r>
            <a:rPr lang="en-US" dirty="0"/>
            <a:t>.</a:t>
          </a:r>
        </a:p>
      </dgm:t>
    </dgm:pt>
    <dgm:pt modelId="{55FD50DB-7A85-4DC7-88CE-00EE4D5C397B}" type="parTrans" cxnId="{75726FBA-3B3B-46B0-B4E3-939DEFD219F2}">
      <dgm:prSet/>
      <dgm:spPr/>
      <dgm:t>
        <a:bodyPr/>
        <a:lstStyle/>
        <a:p>
          <a:endParaRPr lang="en-US"/>
        </a:p>
      </dgm:t>
    </dgm:pt>
    <dgm:pt modelId="{995B4AAA-DCD6-45C3-9323-0B60111F6A68}" type="sibTrans" cxnId="{75726FBA-3B3B-46B0-B4E3-939DEFD219F2}">
      <dgm:prSet/>
      <dgm:spPr/>
      <dgm:t>
        <a:bodyPr/>
        <a:lstStyle/>
        <a:p>
          <a:endParaRPr lang="en-US"/>
        </a:p>
      </dgm:t>
    </dgm:pt>
    <dgm:pt modelId="{57D7A651-C778-4F3E-8A9E-D9DAF035320A}" type="pres">
      <dgm:prSet presAssocID="{E1EAEDA6-499E-48CA-A253-AA4CD29F0E73}" presName="linear" presStyleCnt="0">
        <dgm:presLayoutVars>
          <dgm:animLvl val="lvl"/>
          <dgm:resizeHandles val="exact"/>
        </dgm:presLayoutVars>
      </dgm:prSet>
      <dgm:spPr/>
    </dgm:pt>
    <dgm:pt modelId="{EE9F4D84-D8E3-4AF4-A01C-B153526025DF}" type="pres">
      <dgm:prSet presAssocID="{DCFFF812-99B5-47A3-BF48-5D2F453D9A87}" presName="parentText" presStyleLbl="node1" presStyleIdx="0" presStyleCnt="2">
        <dgm:presLayoutVars>
          <dgm:chMax val="0"/>
          <dgm:bulletEnabled val="1"/>
        </dgm:presLayoutVars>
      </dgm:prSet>
      <dgm:spPr/>
    </dgm:pt>
    <dgm:pt modelId="{DB1F8A06-5F1A-4570-B17E-7FD81518D868}" type="pres">
      <dgm:prSet presAssocID="{DAF9E16D-792F-4345-B137-6797862A9757}" presName="spacer" presStyleCnt="0"/>
      <dgm:spPr/>
    </dgm:pt>
    <dgm:pt modelId="{318376C8-434D-4232-AB74-45F0B178FBE7}" type="pres">
      <dgm:prSet presAssocID="{ED17958D-BA1F-4268-A04A-8F99DAC5EF5E}" presName="parentText" presStyleLbl="node1" presStyleIdx="1" presStyleCnt="2">
        <dgm:presLayoutVars>
          <dgm:chMax val="0"/>
          <dgm:bulletEnabled val="1"/>
        </dgm:presLayoutVars>
      </dgm:prSet>
      <dgm:spPr/>
    </dgm:pt>
  </dgm:ptLst>
  <dgm:cxnLst>
    <dgm:cxn modelId="{C15DF682-3C4E-454F-A9FB-A47D97D4C8F7}" type="presOf" srcId="{E1EAEDA6-499E-48CA-A253-AA4CD29F0E73}" destId="{57D7A651-C778-4F3E-8A9E-D9DAF035320A}" srcOrd="0" destOrd="0" presId="urn:microsoft.com/office/officeart/2005/8/layout/vList2"/>
    <dgm:cxn modelId="{9447E1A7-B1A0-4730-86C3-F28C1B40D7BA}" type="presOf" srcId="{DCFFF812-99B5-47A3-BF48-5D2F453D9A87}" destId="{EE9F4D84-D8E3-4AF4-A01C-B153526025DF}" srcOrd="0" destOrd="0" presId="urn:microsoft.com/office/officeart/2005/8/layout/vList2"/>
    <dgm:cxn modelId="{75726FBA-3B3B-46B0-B4E3-939DEFD219F2}" srcId="{E1EAEDA6-499E-48CA-A253-AA4CD29F0E73}" destId="{ED17958D-BA1F-4268-A04A-8F99DAC5EF5E}" srcOrd="1" destOrd="0" parTransId="{55FD50DB-7A85-4DC7-88CE-00EE4D5C397B}" sibTransId="{995B4AAA-DCD6-45C3-9323-0B60111F6A68}"/>
    <dgm:cxn modelId="{22818BD5-26FA-4536-A3B8-A7FB95419F02}" type="presOf" srcId="{ED17958D-BA1F-4268-A04A-8F99DAC5EF5E}" destId="{318376C8-434D-4232-AB74-45F0B178FBE7}" srcOrd="0" destOrd="0" presId="urn:microsoft.com/office/officeart/2005/8/layout/vList2"/>
    <dgm:cxn modelId="{B0333AEA-8E05-4AD7-ADEE-6C5FB82B9638}" srcId="{E1EAEDA6-499E-48CA-A253-AA4CD29F0E73}" destId="{DCFFF812-99B5-47A3-BF48-5D2F453D9A87}" srcOrd="0" destOrd="0" parTransId="{90BEFA29-A4CE-4D12-BE29-5A521DED5785}" sibTransId="{DAF9E16D-792F-4345-B137-6797862A9757}"/>
    <dgm:cxn modelId="{9E43780B-DD2A-4A6F-B48D-BFCA3FD3FBB9}" type="presParOf" srcId="{57D7A651-C778-4F3E-8A9E-D9DAF035320A}" destId="{EE9F4D84-D8E3-4AF4-A01C-B153526025DF}" srcOrd="0" destOrd="0" presId="urn:microsoft.com/office/officeart/2005/8/layout/vList2"/>
    <dgm:cxn modelId="{3AD7D6A7-DA7E-4F33-B9D0-576722082D60}" type="presParOf" srcId="{57D7A651-C778-4F3E-8A9E-D9DAF035320A}" destId="{DB1F8A06-5F1A-4570-B17E-7FD81518D868}" srcOrd="1" destOrd="0" presId="urn:microsoft.com/office/officeart/2005/8/layout/vList2"/>
    <dgm:cxn modelId="{F1A6A5CE-B6F1-4EFD-AB62-CD5268E94A15}" type="presParOf" srcId="{57D7A651-C778-4F3E-8A9E-D9DAF035320A}" destId="{318376C8-434D-4232-AB74-45F0B178FBE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AA6156-83ED-436D-9276-83AF59B37F53}"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nl-NL"/>
        </a:p>
      </dgm:t>
    </dgm:pt>
    <dgm:pt modelId="{AD33BE1A-B20A-4BB0-918F-CF225F7B58E4}">
      <dgm:prSet phldrT="[Tekst]"/>
      <dgm:spPr/>
      <dgm:t>
        <a:bodyPr/>
        <a:lstStyle/>
        <a:p>
          <a:r>
            <a:rPr lang="nl-NL" dirty="0"/>
            <a:t>MMC/CZE</a:t>
          </a:r>
        </a:p>
      </dgm:t>
    </dgm:pt>
    <dgm:pt modelId="{A83AB65B-0D1A-4DDC-BB7E-5997CFCA8B15}" type="parTrans" cxnId="{D2279E3D-5D2A-49C0-B9C2-6959D57465AE}">
      <dgm:prSet/>
      <dgm:spPr/>
      <dgm:t>
        <a:bodyPr/>
        <a:lstStyle/>
        <a:p>
          <a:endParaRPr lang="nl-NL"/>
        </a:p>
      </dgm:t>
    </dgm:pt>
    <dgm:pt modelId="{8C6B8D9D-97FF-42A5-B4E5-CB81E6E5D46D}" type="sibTrans" cxnId="{D2279E3D-5D2A-49C0-B9C2-6959D57465AE}">
      <dgm:prSet/>
      <dgm:spPr/>
      <dgm:t>
        <a:bodyPr/>
        <a:lstStyle/>
        <a:p>
          <a:endParaRPr lang="nl-NL"/>
        </a:p>
      </dgm:t>
    </dgm:pt>
    <dgm:pt modelId="{BB8DB0A7-4287-4C67-AE5E-CFE2B83EBB80}">
      <dgm:prSet/>
      <dgm:spPr/>
      <dgm:t>
        <a:bodyPr/>
        <a:lstStyle/>
        <a:p>
          <a:r>
            <a:rPr lang="nl-NL" dirty="0"/>
            <a:t>Longgeneeskunde</a:t>
          </a:r>
        </a:p>
      </dgm:t>
    </dgm:pt>
    <dgm:pt modelId="{0B1F2B34-37A3-4126-BB99-0C0ED1B82815}" type="parTrans" cxnId="{2C70C323-334A-402B-B061-1A1B674B6840}">
      <dgm:prSet/>
      <dgm:spPr/>
      <dgm:t>
        <a:bodyPr/>
        <a:lstStyle/>
        <a:p>
          <a:endParaRPr lang="nl-NL"/>
        </a:p>
      </dgm:t>
    </dgm:pt>
    <dgm:pt modelId="{113E3F7A-CC3C-4023-A640-FDBEF8091974}" type="sibTrans" cxnId="{2C70C323-334A-402B-B061-1A1B674B6840}">
      <dgm:prSet/>
      <dgm:spPr/>
      <dgm:t>
        <a:bodyPr/>
        <a:lstStyle/>
        <a:p>
          <a:endParaRPr lang="nl-NL"/>
        </a:p>
      </dgm:t>
    </dgm:pt>
    <dgm:pt modelId="{369BA589-246A-4F32-B4B2-C9790434EEAB}">
      <dgm:prSet/>
      <dgm:spPr/>
      <dgm:t>
        <a:bodyPr/>
        <a:lstStyle/>
        <a:p>
          <a:r>
            <a:rPr lang="nl-NL" dirty="0"/>
            <a:t>Neurologie</a:t>
          </a:r>
        </a:p>
      </dgm:t>
    </dgm:pt>
    <dgm:pt modelId="{5B4D64EF-0A7C-482D-AA05-080038ADFC94}" type="parTrans" cxnId="{2CB74722-5210-4885-AA97-DA85D7F97DEC}">
      <dgm:prSet/>
      <dgm:spPr/>
      <dgm:t>
        <a:bodyPr/>
        <a:lstStyle/>
        <a:p>
          <a:endParaRPr lang="nl-NL"/>
        </a:p>
      </dgm:t>
    </dgm:pt>
    <dgm:pt modelId="{9C8A8E35-2518-4DBF-9AFB-CCC9BA9FA9CE}" type="sibTrans" cxnId="{2CB74722-5210-4885-AA97-DA85D7F97DEC}">
      <dgm:prSet/>
      <dgm:spPr/>
      <dgm:t>
        <a:bodyPr/>
        <a:lstStyle/>
        <a:p>
          <a:endParaRPr lang="nl-NL"/>
        </a:p>
      </dgm:t>
    </dgm:pt>
    <dgm:pt modelId="{2778F085-8054-4961-B860-9CDF8A7E0878}">
      <dgm:prSet/>
      <dgm:spPr/>
      <dgm:t>
        <a:bodyPr/>
        <a:lstStyle/>
        <a:p>
          <a:r>
            <a:rPr lang="nl-NL" dirty="0"/>
            <a:t>Interne geneeskunde</a:t>
          </a:r>
        </a:p>
      </dgm:t>
    </dgm:pt>
    <dgm:pt modelId="{9A5D4893-9FBE-4F2D-A011-E3BA919463B5}" type="parTrans" cxnId="{3142BE78-81F9-45F9-80B2-D395AE10A170}">
      <dgm:prSet/>
      <dgm:spPr/>
      <dgm:t>
        <a:bodyPr/>
        <a:lstStyle/>
        <a:p>
          <a:endParaRPr lang="nl-NL"/>
        </a:p>
      </dgm:t>
    </dgm:pt>
    <dgm:pt modelId="{2B0C4FFD-BBBA-4F4E-917D-E6044F1A7AD5}" type="sibTrans" cxnId="{3142BE78-81F9-45F9-80B2-D395AE10A170}">
      <dgm:prSet/>
      <dgm:spPr/>
      <dgm:t>
        <a:bodyPr/>
        <a:lstStyle/>
        <a:p>
          <a:endParaRPr lang="nl-NL"/>
        </a:p>
      </dgm:t>
    </dgm:pt>
    <dgm:pt modelId="{E0626586-4BA7-491C-998E-518310659699}">
      <dgm:prSet/>
      <dgm:spPr/>
      <dgm:t>
        <a:bodyPr/>
        <a:lstStyle/>
        <a:p>
          <a:r>
            <a:rPr lang="nl-NL" dirty="0"/>
            <a:t>MDL</a:t>
          </a:r>
        </a:p>
      </dgm:t>
    </dgm:pt>
    <dgm:pt modelId="{0C9A5B1F-50DE-4BE2-A86C-C9112E237F4B}" type="parTrans" cxnId="{9984F81B-713B-401F-A510-D7DFEEE17CFB}">
      <dgm:prSet/>
      <dgm:spPr/>
      <dgm:t>
        <a:bodyPr/>
        <a:lstStyle/>
        <a:p>
          <a:endParaRPr lang="nl-NL"/>
        </a:p>
      </dgm:t>
    </dgm:pt>
    <dgm:pt modelId="{9518C75C-C9E8-45AF-9AF4-2B1805885380}" type="sibTrans" cxnId="{9984F81B-713B-401F-A510-D7DFEEE17CFB}">
      <dgm:prSet/>
      <dgm:spPr/>
      <dgm:t>
        <a:bodyPr/>
        <a:lstStyle/>
        <a:p>
          <a:endParaRPr lang="nl-NL"/>
        </a:p>
      </dgm:t>
    </dgm:pt>
    <dgm:pt modelId="{D8B5CA4B-A68B-46E1-9C0C-FB72DB1606EE}">
      <dgm:prSet/>
      <dgm:spPr/>
      <dgm:t>
        <a:bodyPr/>
        <a:lstStyle/>
        <a:p>
          <a:r>
            <a:rPr lang="nl-NL" dirty="0"/>
            <a:t>Hartfalen</a:t>
          </a:r>
        </a:p>
      </dgm:t>
    </dgm:pt>
    <dgm:pt modelId="{4A45ECC5-6723-4A00-86AE-CBEE59F597B9}" type="parTrans" cxnId="{0F5D1E2D-E8A8-4D35-B057-8F864DFC85EB}">
      <dgm:prSet/>
      <dgm:spPr/>
      <dgm:t>
        <a:bodyPr/>
        <a:lstStyle/>
        <a:p>
          <a:endParaRPr lang="nl-NL"/>
        </a:p>
      </dgm:t>
    </dgm:pt>
    <dgm:pt modelId="{9A3101EF-94D3-435D-8E5F-86FCA234E91F}" type="sibTrans" cxnId="{0F5D1E2D-E8A8-4D35-B057-8F864DFC85EB}">
      <dgm:prSet/>
      <dgm:spPr/>
      <dgm:t>
        <a:bodyPr/>
        <a:lstStyle/>
        <a:p>
          <a:endParaRPr lang="nl-NL"/>
        </a:p>
      </dgm:t>
    </dgm:pt>
    <dgm:pt modelId="{CE644CEC-928C-430C-BC2B-4F484E109EB9}">
      <dgm:prSet/>
      <dgm:spPr/>
      <dgm:t>
        <a:bodyPr/>
        <a:lstStyle/>
        <a:p>
          <a:r>
            <a:rPr lang="nl-NL" dirty="0"/>
            <a:t>Combi HF/COPD</a:t>
          </a:r>
        </a:p>
      </dgm:t>
    </dgm:pt>
    <dgm:pt modelId="{D2E575DF-CF6C-4A73-A6AE-20AE97F6CF86}" type="parTrans" cxnId="{7A1791E7-086C-490B-8BE0-D0F10EAF0A76}">
      <dgm:prSet/>
      <dgm:spPr/>
      <dgm:t>
        <a:bodyPr/>
        <a:lstStyle/>
        <a:p>
          <a:endParaRPr lang="nl-NL"/>
        </a:p>
      </dgm:t>
    </dgm:pt>
    <dgm:pt modelId="{A641BF43-F5B0-4E8E-B2DE-56C64BDC374E}" type="sibTrans" cxnId="{7A1791E7-086C-490B-8BE0-D0F10EAF0A76}">
      <dgm:prSet/>
      <dgm:spPr/>
      <dgm:t>
        <a:bodyPr/>
        <a:lstStyle/>
        <a:p>
          <a:endParaRPr lang="nl-NL"/>
        </a:p>
      </dgm:t>
    </dgm:pt>
    <dgm:pt modelId="{D3E3FCBD-1127-454A-A426-8889855AC44A}">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nl-NL" dirty="0">
              <a:solidFill>
                <a:srgbClr val="005EA4"/>
              </a:solidFill>
            </a:rPr>
            <a:t>Atriumfibrilleren</a:t>
          </a:r>
        </a:p>
      </dgm:t>
    </dgm:pt>
    <dgm:pt modelId="{2CEFB908-1B09-44A5-A1ED-4FC14F0492D9}" type="parTrans" cxnId="{F54BDA7D-76BE-429A-91A4-33C812D5F6F7}">
      <dgm:prSet/>
      <dgm:spPr/>
      <dgm:t>
        <a:bodyPr/>
        <a:lstStyle/>
        <a:p>
          <a:endParaRPr lang="nl-NL"/>
        </a:p>
      </dgm:t>
    </dgm:pt>
    <dgm:pt modelId="{D96976E4-A65F-4CF5-9286-A8009DAA43FA}" type="sibTrans" cxnId="{F54BDA7D-76BE-429A-91A4-33C812D5F6F7}">
      <dgm:prSet/>
      <dgm:spPr/>
      <dgm:t>
        <a:bodyPr/>
        <a:lstStyle/>
        <a:p>
          <a:endParaRPr lang="nl-NL"/>
        </a:p>
      </dgm:t>
    </dgm:pt>
    <dgm:pt modelId="{9248F9A6-CB7A-4F4F-9022-B11DE00E1A12}">
      <dgm:prSet/>
      <dgm:spPr/>
      <dgm:t>
        <a:bodyPr/>
        <a:lstStyle/>
        <a:p>
          <a:r>
            <a:rPr lang="nl-NL" dirty="0"/>
            <a:t>COPD</a:t>
          </a:r>
        </a:p>
      </dgm:t>
    </dgm:pt>
    <dgm:pt modelId="{1E29D272-7CE0-4EC9-8D58-B9EFB57947E7}" type="parTrans" cxnId="{3EAD1A42-CC13-45A5-91EF-53BFF01B0010}">
      <dgm:prSet/>
      <dgm:spPr/>
      <dgm:t>
        <a:bodyPr/>
        <a:lstStyle/>
        <a:p>
          <a:endParaRPr lang="nl-NL"/>
        </a:p>
      </dgm:t>
    </dgm:pt>
    <dgm:pt modelId="{2AA44360-B6D5-42C9-956B-8337CAD2B794}" type="sibTrans" cxnId="{3EAD1A42-CC13-45A5-91EF-53BFF01B0010}">
      <dgm:prSet/>
      <dgm:spPr/>
      <dgm:t>
        <a:bodyPr/>
        <a:lstStyle/>
        <a:p>
          <a:endParaRPr lang="nl-NL"/>
        </a:p>
      </dgm:t>
    </dgm:pt>
    <dgm:pt modelId="{BDB2190A-1240-4DFA-904B-6DDC8F11BACD}">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nl-NL" dirty="0"/>
            <a:t>Astma</a:t>
          </a:r>
        </a:p>
      </dgm:t>
    </dgm:pt>
    <dgm:pt modelId="{3EE74AA5-E862-4B05-9DF2-6E4E8F8DDB5C}" type="parTrans" cxnId="{0F9E226B-E744-458B-B8DC-B9E9463A26B2}">
      <dgm:prSet/>
      <dgm:spPr/>
      <dgm:t>
        <a:bodyPr/>
        <a:lstStyle/>
        <a:p>
          <a:endParaRPr lang="nl-NL"/>
        </a:p>
      </dgm:t>
    </dgm:pt>
    <dgm:pt modelId="{50C0450C-2BB7-49ED-916E-523285ABBBBA}" type="sibTrans" cxnId="{0F9E226B-E744-458B-B8DC-B9E9463A26B2}">
      <dgm:prSet/>
      <dgm:spPr/>
      <dgm:t>
        <a:bodyPr/>
        <a:lstStyle/>
        <a:p>
          <a:endParaRPr lang="nl-NL"/>
        </a:p>
      </dgm:t>
    </dgm:pt>
    <dgm:pt modelId="{23FB77E1-11CE-4317-984F-22528533C582}">
      <dgm:prSet/>
      <dgm:spPr/>
      <dgm:t>
        <a:bodyPr/>
        <a:lstStyle/>
        <a:p>
          <a:r>
            <a:rPr lang="nl-NL" dirty="0"/>
            <a:t>Hoofdpijn</a:t>
          </a:r>
        </a:p>
      </dgm:t>
    </dgm:pt>
    <dgm:pt modelId="{E49B1610-5573-4BE7-825E-11138431B2E2}" type="parTrans" cxnId="{67EA740F-008B-44AC-88CF-6B86E90D8F30}">
      <dgm:prSet/>
      <dgm:spPr/>
      <dgm:t>
        <a:bodyPr/>
        <a:lstStyle/>
        <a:p>
          <a:endParaRPr lang="nl-NL"/>
        </a:p>
      </dgm:t>
    </dgm:pt>
    <dgm:pt modelId="{A390373E-BFB3-435E-9695-22B5EA48BE20}" type="sibTrans" cxnId="{67EA740F-008B-44AC-88CF-6B86E90D8F30}">
      <dgm:prSet/>
      <dgm:spPr/>
      <dgm:t>
        <a:bodyPr/>
        <a:lstStyle/>
        <a:p>
          <a:endParaRPr lang="nl-NL"/>
        </a:p>
      </dgm:t>
    </dgm:pt>
    <dgm:pt modelId="{AA0B8EB0-A3C9-439C-BB28-ACEDCD7BC754}">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nl-NL" dirty="0"/>
            <a:t>CVA</a:t>
          </a:r>
        </a:p>
      </dgm:t>
    </dgm:pt>
    <dgm:pt modelId="{2C2AF70E-07DD-4F6A-91D8-C5474750B155}" type="parTrans" cxnId="{103C812E-21C8-4EF8-9C48-96ADA3ADDA83}">
      <dgm:prSet/>
      <dgm:spPr/>
      <dgm:t>
        <a:bodyPr/>
        <a:lstStyle/>
        <a:p>
          <a:endParaRPr lang="nl-NL"/>
        </a:p>
      </dgm:t>
    </dgm:pt>
    <dgm:pt modelId="{93FC52E1-AB20-4072-8C60-69D6B2325E47}" type="sibTrans" cxnId="{103C812E-21C8-4EF8-9C48-96ADA3ADDA83}">
      <dgm:prSet/>
      <dgm:spPr/>
      <dgm:t>
        <a:bodyPr/>
        <a:lstStyle/>
        <a:p>
          <a:endParaRPr lang="nl-NL"/>
        </a:p>
      </dgm:t>
    </dgm:pt>
    <dgm:pt modelId="{672A652A-0794-4607-9A06-FB253FFDB3BD}">
      <dgm:prSet/>
      <dgm:spPr/>
      <dgm:t>
        <a:bodyPr/>
        <a:lstStyle/>
        <a:p>
          <a:r>
            <a:rPr lang="nl-NL" dirty="0"/>
            <a:t>Diabetes en Zwanger</a:t>
          </a:r>
        </a:p>
      </dgm:t>
    </dgm:pt>
    <dgm:pt modelId="{7D56E8C7-023B-4C16-AA1C-90CBDED7F385}" type="parTrans" cxnId="{1600ADEB-B943-4BC0-8A47-9D8FA7A2F17E}">
      <dgm:prSet/>
      <dgm:spPr/>
      <dgm:t>
        <a:bodyPr/>
        <a:lstStyle/>
        <a:p>
          <a:endParaRPr lang="nl-NL"/>
        </a:p>
      </dgm:t>
    </dgm:pt>
    <dgm:pt modelId="{A75FD94C-709A-4633-AD48-58C05F1C38F2}" type="sibTrans" cxnId="{1600ADEB-B943-4BC0-8A47-9D8FA7A2F17E}">
      <dgm:prSet/>
      <dgm:spPr/>
      <dgm:t>
        <a:bodyPr/>
        <a:lstStyle/>
        <a:p>
          <a:endParaRPr lang="nl-NL"/>
        </a:p>
      </dgm:t>
    </dgm:pt>
    <dgm:pt modelId="{D0F4F7DC-EC51-4AFE-A085-A6C1D3C1CBBA}">
      <dgm:prSet/>
      <dgm:spPr/>
      <dgm:t>
        <a:bodyPr/>
        <a:lstStyle/>
        <a:p>
          <a:r>
            <a:rPr lang="nl-NL" dirty="0"/>
            <a:t>IBD</a:t>
          </a:r>
        </a:p>
      </dgm:t>
    </dgm:pt>
    <dgm:pt modelId="{3EF44A2E-CE39-45E3-9437-50DD11BA524F}" type="parTrans" cxnId="{78CEC4EB-2B65-4CE5-8D72-C44CA055EE1C}">
      <dgm:prSet/>
      <dgm:spPr/>
      <dgm:t>
        <a:bodyPr/>
        <a:lstStyle/>
        <a:p>
          <a:endParaRPr lang="nl-NL"/>
        </a:p>
      </dgm:t>
    </dgm:pt>
    <dgm:pt modelId="{70CA2A25-8C22-40F9-9600-47AD6EA40ED6}" type="sibTrans" cxnId="{78CEC4EB-2B65-4CE5-8D72-C44CA055EE1C}">
      <dgm:prSet/>
      <dgm:spPr/>
      <dgm:t>
        <a:bodyPr/>
        <a:lstStyle/>
        <a:p>
          <a:endParaRPr lang="nl-NL"/>
        </a:p>
      </dgm:t>
    </dgm:pt>
    <dgm:pt modelId="{0D8C6380-F68B-4440-A39C-2B91AF5BCFC7}">
      <dgm:prSet/>
      <dgm:spPr/>
      <dgm:t>
        <a:bodyPr/>
        <a:lstStyle/>
        <a:p>
          <a:r>
            <a:rPr lang="nl-NL" dirty="0"/>
            <a:t>Neonatologie</a:t>
          </a:r>
        </a:p>
      </dgm:t>
    </dgm:pt>
    <dgm:pt modelId="{940D8AAD-4D32-40A9-871F-0D39D4C1ADE0}" type="parTrans" cxnId="{B2D387D9-0B51-4918-8ACE-CBE5B5191760}">
      <dgm:prSet/>
      <dgm:spPr/>
      <dgm:t>
        <a:bodyPr/>
        <a:lstStyle/>
        <a:p>
          <a:endParaRPr lang="nl-NL"/>
        </a:p>
      </dgm:t>
    </dgm:pt>
    <dgm:pt modelId="{653B9CEC-EF2C-437D-9D72-E4AA64C64C04}" type="sibTrans" cxnId="{B2D387D9-0B51-4918-8ACE-CBE5B5191760}">
      <dgm:prSet/>
      <dgm:spPr/>
      <dgm:t>
        <a:bodyPr/>
        <a:lstStyle/>
        <a:p>
          <a:endParaRPr lang="nl-NL"/>
        </a:p>
      </dgm:t>
    </dgm:pt>
    <dgm:pt modelId="{F9E76613-3D83-4026-B6EB-5DD68611E402}">
      <dgm:prSet/>
      <dgm:spPr/>
      <dgm:t>
        <a:bodyPr/>
        <a:lstStyle/>
        <a:p>
          <a:r>
            <a:rPr lang="nl-NL" dirty="0"/>
            <a:t>Gynaecologie</a:t>
          </a:r>
        </a:p>
      </dgm:t>
    </dgm:pt>
    <dgm:pt modelId="{EBB90994-44C6-4413-99C3-8C5496C68FCC}" type="parTrans" cxnId="{DEDBB3AD-0DE3-4823-8EA5-39EA138D169E}">
      <dgm:prSet/>
      <dgm:spPr/>
      <dgm:t>
        <a:bodyPr/>
        <a:lstStyle/>
        <a:p>
          <a:endParaRPr lang="nl-NL"/>
        </a:p>
      </dgm:t>
    </dgm:pt>
    <dgm:pt modelId="{F1A98008-2C8B-4BE2-B9A8-FC59331D4887}" type="sibTrans" cxnId="{DEDBB3AD-0DE3-4823-8EA5-39EA138D169E}">
      <dgm:prSet/>
      <dgm:spPr/>
      <dgm:t>
        <a:bodyPr/>
        <a:lstStyle/>
        <a:p>
          <a:endParaRPr lang="nl-NL"/>
        </a:p>
      </dgm:t>
    </dgm:pt>
    <dgm:pt modelId="{E892FFE2-B756-4075-8249-CFF2B8BD161C}">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nl-NL" dirty="0" err="1">
              <a:solidFill>
                <a:srgbClr val="005EA4"/>
              </a:solidFill>
            </a:rPr>
            <a:t>Safe@home</a:t>
          </a:r>
          <a:endParaRPr lang="nl-NL" dirty="0">
            <a:solidFill>
              <a:srgbClr val="005EA4"/>
            </a:solidFill>
          </a:endParaRPr>
        </a:p>
      </dgm:t>
    </dgm:pt>
    <dgm:pt modelId="{78A69799-FDE8-44CF-9D2F-2A643E4AB3BC}" type="parTrans" cxnId="{20D970D3-78B6-4B91-B20B-F7A121D4F7E6}">
      <dgm:prSet/>
      <dgm:spPr/>
      <dgm:t>
        <a:bodyPr/>
        <a:lstStyle/>
        <a:p>
          <a:endParaRPr lang="nl-NL"/>
        </a:p>
      </dgm:t>
    </dgm:pt>
    <dgm:pt modelId="{7CA27CAF-ED40-485C-9CBF-871AC28B936F}" type="sibTrans" cxnId="{20D970D3-78B6-4B91-B20B-F7A121D4F7E6}">
      <dgm:prSet/>
      <dgm:spPr/>
      <dgm:t>
        <a:bodyPr/>
        <a:lstStyle/>
        <a:p>
          <a:endParaRPr lang="nl-NL"/>
        </a:p>
      </dgm:t>
    </dgm:pt>
    <dgm:pt modelId="{195515B7-5ED1-43D7-8DAC-17BB40687AE7}">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nl-NL" dirty="0" err="1">
              <a:solidFill>
                <a:srgbClr val="005EA4"/>
              </a:solidFill>
            </a:rPr>
            <a:t>Baby@home</a:t>
          </a:r>
          <a:endParaRPr lang="nl-NL" dirty="0">
            <a:solidFill>
              <a:srgbClr val="005EA4"/>
            </a:solidFill>
          </a:endParaRPr>
        </a:p>
      </dgm:t>
    </dgm:pt>
    <dgm:pt modelId="{238C7C7E-9321-4C20-95D0-12F59F43E226}" type="parTrans" cxnId="{263C1B78-AD11-484F-A325-31CCB5E33966}">
      <dgm:prSet/>
      <dgm:spPr/>
      <dgm:t>
        <a:bodyPr/>
        <a:lstStyle/>
        <a:p>
          <a:endParaRPr lang="nl-NL"/>
        </a:p>
      </dgm:t>
    </dgm:pt>
    <dgm:pt modelId="{11F140CD-BDFA-4699-AA89-C0C11E547A0D}" type="sibTrans" cxnId="{263C1B78-AD11-484F-A325-31CCB5E33966}">
      <dgm:prSet/>
      <dgm:spPr/>
      <dgm:t>
        <a:bodyPr/>
        <a:lstStyle/>
        <a:p>
          <a:endParaRPr lang="nl-NL"/>
        </a:p>
      </dgm:t>
    </dgm:pt>
    <dgm:pt modelId="{C88F1BBD-F70D-49FF-840F-00C47E2D1B08}">
      <dgm:prSet phldrT="[Tekst]"/>
      <dgm:spPr/>
      <dgm:t>
        <a:bodyPr/>
        <a:lstStyle/>
        <a:p>
          <a:r>
            <a:rPr lang="nl-NL" dirty="0"/>
            <a:t>Hart/long/neuro</a:t>
          </a:r>
        </a:p>
      </dgm:t>
    </dgm:pt>
    <dgm:pt modelId="{3C1CF81B-3357-4046-B0AF-4E157F11918E}" type="sibTrans" cxnId="{B7A844F0-926F-441F-98B4-37E8DCA42F30}">
      <dgm:prSet/>
      <dgm:spPr/>
      <dgm:t>
        <a:bodyPr/>
        <a:lstStyle/>
        <a:p>
          <a:endParaRPr lang="nl-NL"/>
        </a:p>
      </dgm:t>
    </dgm:pt>
    <dgm:pt modelId="{A42845D6-D529-4A17-907F-E417AF576D77}" type="parTrans" cxnId="{B7A844F0-926F-441F-98B4-37E8DCA42F30}">
      <dgm:prSet/>
      <dgm:spPr/>
      <dgm:t>
        <a:bodyPr/>
        <a:lstStyle/>
        <a:p>
          <a:endParaRPr lang="nl-NL"/>
        </a:p>
      </dgm:t>
    </dgm:pt>
    <dgm:pt modelId="{397C861A-D95D-4951-AC81-1AA1B04634CD}">
      <dgm:prSet phldrT="[Tekst]"/>
      <dgm:spPr/>
      <dgm:t>
        <a:bodyPr/>
        <a:lstStyle/>
        <a:p>
          <a:r>
            <a:rPr lang="nl-NL"/>
            <a:t>Beschouwend</a:t>
          </a:r>
          <a:endParaRPr lang="nl-NL" dirty="0"/>
        </a:p>
      </dgm:t>
    </dgm:pt>
    <dgm:pt modelId="{28DE07D3-9592-4BF2-BFE0-B003BE2EBBFA}" type="sibTrans" cxnId="{02F2E0AE-C19B-4447-AF18-E7C31DCE2532}">
      <dgm:prSet/>
      <dgm:spPr/>
      <dgm:t>
        <a:bodyPr/>
        <a:lstStyle/>
        <a:p>
          <a:endParaRPr lang="nl-NL"/>
        </a:p>
      </dgm:t>
    </dgm:pt>
    <dgm:pt modelId="{F4C63E4C-08BF-4480-9F0C-8AD58A4FE297}" type="parTrans" cxnId="{02F2E0AE-C19B-4447-AF18-E7C31DCE2532}">
      <dgm:prSet/>
      <dgm:spPr/>
      <dgm:t>
        <a:bodyPr/>
        <a:lstStyle/>
        <a:p>
          <a:endParaRPr lang="nl-NL"/>
        </a:p>
      </dgm:t>
    </dgm:pt>
    <dgm:pt modelId="{7CE836FC-F2CC-4EA3-A605-994C1A352E0F}">
      <dgm:prSet phldrT="[Tekst]"/>
      <dgm:spPr/>
      <dgm:t>
        <a:bodyPr/>
        <a:lstStyle/>
        <a:p>
          <a:r>
            <a:rPr lang="nl-NL" dirty="0"/>
            <a:t>Vrouw Moeder Kind</a:t>
          </a:r>
        </a:p>
      </dgm:t>
    </dgm:pt>
    <dgm:pt modelId="{D682F587-75F3-46C6-B910-07FA8F274A97}" type="sibTrans" cxnId="{D23AE777-E402-4A75-A2B0-94802BC06CCE}">
      <dgm:prSet/>
      <dgm:spPr/>
      <dgm:t>
        <a:bodyPr/>
        <a:lstStyle/>
        <a:p>
          <a:endParaRPr lang="nl-NL"/>
        </a:p>
      </dgm:t>
    </dgm:pt>
    <dgm:pt modelId="{74A32B33-A31E-4679-A882-21DF143080D6}" type="parTrans" cxnId="{D23AE777-E402-4A75-A2B0-94802BC06CCE}">
      <dgm:prSet/>
      <dgm:spPr/>
      <dgm:t>
        <a:bodyPr/>
        <a:lstStyle/>
        <a:p>
          <a:endParaRPr lang="nl-NL"/>
        </a:p>
      </dgm:t>
    </dgm:pt>
    <dgm:pt modelId="{437D614D-F289-4E61-9DAF-C8EE938122D0}">
      <dgm:prSet/>
      <dgm:spPr/>
      <dgm:t>
        <a:bodyPr/>
        <a:lstStyle/>
        <a:p>
          <a:r>
            <a:rPr lang="nl-NL" dirty="0"/>
            <a:t>Cardiologie</a:t>
          </a:r>
        </a:p>
      </dgm:t>
    </dgm:pt>
    <dgm:pt modelId="{F51B096B-FE43-48C9-849F-CF1E80C0258F}" type="sibTrans" cxnId="{E49AA431-D08F-481A-80EE-5413FF5E7F07}">
      <dgm:prSet/>
      <dgm:spPr/>
      <dgm:t>
        <a:bodyPr/>
        <a:lstStyle/>
        <a:p>
          <a:endParaRPr lang="nl-NL"/>
        </a:p>
      </dgm:t>
    </dgm:pt>
    <dgm:pt modelId="{1FF9D486-119A-4D91-86DB-F088A6A82DAA}" type="parTrans" cxnId="{E49AA431-D08F-481A-80EE-5413FF5E7F07}">
      <dgm:prSet/>
      <dgm:spPr/>
      <dgm:t>
        <a:bodyPr/>
        <a:lstStyle/>
        <a:p>
          <a:endParaRPr lang="nl-NL"/>
        </a:p>
      </dgm:t>
    </dgm:pt>
    <dgm:pt modelId="{21DF48A5-F32A-4C8C-BB64-70D4C0768880}" type="pres">
      <dgm:prSet presAssocID="{A1AA6156-83ED-436D-9276-83AF59B37F53}" presName="hierChild1" presStyleCnt="0">
        <dgm:presLayoutVars>
          <dgm:orgChart val="1"/>
          <dgm:chPref val="1"/>
          <dgm:dir/>
          <dgm:animOne val="branch"/>
          <dgm:animLvl val="lvl"/>
          <dgm:resizeHandles/>
        </dgm:presLayoutVars>
      </dgm:prSet>
      <dgm:spPr/>
    </dgm:pt>
    <dgm:pt modelId="{97092801-25FA-407D-950A-B84397346E26}" type="pres">
      <dgm:prSet presAssocID="{AD33BE1A-B20A-4BB0-918F-CF225F7B58E4}" presName="hierRoot1" presStyleCnt="0">
        <dgm:presLayoutVars>
          <dgm:hierBranch val="init"/>
        </dgm:presLayoutVars>
      </dgm:prSet>
      <dgm:spPr/>
    </dgm:pt>
    <dgm:pt modelId="{9FCAEC69-DA3B-491B-B57C-3D89055A614B}" type="pres">
      <dgm:prSet presAssocID="{AD33BE1A-B20A-4BB0-918F-CF225F7B58E4}" presName="rootComposite1" presStyleCnt="0"/>
      <dgm:spPr/>
    </dgm:pt>
    <dgm:pt modelId="{0D1D5109-A764-4E63-A00C-BE6BF3F8C7EA}" type="pres">
      <dgm:prSet presAssocID="{AD33BE1A-B20A-4BB0-918F-CF225F7B58E4}" presName="rootText1" presStyleLbl="node0" presStyleIdx="0" presStyleCnt="1" custLinFactNeighborX="30629" custLinFactNeighborY="-1864">
        <dgm:presLayoutVars>
          <dgm:chPref val="3"/>
        </dgm:presLayoutVars>
      </dgm:prSet>
      <dgm:spPr/>
    </dgm:pt>
    <dgm:pt modelId="{7A3DF3DA-97A5-4A65-86DE-3C72DEA274E2}" type="pres">
      <dgm:prSet presAssocID="{AD33BE1A-B20A-4BB0-918F-CF225F7B58E4}" presName="rootConnector1" presStyleLbl="node1" presStyleIdx="0" presStyleCnt="0"/>
      <dgm:spPr/>
    </dgm:pt>
    <dgm:pt modelId="{9CCDA75A-DCCD-4BB9-8CE6-11B3E1307297}" type="pres">
      <dgm:prSet presAssocID="{AD33BE1A-B20A-4BB0-918F-CF225F7B58E4}" presName="hierChild2" presStyleCnt="0"/>
      <dgm:spPr/>
    </dgm:pt>
    <dgm:pt modelId="{536FEE67-FF4E-4112-ACE8-84B56AC74632}" type="pres">
      <dgm:prSet presAssocID="{A42845D6-D529-4A17-907F-E417AF576D77}" presName="Name37" presStyleLbl="parChTrans1D2" presStyleIdx="0" presStyleCnt="3"/>
      <dgm:spPr/>
    </dgm:pt>
    <dgm:pt modelId="{F4E6A51D-D2AA-4DDA-AF45-8AE8E404D570}" type="pres">
      <dgm:prSet presAssocID="{C88F1BBD-F70D-49FF-840F-00C47E2D1B08}" presName="hierRoot2" presStyleCnt="0">
        <dgm:presLayoutVars>
          <dgm:hierBranch val="init"/>
        </dgm:presLayoutVars>
      </dgm:prSet>
      <dgm:spPr/>
    </dgm:pt>
    <dgm:pt modelId="{2F7AB03C-B005-4E11-8C7D-1CDCDB582586}" type="pres">
      <dgm:prSet presAssocID="{C88F1BBD-F70D-49FF-840F-00C47E2D1B08}" presName="rootComposite" presStyleCnt="0"/>
      <dgm:spPr/>
    </dgm:pt>
    <dgm:pt modelId="{AE651487-9060-4861-908A-5BAB1B32DF0C}" type="pres">
      <dgm:prSet presAssocID="{C88F1BBD-F70D-49FF-840F-00C47E2D1B08}" presName="rootText" presStyleLbl="node2" presStyleIdx="0" presStyleCnt="3">
        <dgm:presLayoutVars>
          <dgm:chPref val="3"/>
        </dgm:presLayoutVars>
      </dgm:prSet>
      <dgm:spPr/>
    </dgm:pt>
    <dgm:pt modelId="{75709F16-52DA-41F2-9314-C06CFC3CA049}" type="pres">
      <dgm:prSet presAssocID="{C88F1BBD-F70D-49FF-840F-00C47E2D1B08}" presName="rootConnector" presStyleLbl="node2" presStyleIdx="0" presStyleCnt="3"/>
      <dgm:spPr/>
    </dgm:pt>
    <dgm:pt modelId="{EC18AD63-7E25-4A69-8799-7EF70B6D152B}" type="pres">
      <dgm:prSet presAssocID="{C88F1BBD-F70D-49FF-840F-00C47E2D1B08}" presName="hierChild4" presStyleCnt="0"/>
      <dgm:spPr/>
    </dgm:pt>
    <dgm:pt modelId="{1B240EB7-F37F-4F32-9790-9BB1B26BA34E}" type="pres">
      <dgm:prSet presAssocID="{1FF9D486-119A-4D91-86DB-F088A6A82DAA}" presName="Name37" presStyleLbl="parChTrans1D3" presStyleIdx="0" presStyleCnt="7"/>
      <dgm:spPr/>
    </dgm:pt>
    <dgm:pt modelId="{73D755EF-3408-4293-9040-624E065D27A3}" type="pres">
      <dgm:prSet presAssocID="{437D614D-F289-4E61-9DAF-C8EE938122D0}" presName="hierRoot2" presStyleCnt="0">
        <dgm:presLayoutVars>
          <dgm:hierBranch val="init"/>
        </dgm:presLayoutVars>
      </dgm:prSet>
      <dgm:spPr/>
    </dgm:pt>
    <dgm:pt modelId="{9A1396B1-B565-4894-B330-C5C19DDB0ACC}" type="pres">
      <dgm:prSet presAssocID="{437D614D-F289-4E61-9DAF-C8EE938122D0}" presName="rootComposite" presStyleCnt="0"/>
      <dgm:spPr/>
    </dgm:pt>
    <dgm:pt modelId="{C8079A28-C72C-4D3C-8129-B2E91C1F33A4}" type="pres">
      <dgm:prSet presAssocID="{437D614D-F289-4E61-9DAF-C8EE938122D0}" presName="rootText" presStyleLbl="node3" presStyleIdx="0" presStyleCnt="7">
        <dgm:presLayoutVars>
          <dgm:chPref val="3"/>
        </dgm:presLayoutVars>
      </dgm:prSet>
      <dgm:spPr/>
    </dgm:pt>
    <dgm:pt modelId="{F5406278-B28C-4E35-8424-09A40A92B776}" type="pres">
      <dgm:prSet presAssocID="{437D614D-F289-4E61-9DAF-C8EE938122D0}" presName="rootConnector" presStyleLbl="node3" presStyleIdx="0" presStyleCnt="7"/>
      <dgm:spPr/>
    </dgm:pt>
    <dgm:pt modelId="{56A4B5D0-F9FB-496E-8779-9120574F3829}" type="pres">
      <dgm:prSet presAssocID="{437D614D-F289-4E61-9DAF-C8EE938122D0}" presName="hierChild4" presStyleCnt="0"/>
      <dgm:spPr/>
    </dgm:pt>
    <dgm:pt modelId="{4BBC877A-6DA8-4F1A-954D-DB2A54A89DB8}" type="pres">
      <dgm:prSet presAssocID="{4A45ECC5-6723-4A00-86AE-CBEE59F597B9}" presName="Name37" presStyleLbl="parChTrans1D4" presStyleIdx="0" presStyleCnt="11"/>
      <dgm:spPr/>
    </dgm:pt>
    <dgm:pt modelId="{8D9E9EA9-FD2C-443F-B1F8-A3C0E4F2176F}" type="pres">
      <dgm:prSet presAssocID="{D8B5CA4B-A68B-46E1-9C0C-FB72DB1606EE}" presName="hierRoot2" presStyleCnt="0">
        <dgm:presLayoutVars>
          <dgm:hierBranch val="init"/>
        </dgm:presLayoutVars>
      </dgm:prSet>
      <dgm:spPr/>
    </dgm:pt>
    <dgm:pt modelId="{CB8A62EC-8D65-4225-8A4D-362350DF9F09}" type="pres">
      <dgm:prSet presAssocID="{D8B5CA4B-A68B-46E1-9C0C-FB72DB1606EE}" presName="rootComposite" presStyleCnt="0"/>
      <dgm:spPr/>
    </dgm:pt>
    <dgm:pt modelId="{38D54F35-0288-4932-BE18-515122336DB9}" type="pres">
      <dgm:prSet presAssocID="{D8B5CA4B-A68B-46E1-9C0C-FB72DB1606EE}" presName="rootText" presStyleLbl="node4" presStyleIdx="0" presStyleCnt="11">
        <dgm:presLayoutVars>
          <dgm:chPref val="3"/>
        </dgm:presLayoutVars>
      </dgm:prSet>
      <dgm:spPr/>
    </dgm:pt>
    <dgm:pt modelId="{0033C563-F079-4D29-8936-AE0BAA27F4B3}" type="pres">
      <dgm:prSet presAssocID="{D8B5CA4B-A68B-46E1-9C0C-FB72DB1606EE}" presName="rootConnector" presStyleLbl="node4" presStyleIdx="0" presStyleCnt="11"/>
      <dgm:spPr/>
    </dgm:pt>
    <dgm:pt modelId="{8AEE4D68-CE74-47FA-B981-6F01B38C5439}" type="pres">
      <dgm:prSet presAssocID="{D8B5CA4B-A68B-46E1-9C0C-FB72DB1606EE}" presName="hierChild4" presStyleCnt="0"/>
      <dgm:spPr/>
    </dgm:pt>
    <dgm:pt modelId="{A573AA08-7C98-4E72-B8DF-786B21537F46}" type="pres">
      <dgm:prSet presAssocID="{D8B5CA4B-A68B-46E1-9C0C-FB72DB1606EE}" presName="hierChild5" presStyleCnt="0"/>
      <dgm:spPr/>
    </dgm:pt>
    <dgm:pt modelId="{BF88B5B5-4B59-4DCC-8BD0-C24BD5FE3696}" type="pres">
      <dgm:prSet presAssocID="{D2E575DF-CF6C-4A73-A6AE-20AE97F6CF86}" presName="Name37" presStyleLbl="parChTrans1D4" presStyleIdx="1" presStyleCnt="11"/>
      <dgm:spPr/>
    </dgm:pt>
    <dgm:pt modelId="{C31405F9-19DA-459F-9186-9035DC02EABC}" type="pres">
      <dgm:prSet presAssocID="{CE644CEC-928C-430C-BC2B-4F484E109EB9}" presName="hierRoot2" presStyleCnt="0">
        <dgm:presLayoutVars>
          <dgm:hierBranch val="init"/>
        </dgm:presLayoutVars>
      </dgm:prSet>
      <dgm:spPr/>
    </dgm:pt>
    <dgm:pt modelId="{AA791668-F255-4736-9801-D3756C2E58BA}" type="pres">
      <dgm:prSet presAssocID="{CE644CEC-928C-430C-BC2B-4F484E109EB9}" presName="rootComposite" presStyleCnt="0"/>
      <dgm:spPr/>
    </dgm:pt>
    <dgm:pt modelId="{D1447257-23ED-4E50-87F4-35CD4B4EB99D}" type="pres">
      <dgm:prSet presAssocID="{CE644CEC-928C-430C-BC2B-4F484E109EB9}" presName="rootText" presStyleLbl="node4" presStyleIdx="1" presStyleCnt="11">
        <dgm:presLayoutVars>
          <dgm:chPref val="3"/>
        </dgm:presLayoutVars>
      </dgm:prSet>
      <dgm:spPr/>
    </dgm:pt>
    <dgm:pt modelId="{3E1E8359-F988-4A2C-8E39-B0D47A98F942}" type="pres">
      <dgm:prSet presAssocID="{CE644CEC-928C-430C-BC2B-4F484E109EB9}" presName="rootConnector" presStyleLbl="node4" presStyleIdx="1" presStyleCnt="11"/>
      <dgm:spPr/>
    </dgm:pt>
    <dgm:pt modelId="{A3D95999-6095-4F80-9022-0F874D74F718}" type="pres">
      <dgm:prSet presAssocID="{CE644CEC-928C-430C-BC2B-4F484E109EB9}" presName="hierChild4" presStyleCnt="0"/>
      <dgm:spPr/>
    </dgm:pt>
    <dgm:pt modelId="{9A02AC19-E03D-4EBC-97FA-2B762113D44D}" type="pres">
      <dgm:prSet presAssocID="{CE644CEC-928C-430C-BC2B-4F484E109EB9}" presName="hierChild5" presStyleCnt="0"/>
      <dgm:spPr/>
    </dgm:pt>
    <dgm:pt modelId="{DA5D3115-69C2-4414-8F9C-7BE6C1E011FB}" type="pres">
      <dgm:prSet presAssocID="{2CEFB908-1B09-44A5-A1ED-4FC14F0492D9}" presName="Name37" presStyleLbl="parChTrans1D4" presStyleIdx="2" presStyleCnt="11"/>
      <dgm:spPr/>
    </dgm:pt>
    <dgm:pt modelId="{661C91D6-4D00-4BB6-B81A-2A5B3B693A17}" type="pres">
      <dgm:prSet presAssocID="{D3E3FCBD-1127-454A-A426-8889855AC44A}" presName="hierRoot2" presStyleCnt="0">
        <dgm:presLayoutVars>
          <dgm:hierBranch val="init"/>
        </dgm:presLayoutVars>
      </dgm:prSet>
      <dgm:spPr/>
    </dgm:pt>
    <dgm:pt modelId="{6EFBEE7E-80CC-43CF-8928-A2B3F59A4C75}" type="pres">
      <dgm:prSet presAssocID="{D3E3FCBD-1127-454A-A426-8889855AC44A}" presName="rootComposite" presStyleCnt="0"/>
      <dgm:spPr/>
    </dgm:pt>
    <dgm:pt modelId="{55A2E274-E1AD-4114-A564-DAEE8354C299}" type="pres">
      <dgm:prSet presAssocID="{D3E3FCBD-1127-454A-A426-8889855AC44A}" presName="rootText" presStyleLbl="node4" presStyleIdx="2" presStyleCnt="11">
        <dgm:presLayoutVars>
          <dgm:chPref val="3"/>
        </dgm:presLayoutVars>
      </dgm:prSet>
      <dgm:spPr/>
    </dgm:pt>
    <dgm:pt modelId="{40F9092F-F000-4376-ADC2-3C7277F59141}" type="pres">
      <dgm:prSet presAssocID="{D3E3FCBD-1127-454A-A426-8889855AC44A}" presName="rootConnector" presStyleLbl="node4" presStyleIdx="2" presStyleCnt="11"/>
      <dgm:spPr/>
    </dgm:pt>
    <dgm:pt modelId="{2D237C63-2BE6-4A37-8F34-11E44C595FBE}" type="pres">
      <dgm:prSet presAssocID="{D3E3FCBD-1127-454A-A426-8889855AC44A}" presName="hierChild4" presStyleCnt="0"/>
      <dgm:spPr/>
    </dgm:pt>
    <dgm:pt modelId="{6C880D9B-892F-4AC9-A187-859B0C8720F7}" type="pres">
      <dgm:prSet presAssocID="{D3E3FCBD-1127-454A-A426-8889855AC44A}" presName="hierChild5" presStyleCnt="0"/>
      <dgm:spPr/>
    </dgm:pt>
    <dgm:pt modelId="{92AB5E69-150E-48E1-A3A8-65B5F4738092}" type="pres">
      <dgm:prSet presAssocID="{437D614D-F289-4E61-9DAF-C8EE938122D0}" presName="hierChild5" presStyleCnt="0"/>
      <dgm:spPr/>
    </dgm:pt>
    <dgm:pt modelId="{EACE52FA-A782-4E99-92BB-D863FF610210}" type="pres">
      <dgm:prSet presAssocID="{0B1F2B34-37A3-4126-BB99-0C0ED1B82815}" presName="Name37" presStyleLbl="parChTrans1D3" presStyleIdx="1" presStyleCnt="7"/>
      <dgm:spPr/>
    </dgm:pt>
    <dgm:pt modelId="{A918DE80-F5D2-4EA3-9CDB-DEB87C8DF38C}" type="pres">
      <dgm:prSet presAssocID="{BB8DB0A7-4287-4C67-AE5E-CFE2B83EBB80}" presName="hierRoot2" presStyleCnt="0">
        <dgm:presLayoutVars>
          <dgm:hierBranch val="init"/>
        </dgm:presLayoutVars>
      </dgm:prSet>
      <dgm:spPr/>
    </dgm:pt>
    <dgm:pt modelId="{ACBF1D3B-72EF-4D28-8DE2-1E26766FD88F}" type="pres">
      <dgm:prSet presAssocID="{BB8DB0A7-4287-4C67-AE5E-CFE2B83EBB80}" presName="rootComposite" presStyleCnt="0"/>
      <dgm:spPr/>
    </dgm:pt>
    <dgm:pt modelId="{EE4F9740-B39E-4650-B3B2-581E6A52F2B7}" type="pres">
      <dgm:prSet presAssocID="{BB8DB0A7-4287-4C67-AE5E-CFE2B83EBB80}" presName="rootText" presStyleLbl="node3" presStyleIdx="1" presStyleCnt="7">
        <dgm:presLayoutVars>
          <dgm:chPref val="3"/>
        </dgm:presLayoutVars>
      </dgm:prSet>
      <dgm:spPr/>
    </dgm:pt>
    <dgm:pt modelId="{FCC7CA66-D518-4ADF-905B-76EC9F4B737B}" type="pres">
      <dgm:prSet presAssocID="{BB8DB0A7-4287-4C67-AE5E-CFE2B83EBB80}" presName="rootConnector" presStyleLbl="node3" presStyleIdx="1" presStyleCnt="7"/>
      <dgm:spPr/>
    </dgm:pt>
    <dgm:pt modelId="{5DE2617C-E7C5-4604-A19A-972F1EBDA221}" type="pres">
      <dgm:prSet presAssocID="{BB8DB0A7-4287-4C67-AE5E-CFE2B83EBB80}" presName="hierChild4" presStyleCnt="0"/>
      <dgm:spPr/>
    </dgm:pt>
    <dgm:pt modelId="{A1586028-136F-40AF-BDA5-84E8C8F79341}" type="pres">
      <dgm:prSet presAssocID="{1E29D272-7CE0-4EC9-8D58-B9EFB57947E7}" presName="Name37" presStyleLbl="parChTrans1D4" presStyleIdx="3" presStyleCnt="11"/>
      <dgm:spPr/>
    </dgm:pt>
    <dgm:pt modelId="{43E824F7-007F-468F-9868-0568C2DAB93F}" type="pres">
      <dgm:prSet presAssocID="{9248F9A6-CB7A-4F4F-9022-B11DE00E1A12}" presName="hierRoot2" presStyleCnt="0">
        <dgm:presLayoutVars>
          <dgm:hierBranch/>
        </dgm:presLayoutVars>
      </dgm:prSet>
      <dgm:spPr/>
    </dgm:pt>
    <dgm:pt modelId="{CC5D4EFF-AFB3-482C-8C50-E926D10A2F16}" type="pres">
      <dgm:prSet presAssocID="{9248F9A6-CB7A-4F4F-9022-B11DE00E1A12}" presName="rootComposite" presStyleCnt="0"/>
      <dgm:spPr/>
    </dgm:pt>
    <dgm:pt modelId="{EAA47DE8-87FC-406A-A842-F9D142E52A38}" type="pres">
      <dgm:prSet presAssocID="{9248F9A6-CB7A-4F4F-9022-B11DE00E1A12}" presName="rootText" presStyleLbl="node4" presStyleIdx="3" presStyleCnt="11">
        <dgm:presLayoutVars>
          <dgm:chPref val="3"/>
        </dgm:presLayoutVars>
      </dgm:prSet>
      <dgm:spPr/>
    </dgm:pt>
    <dgm:pt modelId="{B90F5139-42E2-4691-9AF9-825AEAE0EE94}" type="pres">
      <dgm:prSet presAssocID="{9248F9A6-CB7A-4F4F-9022-B11DE00E1A12}" presName="rootConnector" presStyleLbl="node4" presStyleIdx="3" presStyleCnt="11"/>
      <dgm:spPr/>
    </dgm:pt>
    <dgm:pt modelId="{4DFE86FC-672C-4C0F-AA45-D3B550186C6C}" type="pres">
      <dgm:prSet presAssocID="{9248F9A6-CB7A-4F4F-9022-B11DE00E1A12}" presName="hierChild4" presStyleCnt="0"/>
      <dgm:spPr/>
    </dgm:pt>
    <dgm:pt modelId="{69DCFA69-B950-46EE-83C3-2EAA8058608B}" type="pres">
      <dgm:prSet presAssocID="{9248F9A6-CB7A-4F4F-9022-B11DE00E1A12}" presName="hierChild5" presStyleCnt="0"/>
      <dgm:spPr/>
    </dgm:pt>
    <dgm:pt modelId="{40016C98-8694-445A-A163-BDBF17F7E679}" type="pres">
      <dgm:prSet presAssocID="{3EE74AA5-E862-4B05-9DF2-6E4E8F8DDB5C}" presName="Name37" presStyleLbl="parChTrans1D4" presStyleIdx="4" presStyleCnt="11"/>
      <dgm:spPr/>
    </dgm:pt>
    <dgm:pt modelId="{9AC169E6-52D3-4409-A6A1-BAEC4DD996CF}" type="pres">
      <dgm:prSet presAssocID="{BDB2190A-1240-4DFA-904B-6DDC8F11BACD}" presName="hierRoot2" presStyleCnt="0">
        <dgm:presLayoutVars>
          <dgm:hierBranch val="init"/>
        </dgm:presLayoutVars>
      </dgm:prSet>
      <dgm:spPr/>
    </dgm:pt>
    <dgm:pt modelId="{0272EE4D-7E28-47CF-841F-CD11977A9B4C}" type="pres">
      <dgm:prSet presAssocID="{BDB2190A-1240-4DFA-904B-6DDC8F11BACD}" presName="rootComposite" presStyleCnt="0"/>
      <dgm:spPr/>
    </dgm:pt>
    <dgm:pt modelId="{0058E03F-E189-4CB1-9308-932DAF0E2EE1}" type="pres">
      <dgm:prSet presAssocID="{BDB2190A-1240-4DFA-904B-6DDC8F11BACD}" presName="rootText" presStyleLbl="node4" presStyleIdx="4" presStyleCnt="11">
        <dgm:presLayoutVars>
          <dgm:chPref val="3"/>
        </dgm:presLayoutVars>
      </dgm:prSet>
      <dgm:spPr/>
    </dgm:pt>
    <dgm:pt modelId="{46494C89-918D-4D3D-A090-A2B9C4DA7FF3}" type="pres">
      <dgm:prSet presAssocID="{BDB2190A-1240-4DFA-904B-6DDC8F11BACD}" presName="rootConnector" presStyleLbl="node4" presStyleIdx="4" presStyleCnt="11"/>
      <dgm:spPr/>
    </dgm:pt>
    <dgm:pt modelId="{2E21B69B-BBFB-4003-AD24-3E26A2ACFF52}" type="pres">
      <dgm:prSet presAssocID="{BDB2190A-1240-4DFA-904B-6DDC8F11BACD}" presName="hierChild4" presStyleCnt="0"/>
      <dgm:spPr/>
    </dgm:pt>
    <dgm:pt modelId="{FB0A9E05-E146-4781-9219-5A703407C3BE}" type="pres">
      <dgm:prSet presAssocID="{BDB2190A-1240-4DFA-904B-6DDC8F11BACD}" presName="hierChild5" presStyleCnt="0"/>
      <dgm:spPr/>
    </dgm:pt>
    <dgm:pt modelId="{F027DC5E-D52D-4FAA-8C57-B503CE67BA8A}" type="pres">
      <dgm:prSet presAssocID="{BB8DB0A7-4287-4C67-AE5E-CFE2B83EBB80}" presName="hierChild5" presStyleCnt="0"/>
      <dgm:spPr/>
    </dgm:pt>
    <dgm:pt modelId="{BFC7F2F5-77BA-4200-ACDB-54D138AED4CF}" type="pres">
      <dgm:prSet presAssocID="{5B4D64EF-0A7C-482D-AA05-080038ADFC94}" presName="Name37" presStyleLbl="parChTrans1D3" presStyleIdx="2" presStyleCnt="7"/>
      <dgm:spPr/>
    </dgm:pt>
    <dgm:pt modelId="{5524C3A9-7E53-4DAC-B376-EF31A0643B72}" type="pres">
      <dgm:prSet presAssocID="{369BA589-246A-4F32-B4B2-C9790434EEAB}" presName="hierRoot2" presStyleCnt="0">
        <dgm:presLayoutVars>
          <dgm:hierBranch val="init"/>
        </dgm:presLayoutVars>
      </dgm:prSet>
      <dgm:spPr/>
    </dgm:pt>
    <dgm:pt modelId="{582B30D0-35C8-4C61-B376-2910C5E4D5CB}" type="pres">
      <dgm:prSet presAssocID="{369BA589-246A-4F32-B4B2-C9790434EEAB}" presName="rootComposite" presStyleCnt="0"/>
      <dgm:spPr/>
    </dgm:pt>
    <dgm:pt modelId="{5E6AE70E-9F98-4469-AAD0-EDA7B693EC1E}" type="pres">
      <dgm:prSet presAssocID="{369BA589-246A-4F32-B4B2-C9790434EEAB}" presName="rootText" presStyleLbl="node3" presStyleIdx="2" presStyleCnt="7">
        <dgm:presLayoutVars>
          <dgm:chPref val="3"/>
        </dgm:presLayoutVars>
      </dgm:prSet>
      <dgm:spPr/>
    </dgm:pt>
    <dgm:pt modelId="{6BAF1571-C6EF-4D5E-BFEF-6A7CD71F8846}" type="pres">
      <dgm:prSet presAssocID="{369BA589-246A-4F32-B4B2-C9790434EEAB}" presName="rootConnector" presStyleLbl="node3" presStyleIdx="2" presStyleCnt="7"/>
      <dgm:spPr/>
    </dgm:pt>
    <dgm:pt modelId="{5BC56603-6A7E-457F-BEBA-289FE90048E5}" type="pres">
      <dgm:prSet presAssocID="{369BA589-246A-4F32-B4B2-C9790434EEAB}" presName="hierChild4" presStyleCnt="0"/>
      <dgm:spPr/>
    </dgm:pt>
    <dgm:pt modelId="{8FA61FB3-F66F-40A2-85FF-E7EC8A4C606B}" type="pres">
      <dgm:prSet presAssocID="{E49B1610-5573-4BE7-825E-11138431B2E2}" presName="Name37" presStyleLbl="parChTrans1D4" presStyleIdx="5" presStyleCnt="11"/>
      <dgm:spPr/>
    </dgm:pt>
    <dgm:pt modelId="{E3051A70-45ED-428A-8D9F-28694A00109A}" type="pres">
      <dgm:prSet presAssocID="{23FB77E1-11CE-4317-984F-22528533C582}" presName="hierRoot2" presStyleCnt="0">
        <dgm:presLayoutVars>
          <dgm:hierBranch val="init"/>
        </dgm:presLayoutVars>
      </dgm:prSet>
      <dgm:spPr/>
    </dgm:pt>
    <dgm:pt modelId="{7267E8CF-5D7C-4C08-9E84-5FC4F7AF6869}" type="pres">
      <dgm:prSet presAssocID="{23FB77E1-11CE-4317-984F-22528533C582}" presName="rootComposite" presStyleCnt="0"/>
      <dgm:spPr/>
    </dgm:pt>
    <dgm:pt modelId="{DCA04E36-3347-4363-A26D-346C27FECDC5}" type="pres">
      <dgm:prSet presAssocID="{23FB77E1-11CE-4317-984F-22528533C582}" presName="rootText" presStyleLbl="node4" presStyleIdx="5" presStyleCnt="11">
        <dgm:presLayoutVars>
          <dgm:chPref val="3"/>
        </dgm:presLayoutVars>
      </dgm:prSet>
      <dgm:spPr/>
    </dgm:pt>
    <dgm:pt modelId="{078ADF5B-3BD5-45B5-A4B4-E0D385EF3AAB}" type="pres">
      <dgm:prSet presAssocID="{23FB77E1-11CE-4317-984F-22528533C582}" presName="rootConnector" presStyleLbl="node4" presStyleIdx="5" presStyleCnt="11"/>
      <dgm:spPr/>
    </dgm:pt>
    <dgm:pt modelId="{00645D4C-11DD-4DD9-8673-0BE7691BA835}" type="pres">
      <dgm:prSet presAssocID="{23FB77E1-11CE-4317-984F-22528533C582}" presName="hierChild4" presStyleCnt="0"/>
      <dgm:spPr/>
    </dgm:pt>
    <dgm:pt modelId="{9814BED6-70D1-4DBF-B50F-986D4D6FCB1B}" type="pres">
      <dgm:prSet presAssocID="{23FB77E1-11CE-4317-984F-22528533C582}" presName="hierChild5" presStyleCnt="0"/>
      <dgm:spPr/>
    </dgm:pt>
    <dgm:pt modelId="{FE44EB4A-E536-4303-80D8-B62705CF38ED}" type="pres">
      <dgm:prSet presAssocID="{2C2AF70E-07DD-4F6A-91D8-C5474750B155}" presName="Name37" presStyleLbl="parChTrans1D4" presStyleIdx="6" presStyleCnt="11"/>
      <dgm:spPr/>
    </dgm:pt>
    <dgm:pt modelId="{31EB0537-DF65-4007-BF83-458EAC1550F7}" type="pres">
      <dgm:prSet presAssocID="{AA0B8EB0-A3C9-439C-BB28-ACEDCD7BC754}" presName="hierRoot2" presStyleCnt="0">
        <dgm:presLayoutVars>
          <dgm:hierBranch val="init"/>
        </dgm:presLayoutVars>
      </dgm:prSet>
      <dgm:spPr/>
    </dgm:pt>
    <dgm:pt modelId="{725FA2A9-5FF1-4E28-BD4D-E71702CA59B6}" type="pres">
      <dgm:prSet presAssocID="{AA0B8EB0-A3C9-439C-BB28-ACEDCD7BC754}" presName="rootComposite" presStyleCnt="0"/>
      <dgm:spPr/>
    </dgm:pt>
    <dgm:pt modelId="{86BD8362-ADEF-432F-92DD-EF8E80E1F81E}" type="pres">
      <dgm:prSet presAssocID="{AA0B8EB0-A3C9-439C-BB28-ACEDCD7BC754}" presName="rootText" presStyleLbl="node4" presStyleIdx="6" presStyleCnt="11">
        <dgm:presLayoutVars>
          <dgm:chPref val="3"/>
        </dgm:presLayoutVars>
      </dgm:prSet>
      <dgm:spPr/>
    </dgm:pt>
    <dgm:pt modelId="{C976FBE5-4BAC-440E-902D-639C01375826}" type="pres">
      <dgm:prSet presAssocID="{AA0B8EB0-A3C9-439C-BB28-ACEDCD7BC754}" presName="rootConnector" presStyleLbl="node4" presStyleIdx="6" presStyleCnt="11"/>
      <dgm:spPr/>
    </dgm:pt>
    <dgm:pt modelId="{0B85C391-8BD1-4A47-803D-983EC9DC789A}" type="pres">
      <dgm:prSet presAssocID="{AA0B8EB0-A3C9-439C-BB28-ACEDCD7BC754}" presName="hierChild4" presStyleCnt="0"/>
      <dgm:spPr/>
    </dgm:pt>
    <dgm:pt modelId="{D54C7BD2-DB6B-4C92-80E7-A2FC648CEBB6}" type="pres">
      <dgm:prSet presAssocID="{AA0B8EB0-A3C9-439C-BB28-ACEDCD7BC754}" presName="hierChild5" presStyleCnt="0"/>
      <dgm:spPr/>
    </dgm:pt>
    <dgm:pt modelId="{92D322EC-E33D-49E2-8156-865153F877AA}" type="pres">
      <dgm:prSet presAssocID="{369BA589-246A-4F32-B4B2-C9790434EEAB}" presName="hierChild5" presStyleCnt="0"/>
      <dgm:spPr/>
    </dgm:pt>
    <dgm:pt modelId="{F584F494-B370-4C85-B97E-96457A05B4AB}" type="pres">
      <dgm:prSet presAssocID="{C88F1BBD-F70D-49FF-840F-00C47E2D1B08}" presName="hierChild5" presStyleCnt="0"/>
      <dgm:spPr/>
    </dgm:pt>
    <dgm:pt modelId="{4A24B89C-2F86-4870-A076-02CE6A6DF2CF}" type="pres">
      <dgm:prSet presAssocID="{F4C63E4C-08BF-4480-9F0C-8AD58A4FE297}" presName="Name37" presStyleLbl="parChTrans1D2" presStyleIdx="1" presStyleCnt="3"/>
      <dgm:spPr/>
    </dgm:pt>
    <dgm:pt modelId="{9E344DB0-B700-4E7F-B2AF-85DFAA03EC68}" type="pres">
      <dgm:prSet presAssocID="{397C861A-D95D-4951-AC81-1AA1B04634CD}" presName="hierRoot2" presStyleCnt="0">
        <dgm:presLayoutVars>
          <dgm:hierBranch val="init"/>
        </dgm:presLayoutVars>
      </dgm:prSet>
      <dgm:spPr/>
    </dgm:pt>
    <dgm:pt modelId="{881EF66F-078A-4099-BE6E-55B2C5956195}" type="pres">
      <dgm:prSet presAssocID="{397C861A-D95D-4951-AC81-1AA1B04634CD}" presName="rootComposite" presStyleCnt="0"/>
      <dgm:spPr/>
    </dgm:pt>
    <dgm:pt modelId="{315ED47D-972A-48AE-9045-723D92CA87A7}" type="pres">
      <dgm:prSet presAssocID="{397C861A-D95D-4951-AC81-1AA1B04634CD}" presName="rootText" presStyleLbl="node2" presStyleIdx="1" presStyleCnt="3">
        <dgm:presLayoutVars>
          <dgm:chPref val="3"/>
        </dgm:presLayoutVars>
      </dgm:prSet>
      <dgm:spPr/>
    </dgm:pt>
    <dgm:pt modelId="{899FEA39-C1B7-4930-9547-8286705CA28E}" type="pres">
      <dgm:prSet presAssocID="{397C861A-D95D-4951-AC81-1AA1B04634CD}" presName="rootConnector" presStyleLbl="node2" presStyleIdx="1" presStyleCnt="3"/>
      <dgm:spPr/>
    </dgm:pt>
    <dgm:pt modelId="{918D2289-2875-4000-9D00-7AB42092DF80}" type="pres">
      <dgm:prSet presAssocID="{397C861A-D95D-4951-AC81-1AA1B04634CD}" presName="hierChild4" presStyleCnt="0"/>
      <dgm:spPr/>
    </dgm:pt>
    <dgm:pt modelId="{42DA8190-B24D-4B2C-9191-8D5AF3344CE6}" type="pres">
      <dgm:prSet presAssocID="{9A5D4893-9FBE-4F2D-A011-E3BA919463B5}" presName="Name37" presStyleLbl="parChTrans1D3" presStyleIdx="3" presStyleCnt="7"/>
      <dgm:spPr/>
    </dgm:pt>
    <dgm:pt modelId="{D6434DB8-1C55-491E-B63C-59B9770A8486}" type="pres">
      <dgm:prSet presAssocID="{2778F085-8054-4961-B860-9CDF8A7E0878}" presName="hierRoot2" presStyleCnt="0">
        <dgm:presLayoutVars>
          <dgm:hierBranch val="init"/>
        </dgm:presLayoutVars>
      </dgm:prSet>
      <dgm:spPr/>
    </dgm:pt>
    <dgm:pt modelId="{9339EB5E-E637-4093-A782-1512B72DB73D}" type="pres">
      <dgm:prSet presAssocID="{2778F085-8054-4961-B860-9CDF8A7E0878}" presName="rootComposite" presStyleCnt="0"/>
      <dgm:spPr/>
    </dgm:pt>
    <dgm:pt modelId="{00DE89AF-30E1-4A38-B58A-A5E2E33EF336}" type="pres">
      <dgm:prSet presAssocID="{2778F085-8054-4961-B860-9CDF8A7E0878}" presName="rootText" presStyleLbl="node3" presStyleIdx="3" presStyleCnt="7">
        <dgm:presLayoutVars>
          <dgm:chPref val="3"/>
        </dgm:presLayoutVars>
      </dgm:prSet>
      <dgm:spPr/>
    </dgm:pt>
    <dgm:pt modelId="{D181387C-334F-4977-8162-1F0640E72AA4}" type="pres">
      <dgm:prSet presAssocID="{2778F085-8054-4961-B860-9CDF8A7E0878}" presName="rootConnector" presStyleLbl="node3" presStyleIdx="3" presStyleCnt="7"/>
      <dgm:spPr/>
    </dgm:pt>
    <dgm:pt modelId="{91C2A8E8-3DAC-4992-8618-260DA9A38886}" type="pres">
      <dgm:prSet presAssocID="{2778F085-8054-4961-B860-9CDF8A7E0878}" presName="hierChild4" presStyleCnt="0"/>
      <dgm:spPr/>
    </dgm:pt>
    <dgm:pt modelId="{206EE553-77DE-486B-AF89-9534D5568B3F}" type="pres">
      <dgm:prSet presAssocID="{7D56E8C7-023B-4C16-AA1C-90CBDED7F385}" presName="Name37" presStyleLbl="parChTrans1D4" presStyleIdx="7" presStyleCnt="11"/>
      <dgm:spPr/>
    </dgm:pt>
    <dgm:pt modelId="{4C35420C-2D20-4CDD-94F8-9C0CC819BA8B}" type="pres">
      <dgm:prSet presAssocID="{672A652A-0794-4607-9A06-FB253FFDB3BD}" presName="hierRoot2" presStyleCnt="0">
        <dgm:presLayoutVars>
          <dgm:hierBranch val="init"/>
        </dgm:presLayoutVars>
      </dgm:prSet>
      <dgm:spPr/>
    </dgm:pt>
    <dgm:pt modelId="{14B498DD-BB0D-47AD-8BB5-03C716F8D0CC}" type="pres">
      <dgm:prSet presAssocID="{672A652A-0794-4607-9A06-FB253FFDB3BD}" presName="rootComposite" presStyleCnt="0"/>
      <dgm:spPr/>
    </dgm:pt>
    <dgm:pt modelId="{C81C1B5D-FDBE-474D-BD1B-F6A52ECFC0D2}" type="pres">
      <dgm:prSet presAssocID="{672A652A-0794-4607-9A06-FB253FFDB3BD}" presName="rootText" presStyleLbl="node4" presStyleIdx="7" presStyleCnt="11">
        <dgm:presLayoutVars>
          <dgm:chPref val="3"/>
        </dgm:presLayoutVars>
      </dgm:prSet>
      <dgm:spPr/>
    </dgm:pt>
    <dgm:pt modelId="{FB274E96-7092-4C57-A434-928028C97EA8}" type="pres">
      <dgm:prSet presAssocID="{672A652A-0794-4607-9A06-FB253FFDB3BD}" presName="rootConnector" presStyleLbl="node4" presStyleIdx="7" presStyleCnt="11"/>
      <dgm:spPr/>
    </dgm:pt>
    <dgm:pt modelId="{4F81BC11-6D31-4CB7-BF78-E307CB976183}" type="pres">
      <dgm:prSet presAssocID="{672A652A-0794-4607-9A06-FB253FFDB3BD}" presName="hierChild4" presStyleCnt="0"/>
      <dgm:spPr/>
    </dgm:pt>
    <dgm:pt modelId="{162C01FD-4895-43B8-883A-09B254D8CE2A}" type="pres">
      <dgm:prSet presAssocID="{672A652A-0794-4607-9A06-FB253FFDB3BD}" presName="hierChild5" presStyleCnt="0"/>
      <dgm:spPr/>
    </dgm:pt>
    <dgm:pt modelId="{A2042204-EF81-4B3C-BED4-B9724C77179D}" type="pres">
      <dgm:prSet presAssocID="{2778F085-8054-4961-B860-9CDF8A7E0878}" presName="hierChild5" presStyleCnt="0"/>
      <dgm:spPr/>
    </dgm:pt>
    <dgm:pt modelId="{F473D879-668C-457A-A98C-83606BC1FF25}" type="pres">
      <dgm:prSet presAssocID="{0C9A5B1F-50DE-4BE2-A86C-C9112E237F4B}" presName="Name37" presStyleLbl="parChTrans1D3" presStyleIdx="4" presStyleCnt="7"/>
      <dgm:spPr/>
    </dgm:pt>
    <dgm:pt modelId="{6EA5BDD9-9E72-48D2-ADAD-FFE2D8CC6EED}" type="pres">
      <dgm:prSet presAssocID="{E0626586-4BA7-491C-998E-518310659699}" presName="hierRoot2" presStyleCnt="0">
        <dgm:presLayoutVars>
          <dgm:hierBranch val="init"/>
        </dgm:presLayoutVars>
      </dgm:prSet>
      <dgm:spPr/>
    </dgm:pt>
    <dgm:pt modelId="{FD08D0D9-0D6C-4AE5-8D4E-5D516E06968B}" type="pres">
      <dgm:prSet presAssocID="{E0626586-4BA7-491C-998E-518310659699}" presName="rootComposite" presStyleCnt="0"/>
      <dgm:spPr/>
    </dgm:pt>
    <dgm:pt modelId="{B4FF707B-F881-43F2-B428-8D0C29570279}" type="pres">
      <dgm:prSet presAssocID="{E0626586-4BA7-491C-998E-518310659699}" presName="rootText" presStyleLbl="node3" presStyleIdx="4" presStyleCnt="7">
        <dgm:presLayoutVars>
          <dgm:chPref val="3"/>
        </dgm:presLayoutVars>
      </dgm:prSet>
      <dgm:spPr/>
    </dgm:pt>
    <dgm:pt modelId="{A44FC4F5-EE25-4508-9917-440FB0208DD2}" type="pres">
      <dgm:prSet presAssocID="{E0626586-4BA7-491C-998E-518310659699}" presName="rootConnector" presStyleLbl="node3" presStyleIdx="4" presStyleCnt="7"/>
      <dgm:spPr/>
    </dgm:pt>
    <dgm:pt modelId="{5FFE3F85-8C8E-4404-9BE6-FA3B0939FF22}" type="pres">
      <dgm:prSet presAssocID="{E0626586-4BA7-491C-998E-518310659699}" presName="hierChild4" presStyleCnt="0"/>
      <dgm:spPr/>
    </dgm:pt>
    <dgm:pt modelId="{1FD354E7-705A-4BBF-AED6-289327502CBA}" type="pres">
      <dgm:prSet presAssocID="{3EF44A2E-CE39-45E3-9437-50DD11BA524F}" presName="Name37" presStyleLbl="parChTrans1D4" presStyleIdx="8" presStyleCnt="11"/>
      <dgm:spPr/>
    </dgm:pt>
    <dgm:pt modelId="{6D5C6627-5DAB-4AE1-B933-927E95B8B444}" type="pres">
      <dgm:prSet presAssocID="{D0F4F7DC-EC51-4AFE-A085-A6C1D3C1CBBA}" presName="hierRoot2" presStyleCnt="0">
        <dgm:presLayoutVars>
          <dgm:hierBranch val="init"/>
        </dgm:presLayoutVars>
      </dgm:prSet>
      <dgm:spPr/>
    </dgm:pt>
    <dgm:pt modelId="{6F6D517F-9901-4044-9C9C-47CF70189FAA}" type="pres">
      <dgm:prSet presAssocID="{D0F4F7DC-EC51-4AFE-A085-A6C1D3C1CBBA}" presName="rootComposite" presStyleCnt="0"/>
      <dgm:spPr/>
    </dgm:pt>
    <dgm:pt modelId="{D55B2469-B22F-466B-A49A-05DD725CFA42}" type="pres">
      <dgm:prSet presAssocID="{D0F4F7DC-EC51-4AFE-A085-A6C1D3C1CBBA}" presName="rootText" presStyleLbl="node4" presStyleIdx="8" presStyleCnt="11">
        <dgm:presLayoutVars>
          <dgm:chPref val="3"/>
        </dgm:presLayoutVars>
      </dgm:prSet>
      <dgm:spPr/>
    </dgm:pt>
    <dgm:pt modelId="{67118619-F375-4624-98B8-6B1F8FAB9202}" type="pres">
      <dgm:prSet presAssocID="{D0F4F7DC-EC51-4AFE-A085-A6C1D3C1CBBA}" presName="rootConnector" presStyleLbl="node4" presStyleIdx="8" presStyleCnt="11"/>
      <dgm:spPr/>
    </dgm:pt>
    <dgm:pt modelId="{7BD7AE2D-EFE7-4019-98AC-D7DF36DCE391}" type="pres">
      <dgm:prSet presAssocID="{D0F4F7DC-EC51-4AFE-A085-A6C1D3C1CBBA}" presName="hierChild4" presStyleCnt="0"/>
      <dgm:spPr/>
    </dgm:pt>
    <dgm:pt modelId="{129FD6AF-2D5C-495D-98C6-F01629EBCA87}" type="pres">
      <dgm:prSet presAssocID="{D0F4F7DC-EC51-4AFE-A085-A6C1D3C1CBBA}" presName="hierChild5" presStyleCnt="0"/>
      <dgm:spPr/>
    </dgm:pt>
    <dgm:pt modelId="{E15A0816-A1B7-400C-BC5C-6F6B7346031D}" type="pres">
      <dgm:prSet presAssocID="{E0626586-4BA7-491C-998E-518310659699}" presName="hierChild5" presStyleCnt="0"/>
      <dgm:spPr/>
    </dgm:pt>
    <dgm:pt modelId="{FA494D9C-DD80-4D6B-ADE0-ABCE8E5245FC}" type="pres">
      <dgm:prSet presAssocID="{397C861A-D95D-4951-AC81-1AA1B04634CD}" presName="hierChild5" presStyleCnt="0"/>
      <dgm:spPr/>
    </dgm:pt>
    <dgm:pt modelId="{0594311E-DDBA-4830-9F23-0092D33FA376}" type="pres">
      <dgm:prSet presAssocID="{74A32B33-A31E-4679-A882-21DF143080D6}" presName="Name37" presStyleLbl="parChTrans1D2" presStyleIdx="2" presStyleCnt="3"/>
      <dgm:spPr/>
    </dgm:pt>
    <dgm:pt modelId="{7F44FCBA-2EAD-456D-9DA4-C3AB3B5781A2}" type="pres">
      <dgm:prSet presAssocID="{7CE836FC-F2CC-4EA3-A605-994C1A352E0F}" presName="hierRoot2" presStyleCnt="0">
        <dgm:presLayoutVars>
          <dgm:hierBranch val="init"/>
        </dgm:presLayoutVars>
      </dgm:prSet>
      <dgm:spPr/>
    </dgm:pt>
    <dgm:pt modelId="{7B28388D-5958-4ECF-8339-6268D7AAD33D}" type="pres">
      <dgm:prSet presAssocID="{7CE836FC-F2CC-4EA3-A605-994C1A352E0F}" presName="rootComposite" presStyleCnt="0"/>
      <dgm:spPr/>
    </dgm:pt>
    <dgm:pt modelId="{FE03EBA8-F187-4550-9ABC-064A88B24EE3}" type="pres">
      <dgm:prSet presAssocID="{7CE836FC-F2CC-4EA3-A605-994C1A352E0F}" presName="rootText" presStyleLbl="node2" presStyleIdx="2" presStyleCnt="3">
        <dgm:presLayoutVars>
          <dgm:chPref val="3"/>
        </dgm:presLayoutVars>
      </dgm:prSet>
      <dgm:spPr/>
    </dgm:pt>
    <dgm:pt modelId="{8F63F821-5717-4E14-8650-15892F3A21D0}" type="pres">
      <dgm:prSet presAssocID="{7CE836FC-F2CC-4EA3-A605-994C1A352E0F}" presName="rootConnector" presStyleLbl="node2" presStyleIdx="2" presStyleCnt="3"/>
      <dgm:spPr/>
    </dgm:pt>
    <dgm:pt modelId="{B17F6565-DFA1-42A6-B402-206582A1ADC0}" type="pres">
      <dgm:prSet presAssocID="{7CE836FC-F2CC-4EA3-A605-994C1A352E0F}" presName="hierChild4" presStyleCnt="0"/>
      <dgm:spPr/>
    </dgm:pt>
    <dgm:pt modelId="{B4EE75EE-BD3C-4DCB-BF1F-1AB50008F0BC}" type="pres">
      <dgm:prSet presAssocID="{940D8AAD-4D32-40A9-871F-0D39D4C1ADE0}" presName="Name37" presStyleLbl="parChTrans1D3" presStyleIdx="5" presStyleCnt="7"/>
      <dgm:spPr/>
    </dgm:pt>
    <dgm:pt modelId="{770E38F6-F6FF-4562-82BF-9B238B18FB0E}" type="pres">
      <dgm:prSet presAssocID="{0D8C6380-F68B-4440-A39C-2B91AF5BCFC7}" presName="hierRoot2" presStyleCnt="0">
        <dgm:presLayoutVars>
          <dgm:hierBranch val="init"/>
        </dgm:presLayoutVars>
      </dgm:prSet>
      <dgm:spPr/>
    </dgm:pt>
    <dgm:pt modelId="{9D721893-9588-404E-B4F2-A9B25C89D71E}" type="pres">
      <dgm:prSet presAssocID="{0D8C6380-F68B-4440-A39C-2B91AF5BCFC7}" presName="rootComposite" presStyleCnt="0"/>
      <dgm:spPr/>
    </dgm:pt>
    <dgm:pt modelId="{2B0E4303-0FC3-4CB5-8784-7D9634F2DD1D}" type="pres">
      <dgm:prSet presAssocID="{0D8C6380-F68B-4440-A39C-2B91AF5BCFC7}" presName="rootText" presStyleLbl="node3" presStyleIdx="5" presStyleCnt="7">
        <dgm:presLayoutVars>
          <dgm:chPref val="3"/>
        </dgm:presLayoutVars>
      </dgm:prSet>
      <dgm:spPr/>
    </dgm:pt>
    <dgm:pt modelId="{2C084531-3D73-4E4A-BA80-2078F97718B8}" type="pres">
      <dgm:prSet presAssocID="{0D8C6380-F68B-4440-A39C-2B91AF5BCFC7}" presName="rootConnector" presStyleLbl="node3" presStyleIdx="5" presStyleCnt="7"/>
      <dgm:spPr/>
    </dgm:pt>
    <dgm:pt modelId="{AB5395AC-4239-4DE5-A34B-74CEAA57FDDD}" type="pres">
      <dgm:prSet presAssocID="{0D8C6380-F68B-4440-A39C-2B91AF5BCFC7}" presName="hierChild4" presStyleCnt="0"/>
      <dgm:spPr/>
    </dgm:pt>
    <dgm:pt modelId="{C4F979EE-24C6-47C0-8074-7A349B1B2632}" type="pres">
      <dgm:prSet presAssocID="{238C7C7E-9321-4C20-95D0-12F59F43E226}" presName="Name37" presStyleLbl="parChTrans1D4" presStyleIdx="9" presStyleCnt="11"/>
      <dgm:spPr/>
    </dgm:pt>
    <dgm:pt modelId="{676DAACC-06F3-4FD8-B66D-01692FC49CA6}" type="pres">
      <dgm:prSet presAssocID="{195515B7-5ED1-43D7-8DAC-17BB40687AE7}" presName="hierRoot2" presStyleCnt="0">
        <dgm:presLayoutVars>
          <dgm:hierBranch val="init"/>
        </dgm:presLayoutVars>
      </dgm:prSet>
      <dgm:spPr/>
    </dgm:pt>
    <dgm:pt modelId="{78FCC9DB-5B4B-4356-84B4-AFB5BF354BE3}" type="pres">
      <dgm:prSet presAssocID="{195515B7-5ED1-43D7-8DAC-17BB40687AE7}" presName="rootComposite" presStyleCnt="0"/>
      <dgm:spPr/>
    </dgm:pt>
    <dgm:pt modelId="{52439DC8-DB3D-4AF5-8BA7-A4B2486A879B}" type="pres">
      <dgm:prSet presAssocID="{195515B7-5ED1-43D7-8DAC-17BB40687AE7}" presName="rootText" presStyleLbl="node4" presStyleIdx="9" presStyleCnt="11">
        <dgm:presLayoutVars>
          <dgm:chPref val="3"/>
        </dgm:presLayoutVars>
      </dgm:prSet>
      <dgm:spPr/>
    </dgm:pt>
    <dgm:pt modelId="{B1C6EF3F-E514-4235-8CA4-3A5286EAA7DD}" type="pres">
      <dgm:prSet presAssocID="{195515B7-5ED1-43D7-8DAC-17BB40687AE7}" presName="rootConnector" presStyleLbl="node4" presStyleIdx="9" presStyleCnt="11"/>
      <dgm:spPr/>
    </dgm:pt>
    <dgm:pt modelId="{D8DCA8C7-2387-40F0-8CEB-EFF28D07EEC9}" type="pres">
      <dgm:prSet presAssocID="{195515B7-5ED1-43D7-8DAC-17BB40687AE7}" presName="hierChild4" presStyleCnt="0"/>
      <dgm:spPr/>
    </dgm:pt>
    <dgm:pt modelId="{2CD74867-83EA-4C69-9FDD-8ACCC3447446}" type="pres">
      <dgm:prSet presAssocID="{195515B7-5ED1-43D7-8DAC-17BB40687AE7}" presName="hierChild5" presStyleCnt="0"/>
      <dgm:spPr/>
    </dgm:pt>
    <dgm:pt modelId="{1FC502B6-3BBC-4434-A249-98DF2CEE14D9}" type="pres">
      <dgm:prSet presAssocID="{0D8C6380-F68B-4440-A39C-2B91AF5BCFC7}" presName="hierChild5" presStyleCnt="0"/>
      <dgm:spPr/>
    </dgm:pt>
    <dgm:pt modelId="{AEE99A42-E6E2-47F7-A98B-FE84E6854C7F}" type="pres">
      <dgm:prSet presAssocID="{EBB90994-44C6-4413-99C3-8C5496C68FCC}" presName="Name37" presStyleLbl="parChTrans1D3" presStyleIdx="6" presStyleCnt="7"/>
      <dgm:spPr/>
    </dgm:pt>
    <dgm:pt modelId="{0A22EA37-438C-4CB5-B2EC-10909B89932D}" type="pres">
      <dgm:prSet presAssocID="{F9E76613-3D83-4026-B6EB-5DD68611E402}" presName="hierRoot2" presStyleCnt="0">
        <dgm:presLayoutVars>
          <dgm:hierBranch val="init"/>
        </dgm:presLayoutVars>
      </dgm:prSet>
      <dgm:spPr/>
    </dgm:pt>
    <dgm:pt modelId="{216C3A82-595B-48BB-893B-84838850FEAD}" type="pres">
      <dgm:prSet presAssocID="{F9E76613-3D83-4026-B6EB-5DD68611E402}" presName="rootComposite" presStyleCnt="0"/>
      <dgm:spPr/>
    </dgm:pt>
    <dgm:pt modelId="{531D6C61-BB72-451E-981D-6BDA859956D2}" type="pres">
      <dgm:prSet presAssocID="{F9E76613-3D83-4026-B6EB-5DD68611E402}" presName="rootText" presStyleLbl="node3" presStyleIdx="6" presStyleCnt="7">
        <dgm:presLayoutVars>
          <dgm:chPref val="3"/>
        </dgm:presLayoutVars>
      </dgm:prSet>
      <dgm:spPr/>
    </dgm:pt>
    <dgm:pt modelId="{F4C18AE5-0CF3-476C-86F5-780BB3D0AFF8}" type="pres">
      <dgm:prSet presAssocID="{F9E76613-3D83-4026-B6EB-5DD68611E402}" presName="rootConnector" presStyleLbl="node3" presStyleIdx="6" presStyleCnt="7"/>
      <dgm:spPr/>
    </dgm:pt>
    <dgm:pt modelId="{066E12D1-2D8E-4575-B3EF-7116F09E3DAD}" type="pres">
      <dgm:prSet presAssocID="{F9E76613-3D83-4026-B6EB-5DD68611E402}" presName="hierChild4" presStyleCnt="0"/>
      <dgm:spPr/>
    </dgm:pt>
    <dgm:pt modelId="{F26612BD-3D35-4360-A405-ABC58FBFCC91}" type="pres">
      <dgm:prSet presAssocID="{78A69799-FDE8-44CF-9D2F-2A643E4AB3BC}" presName="Name37" presStyleLbl="parChTrans1D4" presStyleIdx="10" presStyleCnt="11"/>
      <dgm:spPr/>
    </dgm:pt>
    <dgm:pt modelId="{B8735D37-F2B3-43A0-8FDC-CA440F76F660}" type="pres">
      <dgm:prSet presAssocID="{E892FFE2-B756-4075-8249-CFF2B8BD161C}" presName="hierRoot2" presStyleCnt="0">
        <dgm:presLayoutVars>
          <dgm:hierBranch val="init"/>
        </dgm:presLayoutVars>
      </dgm:prSet>
      <dgm:spPr/>
    </dgm:pt>
    <dgm:pt modelId="{C1A9FAB6-A508-46BE-B98D-2EA80AF04A1A}" type="pres">
      <dgm:prSet presAssocID="{E892FFE2-B756-4075-8249-CFF2B8BD161C}" presName="rootComposite" presStyleCnt="0"/>
      <dgm:spPr/>
    </dgm:pt>
    <dgm:pt modelId="{17F8660D-2318-4471-A59D-AE27431036A2}" type="pres">
      <dgm:prSet presAssocID="{E892FFE2-B756-4075-8249-CFF2B8BD161C}" presName="rootText" presStyleLbl="node4" presStyleIdx="10" presStyleCnt="11">
        <dgm:presLayoutVars>
          <dgm:chPref val="3"/>
        </dgm:presLayoutVars>
      </dgm:prSet>
      <dgm:spPr/>
    </dgm:pt>
    <dgm:pt modelId="{C2D68D0A-2524-4C48-9803-D99B0583D9E4}" type="pres">
      <dgm:prSet presAssocID="{E892FFE2-B756-4075-8249-CFF2B8BD161C}" presName="rootConnector" presStyleLbl="node4" presStyleIdx="10" presStyleCnt="11"/>
      <dgm:spPr/>
    </dgm:pt>
    <dgm:pt modelId="{9FF31E38-A16F-412E-8773-1EEBE4ECA772}" type="pres">
      <dgm:prSet presAssocID="{E892FFE2-B756-4075-8249-CFF2B8BD161C}" presName="hierChild4" presStyleCnt="0"/>
      <dgm:spPr/>
    </dgm:pt>
    <dgm:pt modelId="{D6FE13CC-7053-4250-A706-20CEDF8123FE}" type="pres">
      <dgm:prSet presAssocID="{E892FFE2-B756-4075-8249-CFF2B8BD161C}" presName="hierChild5" presStyleCnt="0"/>
      <dgm:spPr/>
    </dgm:pt>
    <dgm:pt modelId="{D64D12D7-FA35-42C6-9FE6-0FF2816F4BE6}" type="pres">
      <dgm:prSet presAssocID="{F9E76613-3D83-4026-B6EB-5DD68611E402}" presName="hierChild5" presStyleCnt="0"/>
      <dgm:spPr/>
    </dgm:pt>
    <dgm:pt modelId="{C6D872A5-88FF-4D81-993A-039AAC698333}" type="pres">
      <dgm:prSet presAssocID="{7CE836FC-F2CC-4EA3-A605-994C1A352E0F}" presName="hierChild5" presStyleCnt="0"/>
      <dgm:spPr/>
    </dgm:pt>
    <dgm:pt modelId="{8E3F2A3A-EF0A-4FED-A6C4-B6C3FC03D040}" type="pres">
      <dgm:prSet presAssocID="{AD33BE1A-B20A-4BB0-918F-CF225F7B58E4}" presName="hierChild3" presStyleCnt="0"/>
      <dgm:spPr/>
    </dgm:pt>
  </dgm:ptLst>
  <dgm:cxnLst>
    <dgm:cxn modelId="{24B36E03-0781-4F4B-AC5F-D33941B0BE4F}" type="presOf" srcId="{7CE836FC-F2CC-4EA3-A605-994C1A352E0F}" destId="{FE03EBA8-F187-4550-9ABC-064A88B24EE3}" srcOrd="0" destOrd="0" presId="urn:microsoft.com/office/officeart/2005/8/layout/orgChart1"/>
    <dgm:cxn modelId="{18532708-A6FB-4874-8E46-61B5F8F24941}" type="presOf" srcId="{397C861A-D95D-4951-AC81-1AA1B04634CD}" destId="{315ED47D-972A-48AE-9045-723D92CA87A7}" srcOrd="0" destOrd="0" presId="urn:microsoft.com/office/officeart/2005/8/layout/orgChart1"/>
    <dgm:cxn modelId="{36276308-EB48-45BB-9DDF-0E4D2B7DF376}" type="presOf" srcId="{2C2AF70E-07DD-4F6A-91D8-C5474750B155}" destId="{FE44EB4A-E536-4303-80D8-B62705CF38ED}" srcOrd="0" destOrd="0" presId="urn:microsoft.com/office/officeart/2005/8/layout/orgChart1"/>
    <dgm:cxn modelId="{7DBE840E-CFFF-429D-BF1F-2EFFC142D523}" type="presOf" srcId="{0D8C6380-F68B-4440-A39C-2B91AF5BCFC7}" destId="{2B0E4303-0FC3-4CB5-8784-7D9634F2DD1D}" srcOrd="0" destOrd="0" presId="urn:microsoft.com/office/officeart/2005/8/layout/orgChart1"/>
    <dgm:cxn modelId="{E381610F-D14D-4833-90D6-3DCAAE686826}" type="presOf" srcId="{397C861A-D95D-4951-AC81-1AA1B04634CD}" destId="{899FEA39-C1B7-4930-9547-8286705CA28E}" srcOrd="1" destOrd="0" presId="urn:microsoft.com/office/officeart/2005/8/layout/orgChart1"/>
    <dgm:cxn modelId="{67EA740F-008B-44AC-88CF-6B86E90D8F30}" srcId="{369BA589-246A-4F32-B4B2-C9790434EEAB}" destId="{23FB77E1-11CE-4317-984F-22528533C582}" srcOrd="0" destOrd="0" parTransId="{E49B1610-5573-4BE7-825E-11138431B2E2}" sibTransId="{A390373E-BFB3-435E-9695-22B5EA48BE20}"/>
    <dgm:cxn modelId="{7630DA13-28D7-446A-88D9-04AE9945AE3E}" type="presOf" srcId="{F9E76613-3D83-4026-B6EB-5DD68611E402}" destId="{531D6C61-BB72-451E-981D-6BDA859956D2}" srcOrd="0" destOrd="0" presId="urn:microsoft.com/office/officeart/2005/8/layout/orgChart1"/>
    <dgm:cxn modelId="{FF09FB1A-CDB7-4C36-86D0-F4445C1FFC76}" type="presOf" srcId="{9248F9A6-CB7A-4F4F-9022-B11DE00E1A12}" destId="{B90F5139-42E2-4691-9AF9-825AEAE0EE94}" srcOrd="1" destOrd="0" presId="urn:microsoft.com/office/officeart/2005/8/layout/orgChart1"/>
    <dgm:cxn modelId="{9984F81B-713B-401F-A510-D7DFEEE17CFB}" srcId="{397C861A-D95D-4951-AC81-1AA1B04634CD}" destId="{E0626586-4BA7-491C-998E-518310659699}" srcOrd="1" destOrd="0" parTransId="{0C9A5B1F-50DE-4BE2-A86C-C9112E237F4B}" sibTransId="{9518C75C-C9E8-45AF-9AF4-2B1805885380}"/>
    <dgm:cxn modelId="{2CB74722-5210-4885-AA97-DA85D7F97DEC}" srcId="{C88F1BBD-F70D-49FF-840F-00C47E2D1B08}" destId="{369BA589-246A-4F32-B4B2-C9790434EEAB}" srcOrd="2" destOrd="0" parTransId="{5B4D64EF-0A7C-482D-AA05-080038ADFC94}" sibTransId="{9C8A8E35-2518-4DBF-9AFB-CCC9BA9FA9CE}"/>
    <dgm:cxn modelId="{2C70C323-334A-402B-B061-1A1B674B6840}" srcId="{C88F1BBD-F70D-49FF-840F-00C47E2D1B08}" destId="{BB8DB0A7-4287-4C67-AE5E-CFE2B83EBB80}" srcOrd="1" destOrd="0" parTransId="{0B1F2B34-37A3-4126-BB99-0C0ED1B82815}" sibTransId="{113E3F7A-CC3C-4023-A640-FDBEF8091974}"/>
    <dgm:cxn modelId="{4CD57C24-AFB8-4E82-85C6-6EC60AADFAF3}" type="presOf" srcId="{7D56E8C7-023B-4C16-AA1C-90CBDED7F385}" destId="{206EE553-77DE-486B-AF89-9534D5568B3F}" srcOrd="0" destOrd="0" presId="urn:microsoft.com/office/officeart/2005/8/layout/orgChart1"/>
    <dgm:cxn modelId="{CCC89F25-3FEE-414C-BC80-9CFE4DCF9BC8}" type="presOf" srcId="{D3E3FCBD-1127-454A-A426-8889855AC44A}" destId="{40F9092F-F000-4376-ADC2-3C7277F59141}" srcOrd="1" destOrd="0" presId="urn:microsoft.com/office/officeart/2005/8/layout/orgChart1"/>
    <dgm:cxn modelId="{A9228028-9B88-4676-9005-9ABF18849B39}" type="presOf" srcId="{E892FFE2-B756-4075-8249-CFF2B8BD161C}" destId="{C2D68D0A-2524-4C48-9803-D99B0583D9E4}" srcOrd="1" destOrd="0" presId="urn:microsoft.com/office/officeart/2005/8/layout/orgChart1"/>
    <dgm:cxn modelId="{CA37072B-3ABA-4CB2-863F-DCCFBBD43F94}" type="presOf" srcId="{2778F085-8054-4961-B860-9CDF8A7E0878}" destId="{00DE89AF-30E1-4A38-B58A-A5E2E33EF336}" srcOrd="0" destOrd="0" presId="urn:microsoft.com/office/officeart/2005/8/layout/orgChart1"/>
    <dgm:cxn modelId="{0F5D1E2D-E8A8-4D35-B057-8F864DFC85EB}" srcId="{437D614D-F289-4E61-9DAF-C8EE938122D0}" destId="{D8B5CA4B-A68B-46E1-9C0C-FB72DB1606EE}" srcOrd="0" destOrd="0" parTransId="{4A45ECC5-6723-4A00-86AE-CBEE59F597B9}" sibTransId="{9A3101EF-94D3-435D-8E5F-86FCA234E91F}"/>
    <dgm:cxn modelId="{89F8142E-A7CC-4562-8F13-29E43EB52D2E}" type="presOf" srcId="{0C9A5B1F-50DE-4BE2-A86C-C9112E237F4B}" destId="{F473D879-668C-457A-A98C-83606BC1FF25}" srcOrd="0" destOrd="0" presId="urn:microsoft.com/office/officeart/2005/8/layout/orgChart1"/>
    <dgm:cxn modelId="{103C812E-21C8-4EF8-9C48-96ADA3ADDA83}" srcId="{369BA589-246A-4F32-B4B2-C9790434EEAB}" destId="{AA0B8EB0-A3C9-439C-BB28-ACEDCD7BC754}" srcOrd="1" destOrd="0" parTransId="{2C2AF70E-07DD-4F6A-91D8-C5474750B155}" sibTransId="{93FC52E1-AB20-4072-8C60-69D6B2325E47}"/>
    <dgm:cxn modelId="{E49AA431-D08F-481A-80EE-5413FF5E7F07}" srcId="{C88F1BBD-F70D-49FF-840F-00C47E2D1B08}" destId="{437D614D-F289-4E61-9DAF-C8EE938122D0}" srcOrd="0" destOrd="0" parTransId="{1FF9D486-119A-4D91-86DB-F088A6A82DAA}" sibTransId="{F51B096B-FE43-48C9-849F-CF1E80C0258F}"/>
    <dgm:cxn modelId="{101EAE34-D5A2-45E8-8AC2-0A5B4AF07B79}" type="presOf" srcId="{195515B7-5ED1-43D7-8DAC-17BB40687AE7}" destId="{B1C6EF3F-E514-4235-8CA4-3A5286EAA7DD}" srcOrd="1" destOrd="0" presId="urn:microsoft.com/office/officeart/2005/8/layout/orgChart1"/>
    <dgm:cxn modelId="{B73A9335-5C39-49CE-9486-66D459F4EDA2}" type="presOf" srcId="{EBB90994-44C6-4413-99C3-8C5496C68FCC}" destId="{AEE99A42-E6E2-47F7-A98B-FE84E6854C7F}" srcOrd="0" destOrd="0" presId="urn:microsoft.com/office/officeart/2005/8/layout/orgChart1"/>
    <dgm:cxn modelId="{A117A336-55E4-461A-A2EF-23C09E990077}" type="presOf" srcId="{0D8C6380-F68B-4440-A39C-2B91AF5BCFC7}" destId="{2C084531-3D73-4E4A-BA80-2078F97718B8}" srcOrd="1" destOrd="0" presId="urn:microsoft.com/office/officeart/2005/8/layout/orgChart1"/>
    <dgm:cxn modelId="{D2279E3D-5D2A-49C0-B9C2-6959D57465AE}" srcId="{A1AA6156-83ED-436D-9276-83AF59B37F53}" destId="{AD33BE1A-B20A-4BB0-918F-CF225F7B58E4}" srcOrd="0" destOrd="0" parTransId="{A83AB65B-0D1A-4DDC-BB7E-5997CFCA8B15}" sibTransId="{8C6B8D9D-97FF-42A5-B4E5-CB81E6E5D46D}"/>
    <dgm:cxn modelId="{B9053161-011B-45E7-A7E4-DD8F45FAA201}" type="presOf" srcId="{672A652A-0794-4607-9A06-FB253FFDB3BD}" destId="{C81C1B5D-FDBE-474D-BD1B-F6A52ECFC0D2}" srcOrd="0" destOrd="0" presId="urn:microsoft.com/office/officeart/2005/8/layout/orgChart1"/>
    <dgm:cxn modelId="{3EAD1A42-CC13-45A5-91EF-53BFF01B0010}" srcId="{BB8DB0A7-4287-4C67-AE5E-CFE2B83EBB80}" destId="{9248F9A6-CB7A-4F4F-9022-B11DE00E1A12}" srcOrd="0" destOrd="0" parTransId="{1E29D272-7CE0-4EC9-8D58-B9EFB57947E7}" sibTransId="{2AA44360-B6D5-42C9-956B-8337CAD2B794}"/>
    <dgm:cxn modelId="{9CE27B44-D654-4D68-A087-34EFBB778E45}" type="presOf" srcId="{CE644CEC-928C-430C-BC2B-4F484E109EB9}" destId="{D1447257-23ED-4E50-87F4-35CD4B4EB99D}" srcOrd="0" destOrd="0" presId="urn:microsoft.com/office/officeart/2005/8/layout/orgChart1"/>
    <dgm:cxn modelId="{B3E31A66-E472-4D46-963D-51620AC1F5F5}" type="presOf" srcId="{2778F085-8054-4961-B860-9CDF8A7E0878}" destId="{D181387C-334F-4977-8162-1F0640E72AA4}" srcOrd="1" destOrd="0" presId="urn:microsoft.com/office/officeart/2005/8/layout/orgChart1"/>
    <dgm:cxn modelId="{636F214B-6728-4675-BA4F-412119A6031B}" type="presOf" srcId="{F9E76613-3D83-4026-B6EB-5DD68611E402}" destId="{F4C18AE5-0CF3-476C-86F5-780BB3D0AFF8}" srcOrd="1" destOrd="0" presId="urn:microsoft.com/office/officeart/2005/8/layout/orgChart1"/>
    <dgm:cxn modelId="{0F9E226B-E744-458B-B8DC-B9E9463A26B2}" srcId="{BB8DB0A7-4287-4C67-AE5E-CFE2B83EBB80}" destId="{BDB2190A-1240-4DFA-904B-6DDC8F11BACD}" srcOrd="1" destOrd="0" parTransId="{3EE74AA5-E862-4B05-9DF2-6E4E8F8DDB5C}" sibTransId="{50C0450C-2BB7-49ED-916E-523285ABBBBA}"/>
    <dgm:cxn modelId="{03D67574-B574-4C83-982B-D1D6C6D31DB7}" type="presOf" srcId="{BB8DB0A7-4287-4C67-AE5E-CFE2B83EBB80}" destId="{EE4F9740-B39E-4650-B3B2-581E6A52F2B7}" srcOrd="0" destOrd="0" presId="urn:microsoft.com/office/officeart/2005/8/layout/orgChart1"/>
    <dgm:cxn modelId="{E0B4F074-6D7F-4D4D-86A4-7A97459EFAFD}" type="presOf" srcId="{AD33BE1A-B20A-4BB0-918F-CF225F7B58E4}" destId="{0D1D5109-A764-4E63-A00C-BE6BF3F8C7EA}" srcOrd="0" destOrd="0" presId="urn:microsoft.com/office/officeart/2005/8/layout/orgChart1"/>
    <dgm:cxn modelId="{3496A375-AF99-463C-A699-846A7B60A731}" type="presOf" srcId="{AA0B8EB0-A3C9-439C-BB28-ACEDCD7BC754}" destId="{86BD8362-ADEF-432F-92DD-EF8E80E1F81E}" srcOrd="0" destOrd="0" presId="urn:microsoft.com/office/officeart/2005/8/layout/orgChart1"/>
    <dgm:cxn modelId="{E51AF955-F5A6-4A12-BBDF-A33AB1E44399}" type="presOf" srcId="{5B4D64EF-0A7C-482D-AA05-080038ADFC94}" destId="{BFC7F2F5-77BA-4200-ACDB-54D138AED4CF}" srcOrd="0" destOrd="0" presId="urn:microsoft.com/office/officeart/2005/8/layout/orgChart1"/>
    <dgm:cxn modelId="{E3BF9A56-8A1A-4278-8406-DDF6B93DF8C0}" type="presOf" srcId="{369BA589-246A-4F32-B4B2-C9790434EEAB}" destId="{5E6AE70E-9F98-4469-AAD0-EDA7B693EC1E}" srcOrd="0" destOrd="0" presId="urn:microsoft.com/office/officeart/2005/8/layout/orgChart1"/>
    <dgm:cxn modelId="{D23AE777-E402-4A75-A2B0-94802BC06CCE}" srcId="{AD33BE1A-B20A-4BB0-918F-CF225F7B58E4}" destId="{7CE836FC-F2CC-4EA3-A605-994C1A352E0F}" srcOrd="2" destOrd="0" parTransId="{74A32B33-A31E-4679-A882-21DF143080D6}" sibTransId="{D682F587-75F3-46C6-B910-07FA8F274A97}"/>
    <dgm:cxn modelId="{263C1B78-AD11-484F-A325-31CCB5E33966}" srcId="{0D8C6380-F68B-4440-A39C-2B91AF5BCFC7}" destId="{195515B7-5ED1-43D7-8DAC-17BB40687AE7}" srcOrd="0" destOrd="0" parTransId="{238C7C7E-9321-4C20-95D0-12F59F43E226}" sibTransId="{11F140CD-BDFA-4699-AA89-C0C11E547A0D}"/>
    <dgm:cxn modelId="{3142BE78-81F9-45F9-80B2-D395AE10A170}" srcId="{397C861A-D95D-4951-AC81-1AA1B04634CD}" destId="{2778F085-8054-4961-B860-9CDF8A7E0878}" srcOrd="0" destOrd="0" parTransId="{9A5D4893-9FBE-4F2D-A011-E3BA919463B5}" sibTransId="{2B0C4FFD-BBBA-4F4E-917D-E6044F1A7AD5}"/>
    <dgm:cxn modelId="{4243877B-667E-451B-90DB-788BD316BB66}" type="presOf" srcId="{D8B5CA4B-A68B-46E1-9C0C-FB72DB1606EE}" destId="{38D54F35-0288-4932-BE18-515122336DB9}" srcOrd="0" destOrd="0" presId="urn:microsoft.com/office/officeart/2005/8/layout/orgChart1"/>
    <dgm:cxn modelId="{F54BDA7D-76BE-429A-91A4-33C812D5F6F7}" srcId="{437D614D-F289-4E61-9DAF-C8EE938122D0}" destId="{D3E3FCBD-1127-454A-A426-8889855AC44A}" srcOrd="2" destOrd="0" parTransId="{2CEFB908-1B09-44A5-A1ED-4FC14F0492D9}" sibTransId="{D96976E4-A65F-4CF5-9286-A8009DAA43FA}"/>
    <dgm:cxn modelId="{33A20683-818D-4EAC-88E4-FB5B4EA66AE4}" type="presOf" srcId="{940D8AAD-4D32-40A9-871F-0D39D4C1ADE0}" destId="{B4EE75EE-BD3C-4DCB-BF1F-1AB50008F0BC}" srcOrd="0" destOrd="0" presId="urn:microsoft.com/office/officeart/2005/8/layout/orgChart1"/>
    <dgm:cxn modelId="{49AE3F88-4716-4C3E-BEEF-730DCE25B545}" type="presOf" srcId="{BDB2190A-1240-4DFA-904B-6DDC8F11BACD}" destId="{46494C89-918D-4D3D-A090-A2B9C4DA7FF3}" srcOrd="1" destOrd="0" presId="urn:microsoft.com/office/officeart/2005/8/layout/orgChart1"/>
    <dgm:cxn modelId="{5A093889-D954-40EE-A658-5F008970812F}" type="presOf" srcId="{7CE836FC-F2CC-4EA3-A605-994C1A352E0F}" destId="{8F63F821-5717-4E14-8650-15892F3A21D0}" srcOrd="1" destOrd="0" presId="urn:microsoft.com/office/officeart/2005/8/layout/orgChart1"/>
    <dgm:cxn modelId="{D572E889-794F-428D-80AC-77FD7BEFC797}" type="presOf" srcId="{1E29D272-7CE0-4EC9-8D58-B9EFB57947E7}" destId="{A1586028-136F-40AF-BDA5-84E8C8F79341}" srcOrd="0" destOrd="0" presId="urn:microsoft.com/office/officeart/2005/8/layout/orgChart1"/>
    <dgm:cxn modelId="{72355490-9630-46AC-B55F-4941B5A3CE11}" type="presOf" srcId="{0B1F2B34-37A3-4126-BB99-0C0ED1B82815}" destId="{EACE52FA-A782-4E99-92BB-D863FF610210}" srcOrd="0" destOrd="0" presId="urn:microsoft.com/office/officeart/2005/8/layout/orgChart1"/>
    <dgm:cxn modelId="{B14A8792-C567-437C-A252-5F8F04056ACB}" type="presOf" srcId="{D2E575DF-CF6C-4A73-A6AE-20AE97F6CF86}" destId="{BF88B5B5-4B59-4DCC-8BD0-C24BD5FE3696}" srcOrd="0" destOrd="0" presId="urn:microsoft.com/office/officeart/2005/8/layout/orgChart1"/>
    <dgm:cxn modelId="{D3C95293-9AA8-4B11-868E-910AE0291241}" type="presOf" srcId="{23FB77E1-11CE-4317-984F-22528533C582}" destId="{078ADF5B-3BD5-45B5-A4B4-E0D385EF3AAB}" srcOrd="1" destOrd="0" presId="urn:microsoft.com/office/officeart/2005/8/layout/orgChart1"/>
    <dgm:cxn modelId="{C020BC96-CACC-4955-B24B-ED35D0C77CBD}" type="presOf" srcId="{1FF9D486-119A-4D91-86DB-F088A6A82DAA}" destId="{1B240EB7-F37F-4F32-9790-9BB1B26BA34E}" srcOrd="0" destOrd="0" presId="urn:microsoft.com/office/officeart/2005/8/layout/orgChart1"/>
    <dgm:cxn modelId="{51B6BA9C-33C0-4943-AD31-3AC8C81F74AE}" type="presOf" srcId="{3EE74AA5-E862-4B05-9DF2-6E4E8F8DDB5C}" destId="{40016C98-8694-445A-A163-BDBF17F7E679}" srcOrd="0" destOrd="0" presId="urn:microsoft.com/office/officeart/2005/8/layout/orgChart1"/>
    <dgm:cxn modelId="{9AD21A9D-D086-4735-BD56-BD911721DB32}" type="presOf" srcId="{238C7C7E-9321-4C20-95D0-12F59F43E226}" destId="{C4F979EE-24C6-47C0-8074-7A349B1B2632}" srcOrd="0" destOrd="0" presId="urn:microsoft.com/office/officeart/2005/8/layout/orgChart1"/>
    <dgm:cxn modelId="{9E2D529E-ACBA-4BC3-AB2F-554E9BF7FDA6}" type="presOf" srcId="{437D614D-F289-4E61-9DAF-C8EE938122D0}" destId="{F5406278-B28C-4E35-8424-09A40A92B776}" srcOrd="1" destOrd="0" presId="urn:microsoft.com/office/officeart/2005/8/layout/orgChart1"/>
    <dgm:cxn modelId="{271656A5-1A2D-4F47-96F6-632FA9873706}" type="presOf" srcId="{4A45ECC5-6723-4A00-86AE-CBEE59F597B9}" destId="{4BBC877A-6DA8-4F1A-954D-DB2A54A89DB8}" srcOrd="0" destOrd="0" presId="urn:microsoft.com/office/officeart/2005/8/layout/orgChart1"/>
    <dgm:cxn modelId="{E8C51AA6-7BB4-4DB4-805A-00F862CFF826}" type="presOf" srcId="{AA0B8EB0-A3C9-439C-BB28-ACEDCD7BC754}" destId="{C976FBE5-4BAC-440E-902D-639C01375826}" srcOrd="1" destOrd="0" presId="urn:microsoft.com/office/officeart/2005/8/layout/orgChart1"/>
    <dgm:cxn modelId="{A7BF38A6-2D1A-4969-A1BD-356D17E8FE01}" type="presOf" srcId="{E0626586-4BA7-491C-998E-518310659699}" destId="{A44FC4F5-EE25-4508-9917-440FB0208DD2}" srcOrd="1" destOrd="0" presId="urn:microsoft.com/office/officeart/2005/8/layout/orgChart1"/>
    <dgm:cxn modelId="{DEDBB3AD-0DE3-4823-8EA5-39EA138D169E}" srcId="{7CE836FC-F2CC-4EA3-A605-994C1A352E0F}" destId="{F9E76613-3D83-4026-B6EB-5DD68611E402}" srcOrd="1" destOrd="0" parTransId="{EBB90994-44C6-4413-99C3-8C5496C68FCC}" sibTransId="{F1A98008-2C8B-4BE2-B9A8-FC59331D4887}"/>
    <dgm:cxn modelId="{02F2E0AE-C19B-4447-AF18-E7C31DCE2532}" srcId="{AD33BE1A-B20A-4BB0-918F-CF225F7B58E4}" destId="{397C861A-D95D-4951-AC81-1AA1B04634CD}" srcOrd="1" destOrd="0" parTransId="{F4C63E4C-08BF-4480-9F0C-8AD58A4FE297}" sibTransId="{28DE07D3-9592-4BF2-BFE0-B003BE2EBBFA}"/>
    <dgm:cxn modelId="{0A4F9BBD-39EA-4246-9B2A-EC9856A6C6A7}" type="presOf" srcId="{BB8DB0A7-4287-4C67-AE5E-CFE2B83EBB80}" destId="{FCC7CA66-D518-4ADF-905B-76EC9F4B737B}" srcOrd="1" destOrd="0" presId="urn:microsoft.com/office/officeart/2005/8/layout/orgChart1"/>
    <dgm:cxn modelId="{74A2DCBD-B263-49FB-957A-2EE54D40C897}" type="presOf" srcId="{A42845D6-D529-4A17-907F-E417AF576D77}" destId="{536FEE67-FF4E-4112-ACE8-84B56AC74632}" srcOrd="0" destOrd="0" presId="urn:microsoft.com/office/officeart/2005/8/layout/orgChart1"/>
    <dgm:cxn modelId="{6C2411C2-EDE7-4966-8FDD-C861034263AF}" type="presOf" srcId="{D0F4F7DC-EC51-4AFE-A085-A6C1D3C1CBBA}" destId="{D55B2469-B22F-466B-A49A-05DD725CFA42}" srcOrd="0" destOrd="0" presId="urn:microsoft.com/office/officeart/2005/8/layout/orgChart1"/>
    <dgm:cxn modelId="{5E1CAEC2-0E87-4348-B7F7-03861AA2F948}" type="presOf" srcId="{E49B1610-5573-4BE7-825E-11138431B2E2}" destId="{8FA61FB3-F66F-40A2-85FF-E7EC8A4C606B}" srcOrd="0" destOrd="0" presId="urn:microsoft.com/office/officeart/2005/8/layout/orgChart1"/>
    <dgm:cxn modelId="{01B3AFC2-7F65-4E78-8204-9ED77C6B9631}" type="presOf" srcId="{78A69799-FDE8-44CF-9D2F-2A643E4AB3BC}" destId="{F26612BD-3D35-4360-A405-ABC58FBFCC91}" srcOrd="0" destOrd="0" presId="urn:microsoft.com/office/officeart/2005/8/layout/orgChart1"/>
    <dgm:cxn modelId="{8834CFC2-24DC-459E-B7DF-F7B18ECDDAAE}" type="presOf" srcId="{437D614D-F289-4E61-9DAF-C8EE938122D0}" destId="{C8079A28-C72C-4D3C-8129-B2E91C1F33A4}" srcOrd="0" destOrd="0" presId="urn:microsoft.com/office/officeart/2005/8/layout/orgChart1"/>
    <dgm:cxn modelId="{2BFBD8CD-0796-42CF-B318-FFF653E0F7E7}" type="presOf" srcId="{C88F1BBD-F70D-49FF-840F-00C47E2D1B08}" destId="{AE651487-9060-4861-908A-5BAB1B32DF0C}" srcOrd="0" destOrd="0" presId="urn:microsoft.com/office/officeart/2005/8/layout/orgChart1"/>
    <dgm:cxn modelId="{1DD03AD2-CCD9-4C90-AACD-7CED79349274}" type="presOf" srcId="{D8B5CA4B-A68B-46E1-9C0C-FB72DB1606EE}" destId="{0033C563-F079-4D29-8936-AE0BAA27F4B3}" srcOrd="1" destOrd="0" presId="urn:microsoft.com/office/officeart/2005/8/layout/orgChart1"/>
    <dgm:cxn modelId="{20D970D3-78B6-4B91-B20B-F7A121D4F7E6}" srcId="{F9E76613-3D83-4026-B6EB-5DD68611E402}" destId="{E892FFE2-B756-4075-8249-CFF2B8BD161C}" srcOrd="0" destOrd="0" parTransId="{78A69799-FDE8-44CF-9D2F-2A643E4AB3BC}" sibTransId="{7CA27CAF-ED40-485C-9CBF-871AC28B936F}"/>
    <dgm:cxn modelId="{8D7819D8-BCEE-43E7-AFEF-743C432F0C00}" type="presOf" srcId="{CE644CEC-928C-430C-BC2B-4F484E109EB9}" destId="{3E1E8359-F988-4A2C-8E39-B0D47A98F942}" srcOrd="1" destOrd="0" presId="urn:microsoft.com/office/officeart/2005/8/layout/orgChart1"/>
    <dgm:cxn modelId="{F54066D8-8FEC-47BA-AD77-5C2EC9BEAC97}" type="presOf" srcId="{D0F4F7DC-EC51-4AFE-A085-A6C1D3C1CBBA}" destId="{67118619-F375-4624-98B8-6B1F8FAB9202}" srcOrd="1" destOrd="0" presId="urn:microsoft.com/office/officeart/2005/8/layout/orgChart1"/>
    <dgm:cxn modelId="{B2D387D9-0B51-4918-8ACE-CBE5B5191760}" srcId="{7CE836FC-F2CC-4EA3-A605-994C1A352E0F}" destId="{0D8C6380-F68B-4440-A39C-2B91AF5BCFC7}" srcOrd="0" destOrd="0" parTransId="{940D8AAD-4D32-40A9-871F-0D39D4C1ADE0}" sibTransId="{653B9CEC-EF2C-437D-9D72-E4AA64C64C04}"/>
    <dgm:cxn modelId="{DC2858E1-7493-4A9C-99F8-6990EF3362E9}" type="presOf" srcId="{A1AA6156-83ED-436D-9276-83AF59B37F53}" destId="{21DF48A5-F32A-4C8C-BB64-70D4C0768880}" srcOrd="0" destOrd="0" presId="urn:microsoft.com/office/officeart/2005/8/layout/orgChart1"/>
    <dgm:cxn modelId="{CCFB44E5-8C14-4F16-B9DB-8081CB322956}" type="presOf" srcId="{9A5D4893-9FBE-4F2D-A011-E3BA919463B5}" destId="{42DA8190-B24D-4B2C-9191-8D5AF3344CE6}" srcOrd="0" destOrd="0" presId="urn:microsoft.com/office/officeart/2005/8/layout/orgChart1"/>
    <dgm:cxn modelId="{7A1791E7-086C-490B-8BE0-D0F10EAF0A76}" srcId="{437D614D-F289-4E61-9DAF-C8EE938122D0}" destId="{CE644CEC-928C-430C-BC2B-4F484E109EB9}" srcOrd="1" destOrd="0" parTransId="{D2E575DF-CF6C-4A73-A6AE-20AE97F6CF86}" sibTransId="{A641BF43-F5B0-4E8E-B2DE-56C64BDC374E}"/>
    <dgm:cxn modelId="{830501E8-2561-4859-8474-65F3B0A751FA}" type="presOf" srcId="{E0626586-4BA7-491C-998E-518310659699}" destId="{B4FF707B-F881-43F2-B428-8D0C29570279}" srcOrd="0" destOrd="0" presId="urn:microsoft.com/office/officeart/2005/8/layout/orgChart1"/>
    <dgm:cxn modelId="{F7B183E9-9E29-401F-B2D4-0DFBED543AC6}" type="presOf" srcId="{BDB2190A-1240-4DFA-904B-6DDC8F11BACD}" destId="{0058E03F-E189-4CB1-9308-932DAF0E2EE1}" srcOrd="0" destOrd="0" presId="urn:microsoft.com/office/officeart/2005/8/layout/orgChart1"/>
    <dgm:cxn modelId="{A778FDEA-F423-4A5D-9884-65ADBA36CBB6}" type="presOf" srcId="{74A32B33-A31E-4679-A882-21DF143080D6}" destId="{0594311E-DDBA-4830-9F23-0092D33FA376}" srcOrd="0" destOrd="0" presId="urn:microsoft.com/office/officeart/2005/8/layout/orgChart1"/>
    <dgm:cxn modelId="{1600ADEB-B943-4BC0-8A47-9D8FA7A2F17E}" srcId="{2778F085-8054-4961-B860-9CDF8A7E0878}" destId="{672A652A-0794-4607-9A06-FB253FFDB3BD}" srcOrd="0" destOrd="0" parTransId="{7D56E8C7-023B-4C16-AA1C-90CBDED7F385}" sibTransId="{A75FD94C-709A-4633-AD48-58C05F1C38F2}"/>
    <dgm:cxn modelId="{78CEC4EB-2B65-4CE5-8D72-C44CA055EE1C}" srcId="{E0626586-4BA7-491C-998E-518310659699}" destId="{D0F4F7DC-EC51-4AFE-A085-A6C1D3C1CBBA}" srcOrd="0" destOrd="0" parTransId="{3EF44A2E-CE39-45E3-9437-50DD11BA524F}" sibTransId="{70CA2A25-8C22-40F9-9600-47AD6EA40ED6}"/>
    <dgm:cxn modelId="{918EDBEB-DA11-4764-9AC0-FFFE70ED773E}" type="presOf" srcId="{D3E3FCBD-1127-454A-A426-8889855AC44A}" destId="{55A2E274-E1AD-4114-A564-DAEE8354C299}" srcOrd="0" destOrd="0" presId="urn:microsoft.com/office/officeart/2005/8/layout/orgChart1"/>
    <dgm:cxn modelId="{B7A844F0-926F-441F-98B4-37E8DCA42F30}" srcId="{AD33BE1A-B20A-4BB0-918F-CF225F7B58E4}" destId="{C88F1BBD-F70D-49FF-840F-00C47E2D1B08}" srcOrd="0" destOrd="0" parTransId="{A42845D6-D529-4A17-907F-E417AF576D77}" sibTransId="{3C1CF81B-3357-4046-B0AF-4E157F11918E}"/>
    <dgm:cxn modelId="{D88854F0-E1BA-4FF4-A683-14BBC1CE43E0}" type="presOf" srcId="{9248F9A6-CB7A-4F4F-9022-B11DE00E1A12}" destId="{EAA47DE8-87FC-406A-A842-F9D142E52A38}" srcOrd="0" destOrd="0" presId="urn:microsoft.com/office/officeart/2005/8/layout/orgChart1"/>
    <dgm:cxn modelId="{9268A7F0-77A8-46A4-8DD9-B4B0AF859B5A}" type="presOf" srcId="{2CEFB908-1B09-44A5-A1ED-4FC14F0492D9}" destId="{DA5D3115-69C2-4414-8F9C-7BE6C1E011FB}" srcOrd="0" destOrd="0" presId="urn:microsoft.com/office/officeart/2005/8/layout/orgChart1"/>
    <dgm:cxn modelId="{137EEEF1-9697-4EFC-84EB-1ECAF8EDBEC8}" type="presOf" srcId="{AD33BE1A-B20A-4BB0-918F-CF225F7B58E4}" destId="{7A3DF3DA-97A5-4A65-86DE-3C72DEA274E2}" srcOrd="1" destOrd="0" presId="urn:microsoft.com/office/officeart/2005/8/layout/orgChart1"/>
    <dgm:cxn modelId="{7BA60CF3-D352-4F9B-8A40-1D805CC63A2D}" type="presOf" srcId="{672A652A-0794-4607-9A06-FB253FFDB3BD}" destId="{FB274E96-7092-4C57-A434-928028C97EA8}" srcOrd="1" destOrd="0" presId="urn:microsoft.com/office/officeart/2005/8/layout/orgChart1"/>
    <dgm:cxn modelId="{13DD2EF4-BDC1-4D23-9054-6C88229742A2}" type="presOf" srcId="{3EF44A2E-CE39-45E3-9437-50DD11BA524F}" destId="{1FD354E7-705A-4BBF-AED6-289327502CBA}" srcOrd="0" destOrd="0" presId="urn:microsoft.com/office/officeart/2005/8/layout/orgChart1"/>
    <dgm:cxn modelId="{61AF4BF8-8388-4BCE-808D-BBB87A201119}" type="presOf" srcId="{C88F1BBD-F70D-49FF-840F-00C47E2D1B08}" destId="{75709F16-52DA-41F2-9314-C06CFC3CA049}" srcOrd="1" destOrd="0" presId="urn:microsoft.com/office/officeart/2005/8/layout/orgChart1"/>
    <dgm:cxn modelId="{F3DA91F9-9F9C-4E74-8001-84E0F99FFA0E}" type="presOf" srcId="{195515B7-5ED1-43D7-8DAC-17BB40687AE7}" destId="{52439DC8-DB3D-4AF5-8BA7-A4B2486A879B}" srcOrd="0" destOrd="0" presId="urn:microsoft.com/office/officeart/2005/8/layout/orgChart1"/>
    <dgm:cxn modelId="{9A1721FA-A56E-42DD-99B9-26D5ACA16316}" type="presOf" srcId="{23FB77E1-11CE-4317-984F-22528533C582}" destId="{DCA04E36-3347-4363-A26D-346C27FECDC5}" srcOrd="0" destOrd="0" presId="urn:microsoft.com/office/officeart/2005/8/layout/orgChart1"/>
    <dgm:cxn modelId="{A5D0A7FA-089F-4DF3-9CB6-8432BB7DF697}" type="presOf" srcId="{F4C63E4C-08BF-4480-9F0C-8AD58A4FE297}" destId="{4A24B89C-2F86-4870-A076-02CE6A6DF2CF}" srcOrd="0" destOrd="0" presId="urn:microsoft.com/office/officeart/2005/8/layout/orgChart1"/>
    <dgm:cxn modelId="{580659FB-B971-4278-AE2E-076EE3935C09}" type="presOf" srcId="{E892FFE2-B756-4075-8249-CFF2B8BD161C}" destId="{17F8660D-2318-4471-A59D-AE27431036A2}" srcOrd="0" destOrd="0" presId="urn:microsoft.com/office/officeart/2005/8/layout/orgChart1"/>
    <dgm:cxn modelId="{FE9961FD-1BB5-4EF1-9B9D-A25D77301E5A}" type="presOf" srcId="{369BA589-246A-4F32-B4B2-C9790434EEAB}" destId="{6BAF1571-C6EF-4D5E-BFEF-6A7CD71F8846}" srcOrd="1" destOrd="0" presId="urn:microsoft.com/office/officeart/2005/8/layout/orgChart1"/>
    <dgm:cxn modelId="{2AE49E25-1D9F-41BB-A5F2-1BA68F4C6767}" type="presParOf" srcId="{21DF48A5-F32A-4C8C-BB64-70D4C0768880}" destId="{97092801-25FA-407D-950A-B84397346E26}" srcOrd="0" destOrd="0" presId="urn:microsoft.com/office/officeart/2005/8/layout/orgChart1"/>
    <dgm:cxn modelId="{963BBEC3-F963-4B4F-85F3-F13DEDD5AFD3}" type="presParOf" srcId="{97092801-25FA-407D-950A-B84397346E26}" destId="{9FCAEC69-DA3B-491B-B57C-3D89055A614B}" srcOrd="0" destOrd="0" presId="urn:microsoft.com/office/officeart/2005/8/layout/orgChart1"/>
    <dgm:cxn modelId="{173C6F04-E270-4396-A141-B8CDFFAB3292}" type="presParOf" srcId="{9FCAEC69-DA3B-491B-B57C-3D89055A614B}" destId="{0D1D5109-A764-4E63-A00C-BE6BF3F8C7EA}" srcOrd="0" destOrd="0" presId="urn:microsoft.com/office/officeart/2005/8/layout/orgChart1"/>
    <dgm:cxn modelId="{391B4FC6-76C2-4AD1-B327-04158C61AF81}" type="presParOf" srcId="{9FCAEC69-DA3B-491B-B57C-3D89055A614B}" destId="{7A3DF3DA-97A5-4A65-86DE-3C72DEA274E2}" srcOrd="1" destOrd="0" presId="urn:microsoft.com/office/officeart/2005/8/layout/orgChart1"/>
    <dgm:cxn modelId="{B4476016-E1DC-4CDE-B7EC-E99E470A55A4}" type="presParOf" srcId="{97092801-25FA-407D-950A-B84397346E26}" destId="{9CCDA75A-DCCD-4BB9-8CE6-11B3E1307297}" srcOrd="1" destOrd="0" presId="urn:microsoft.com/office/officeart/2005/8/layout/orgChart1"/>
    <dgm:cxn modelId="{29599E54-F8CF-4839-B578-44FF5C9758C1}" type="presParOf" srcId="{9CCDA75A-DCCD-4BB9-8CE6-11B3E1307297}" destId="{536FEE67-FF4E-4112-ACE8-84B56AC74632}" srcOrd="0" destOrd="0" presId="urn:microsoft.com/office/officeart/2005/8/layout/orgChart1"/>
    <dgm:cxn modelId="{2F16C317-C423-491B-A913-AF03CD276065}" type="presParOf" srcId="{9CCDA75A-DCCD-4BB9-8CE6-11B3E1307297}" destId="{F4E6A51D-D2AA-4DDA-AF45-8AE8E404D570}" srcOrd="1" destOrd="0" presId="urn:microsoft.com/office/officeart/2005/8/layout/orgChart1"/>
    <dgm:cxn modelId="{96D76E5C-2BC2-48EB-BD9B-4B43AAE065E5}" type="presParOf" srcId="{F4E6A51D-D2AA-4DDA-AF45-8AE8E404D570}" destId="{2F7AB03C-B005-4E11-8C7D-1CDCDB582586}" srcOrd="0" destOrd="0" presId="urn:microsoft.com/office/officeart/2005/8/layout/orgChart1"/>
    <dgm:cxn modelId="{1714E9CE-56CF-48CE-B014-674E254FF453}" type="presParOf" srcId="{2F7AB03C-B005-4E11-8C7D-1CDCDB582586}" destId="{AE651487-9060-4861-908A-5BAB1B32DF0C}" srcOrd="0" destOrd="0" presId="urn:microsoft.com/office/officeart/2005/8/layout/orgChart1"/>
    <dgm:cxn modelId="{09590387-6EFC-450A-9A10-FD931A681C9D}" type="presParOf" srcId="{2F7AB03C-B005-4E11-8C7D-1CDCDB582586}" destId="{75709F16-52DA-41F2-9314-C06CFC3CA049}" srcOrd="1" destOrd="0" presId="urn:microsoft.com/office/officeart/2005/8/layout/orgChart1"/>
    <dgm:cxn modelId="{E684EA8E-826F-45CB-993B-6AAD2AB527EE}" type="presParOf" srcId="{F4E6A51D-D2AA-4DDA-AF45-8AE8E404D570}" destId="{EC18AD63-7E25-4A69-8799-7EF70B6D152B}" srcOrd="1" destOrd="0" presId="urn:microsoft.com/office/officeart/2005/8/layout/orgChart1"/>
    <dgm:cxn modelId="{99DA91EB-D058-42C7-A145-FF289F0409AD}" type="presParOf" srcId="{EC18AD63-7E25-4A69-8799-7EF70B6D152B}" destId="{1B240EB7-F37F-4F32-9790-9BB1B26BA34E}" srcOrd="0" destOrd="0" presId="urn:microsoft.com/office/officeart/2005/8/layout/orgChart1"/>
    <dgm:cxn modelId="{8B16EAA6-AA35-43EE-83AB-78953669547B}" type="presParOf" srcId="{EC18AD63-7E25-4A69-8799-7EF70B6D152B}" destId="{73D755EF-3408-4293-9040-624E065D27A3}" srcOrd="1" destOrd="0" presId="urn:microsoft.com/office/officeart/2005/8/layout/orgChart1"/>
    <dgm:cxn modelId="{0F06FF64-B19D-4927-BDAD-E3F6C541C875}" type="presParOf" srcId="{73D755EF-3408-4293-9040-624E065D27A3}" destId="{9A1396B1-B565-4894-B330-C5C19DDB0ACC}" srcOrd="0" destOrd="0" presId="urn:microsoft.com/office/officeart/2005/8/layout/orgChart1"/>
    <dgm:cxn modelId="{A0E67A2E-97FB-4789-95AC-B5F4C5A35288}" type="presParOf" srcId="{9A1396B1-B565-4894-B330-C5C19DDB0ACC}" destId="{C8079A28-C72C-4D3C-8129-B2E91C1F33A4}" srcOrd="0" destOrd="0" presId="urn:microsoft.com/office/officeart/2005/8/layout/orgChart1"/>
    <dgm:cxn modelId="{24E9E498-D5F7-411E-8CB3-FAB7AACD06BB}" type="presParOf" srcId="{9A1396B1-B565-4894-B330-C5C19DDB0ACC}" destId="{F5406278-B28C-4E35-8424-09A40A92B776}" srcOrd="1" destOrd="0" presId="urn:microsoft.com/office/officeart/2005/8/layout/orgChart1"/>
    <dgm:cxn modelId="{12C8C12E-94EC-476E-B6AA-7F169D813F73}" type="presParOf" srcId="{73D755EF-3408-4293-9040-624E065D27A3}" destId="{56A4B5D0-F9FB-496E-8779-9120574F3829}" srcOrd="1" destOrd="0" presId="urn:microsoft.com/office/officeart/2005/8/layout/orgChart1"/>
    <dgm:cxn modelId="{EF1D7166-5A6C-4AA9-85DF-818ED69A76EF}" type="presParOf" srcId="{56A4B5D0-F9FB-496E-8779-9120574F3829}" destId="{4BBC877A-6DA8-4F1A-954D-DB2A54A89DB8}" srcOrd="0" destOrd="0" presId="urn:microsoft.com/office/officeart/2005/8/layout/orgChart1"/>
    <dgm:cxn modelId="{6E842104-8AEA-4EFA-A99F-9382FE6A11B1}" type="presParOf" srcId="{56A4B5D0-F9FB-496E-8779-9120574F3829}" destId="{8D9E9EA9-FD2C-443F-B1F8-A3C0E4F2176F}" srcOrd="1" destOrd="0" presId="urn:microsoft.com/office/officeart/2005/8/layout/orgChart1"/>
    <dgm:cxn modelId="{3B585545-27D6-45FB-8C8E-DEDCBD561B58}" type="presParOf" srcId="{8D9E9EA9-FD2C-443F-B1F8-A3C0E4F2176F}" destId="{CB8A62EC-8D65-4225-8A4D-362350DF9F09}" srcOrd="0" destOrd="0" presId="urn:microsoft.com/office/officeart/2005/8/layout/orgChart1"/>
    <dgm:cxn modelId="{F31A56DE-C7A0-40A0-AB5C-5251AABAC3E8}" type="presParOf" srcId="{CB8A62EC-8D65-4225-8A4D-362350DF9F09}" destId="{38D54F35-0288-4932-BE18-515122336DB9}" srcOrd="0" destOrd="0" presId="urn:microsoft.com/office/officeart/2005/8/layout/orgChart1"/>
    <dgm:cxn modelId="{3013E2E7-6356-4AF5-8813-69BA051545A8}" type="presParOf" srcId="{CB8A62EC-8D65-4225-8A4D-362350DF9F09}" destId="{0033C563-F079-4D29-8936-AE0BAA27F4B3}" srcOrd="1" destOrd="0" presId="urn:microsoft.com/office/officeart/2005/8/layout/orgChart1"/>
    <dgm:cxn modelId="{BCA8A561-3A53-4CD6-A64B-A2ABD3601F4D}" type="presParOf" srcId="{8D9E9EA9-FD2C-443F-B1F8-A3C0E4F2176F}" destId="{8AEE4D68-CE74-47FA-B981-6F01B38C5439}" srcOrd="1" destOrd="0" presId="urn:microsoft.com/office/officeart/2005/8/layout/orgChart1"/>
    <dgm:cxn modelId="{FFFD7D16-1096-4C4F-8335-2BC0D5EE8836}" type="presParOf" srcId="{8D9E9EA9-FD2C-443F-B1F8-A3C0E4F2176F}" destId="{A573AA08-7C98-4E72-B8DF-786B21537F46}" srcOrd="2" destOrd="0" presId="urn:microsoft.com/office/officeart/2005/8/layout/orgChart1"/>
    <dgm:cxn modelId="{24CA37A8-5B1F-4706-8573-1DF99B201727}" type="presParOf" srcId="{56A4B5D0-F9FB-496E-8779-9120574F3829}" destId="{BF88B5B5-4B59-4DCC-8BD0-C24BD5FE3696}" srcOrd="2" destOrd="0" presId="urn:microsoft.com/office/officeart/2005/8/layout/orgChart1"/>
    <dgm:cxn modelId="{6438C3F6-3C2B-4171-BBBF-8969706BDBB8}" type="presParOf" srcId="{56A4B5D0-F9FB-496E-8779-9120574F3829}" destId="{C31405F9-19DA-459F-9186-9035DC02EABC}" srcOrd="3" destOrd="0" presId="urn:microsoft.com/office/officeart/2005/8/layout/orgChart1"/>
    <dgm:cxn modelId="{2E780A4F-AA1F-4636-A0DE-E845797BD579}" type="presParOf" srcId="{C31405F9-19DA-459F-9186-9035DC02EABC}" destId="{AA791668-F255-4736-9801-D3756C2E58BA}" srcOrd="0" destOrd="0" presId="urn:microsoft.com/office/officeart/2005/8/layout/orgChart1"/>
    <dgm:cxn modelId="{2CB2C2F3-3D8F-4C6E-A007-BBEBED0C2DEA}" type="presParOf" srcId="{AA791668-F255-4736-9801-D3756C2E58BA}" destId="{D1447257-23ED-4E50-87F4-35CD4B4EB99D}" srcOrd="0" destOrd="0" presId="urn:microsoft.com/office/officeart/2005/8/layout/orgChart1"/>
    <dgm:cxn modelId="{305AA6A9-D36B-4DB6-B8FE-9A6EBE01C25C}" type="presParOf" srcId="{AA791668-F255-4736-9801-D3756C2E58BA}" destId="{3E1E8359-F988-4A2C-8E39-B0D47A98F942}" srcOrd="1" destOrd="0" presId="urn:microsoft.com/office/officeart/2005/8/layout/orgChart1"/>
    <dgm:cxn modelId="{CA46BE2F-020E-4E2D-A066-DA56C3030B34}" type="presParOf" srcId="{C31405F9-19DA-459F-9186-9035DC02EABC}" destId="{A3D95999-6095-4F80-9022-0F874D74F718}" srcOrd="1" destOrd="0" presId="urn:microsoft.com/office/officeart/2005/8/layout/orgChart1"/>
    <dgm:cxn modelId="{FA4F8734-D515-4625-B3BB-967DBE25DACE}" type="presParOf" srcId="{C31405F9-19DA-459F-9186-9035DC02EABC}" destId="{9A02AC19-E03D-4EBC-97FA-2B762113D44D}" srcOrd="2" destOrd="0" presId="urn:microsoft.com/office/officeart/2005/8/layout/orgChart1"/>
    <dgm:cxn modelId="{13EF0F4A-6DD8-4675-965B-AF01216224F4}" type="presParOf" srcId="{56A4B5D0-F9FB-496E-8779-9120574F3829}" destId="{DA5D3115-69C2-4414-8F9C-7BE6C1E011FB}" srcOrd="4" destOrd="0" presId="urn:microsoft.com/office/officeart/2005/8/layout/orgChart1"/>
    <dgm:cxn modelId="{03C6E30D-3DAB-4C84-BC30-DC700B0828EE}" type="presParOf" srcId="{56A4B5D0-F9FB-496E-8779-9120574F3829}" destId="{661C91D6-4D00-4BB6-B81A-2A5B3B693A17}" srcOrd="5" destOrd="0" presId="urn:microsoft.com/office/officeart/2005/8/layout/orgChart1"/>
    <dgm:cxn modelId="{0B8DC918-31DB-4E51-A9C4-1DAE0666D54C}" type="presParOf" srcId="{661C91D6-4D00-4BB6-B81A-2A5B3B693A17}" destId="{6EFBEE7E-80CC-43CF-8928-A2B3F59A4C75}" srcOrd="0" destOrd="0" presId="urn:microsoft.com/office/officeart/2005/8/layout/orgChart1"/>
    <dgm:cxn modelId="{83CE8DD5-991A-4F52-A81B-9CCFAA24C0EC}" type="presParOf" srcId="{6EFBEE7E-80CC-43CF-8928-A2B3F59A4C75}" destId="{55A2E274-E1AD-4114-A564-DAEE8354C299}" srcOrd="0" destOrd="0" presId="urn:microsoft.com/office/officeart/2005/8/layout/orgChart1"/>
    <dgm:cxn modelId="{C466B7F4-5BDF-4825-9D13-53427D2327CD}" type="presParOf" srcId="{6EFBEE7E-80CC-43CF-8928-A2B3F59A4C75}" destId="{40F9092F-F000-4376-ADC2-3C7277F59141}" srcOrd="1" destOrd="0" presId="urn:microsoft.com/office/officeart/2005/8/layout/orgChart1"/>
    <dgm:cxn modelId="{75D29D83-416A-4F61-99C8-1A4877C695B0}" type="presParOf" srcId="{661C91D6-4D00-4BB6-B81A-2A5B3B693A17}" destId="{2D237C63-2BE6-4A37-8F34-11E44C595FBE}" srcOrd="1" destOrd="0" presId="urn:microsoft.com/office/officeart/2005/8/layout/orgChart1"/>
    <dgm:cxn modelId="{2064FD95-2888-48FE-8E4E-D80339ED7CC8}" type="presParOf" srcId="{661C91D6-4D00-4BB6-B81A-2A5B3B693A17}" destId="{6C880D9B-892F-4AC9-A187-859B0C8720F7}" srcOrd="2" destOrd="0" presId="urn:microsoft.com/office/officeart/2005/8/layout/orgChart1"/>
    <dgm:cxn modelId="{212E4401-D3E5-453B-94BB-2FBA17CEE7F2}" type="presParOf" srcId="{73D755EF-3408-4293-9040-624E065D27A3}" destId="{92AB5E69-150E-48E1-A3A8-65B5F4738092}" srcOrd="2" destOrd="0" presId="urn:microsoft.com/office/officeart/2005/8/layout/orgChart1"/>
    <dgm:cxn modelId="{7B5BAFC5-F5B3-48E1-B5D7-0C4C88ABBCC9}" type="presParOf" srcId="{EC18AD63-7E25-4A69-8799-7EF70B6D152B}" destId="{EACE52FA-A782-4E99-92BB-D863FF610210}" srcOrd="2" destOrd="0" presId="urn:microsoft.com/office/officeart/2005/8/layout/orgChart1"/>
    <dgm:cxn modelId="{3A2B5413-31EB-4A7F-99D3-0E114BBBFA0A}" type="presParOf" srcId="{EC18AD63-7E25-4A69-8799-7EF70B6D152B}" destId="{A918DE80-F5D2-4EA3-9CDB-DEB87C8DF38C}" srcOrd="3" destOrd="0" presId="urn:microsoft.com/office/officeart/2005/8/layout/orgChart1"/>
    <dgm:cxn modelId="{BFE6A2C5-5AE8-4C51-95D2-10AC6DE29B0B}" type="presParOf" srcId="{A918DE80-F5D2-4EA3-9CDB-DEB87C8DF38C}" destId="{ACBF1D3B-72EF-4D28-8DE2-1E26766FD88F}" srcOrd="0" destOrd="0" presId="urn:microsoft.com/office/officeart/2005/8/layout/orgChart1"/>
    <dgm:cxn modelId="{AE0452C3-9B81-415D-88EE-00068CBD2EE9}" type="presParOf" srcId="{ACBF1D3B-72EF-4D28-8DE2-1E26766FD88F}" destId="{EE4F9740-B39E-4650-B3B2-581E6A52F2B7}" srcOrd="0" destOrd="0" presId="urn:microsoft.com/office/officeart/2005/8/layout/orgChart1"/>
    <dgm:cxn modelId="{DE07D562-C9EC-4E39-AE33-9DE9D5136A5F}" type="presParOf" srcId="{ACBF1D3B-72EF-4D28-8DE2-1E26766FD88F}" destId="{FCC7CA66-D518-4ADF-905B-76EC9F4B737B}" srcOrd="1" destOrd="0" presId="urn:microsoft.com/office/officeart/2005/8/layout/orgChart1"/>
    <dgm:cxn modelId="{B3FCA693-D92F-4C4B-B93E-8A60F62397B0}" type="presParOf" srcId="{A918DE80-F5D2-4EA3-9CDB-DEB87C8DF38C}" destId="{5DE2617C-E7C5-4604-A19A-972F1EBDA221}" srcOrd="1" destOrd="0" presId="urn:microsoft.com/office/officeart/2005/8/layout/orgChart1"/>
    <dgm:cxn modelId="{81FFA8F6-CF8C-4CAE-B539-7B78444D6E71}" type="presParOf" srcId="{5DE2617C-E7C5-4604-A19A-972F1EBDA221}" destId="{A1586028-136F-40AF-BDA5-84E8C8F79341}" srcOrd="0" destOrd="0" presId="urn:microsoft.com/office/officeart/2005/8/layout/orgChart1"/>
    <dgm:cxn modelId="{E00F5AD1-0BFF-4E3B-AC47-EBD1BD221CF1}" type="presParOf" srcId="{5DE2617C-E7C5-4604-A19A-972F1EBDA221}" destId="{43E824F7-007F-468F-9868-0568C2DAB93F}" srcOrd="1" destOrd="0" presId="urn:microsoft.com/office/officeart/2005/8/layout/orgChart1"/>
    <dgm:cxn modelId="{14BD2987-9D6C-4A96-9D7C-ACD7FDBAFCBC}" type="presParOf" srcId="{43E824F7-007F-468F-9868-0568C2DAB93F}" destId="{CC5D4EFF-AFB3-482C-8C50-E926D10A2F16}" srcOrd="0" destOrd="0" presId="urn:microsoft.com/office/officeart/2005/8/layout/orgChart1"/>
    <dgm:cxn modelId="{BE494FD5-AF77-46BF-AC5C-CE0EBC0335E5}" type="presParOf" srcId="{CC5D4EFF-AFB3-482C-8C50-E926D10A2F16}" destId="{EAA47DE8-87FC-406A-A842-F9D142E52A38}" srcOrd="0" destOrd="0" presId="urn:microsoft.com/office/officeart/2005/8/layout/orgChart1"/>
    <dgm:cxn modelId="{26810189-8181-49BE-BE5B-F331939911CA}" type="presParOf" srcId="{CC5D4EFF-AFB3-482C-8C50-E926D10A2F16}" destId="{B90F5139-42E2-4691-9AF9-825AEAE0EE94}" srcOrd="1" destOrd="0" presId="urn:microsoft.com/office/officeart/2005/8/layout/orgChart1"/>
    <dgm:cxn modelId="{88CEA8C7-8A99-4950-A838-25B2D0E27733}" type="presParOf" srcId="{43E824F7-007F-468F-9868-0568C2DAB93F}" destId="{4DFE86FC-672C-4C0F-AA45-D3B550186C6C}" srcOrd="1" destOrd="0" presId="urn:microsoft.com/office/officeart/2005/8/layout/orgChart1"/>
    <dgm:cxn modelId="{61685C92-B12D-467F-BF8D-3AFDFE820758}" type="presParOf" srcId="{43E824F7-007F-468F-9868-0568C2DAB93F}" destId="{69DCFA69-B950-46EE-83C3-2EAA8058608B}" srcOrd="2" destOrd="0" presId="urn:microsoft.com/office/officeart/2005/8/layout/orgChart1"/>
    <dgm:cxn modelId="{321C380C-C0EC-4268-939C-DA48F75F9EAE}" type="presParOf" srcId="{5DE2617C-E7C5-4604-A19A-972F1EBDA221}" destId="{40016C98-8694-445A-A163-BDBF17F7E679}" srcOrd="2" destOrd="0" presId="urn:microsoft.com/office/officeart/2005/8/layout/orgChart1"/>
    <dgm:cxn modelId="{A1A775EB-4D91-4883-BB22-B4B3EF07CD5B}" type="presParOf" srcId="{5DE2617C-E7C5-4604-A19A-972F1EBDA221}" destId="{9AC169E6-52D3-4409-A6A1-BAEC4DD996CF}" srcOrd="3" destOrd="0" presId="urn:microsoft.com/office/officeart/2005/8/layout/orgChart1"/>
    <dgm:cxn modelId="{6222FB58-AC94-4331-B5B5-435D816F95AE}" type="presParOf" srcId="{9AC169E6-52D3-4409-A6A1-BAEC4DD996CF}" destId="{0272EE4D-7E28-47CF-841F-CD11977A9B4C}" srcOrd="0" destOrd="0" presId="urn:microsoft.com/office/officeart/2005/8/layout/orgChart1"/>
    <dgm:cxn modelId="{017E9413-3C66-4945-BD7E-4CEE78934FE9}" type="presParOf" srcId="{0272EE4D-7E28-47CF-841F-CD11977A9B4C}" destId="{0058E03F-E189-4CB1-9308-932DAF0E2EE1}" srcOrd="0" destOrd="0" presId="urn:microsoft.com/office/officeart/2005/8/layout/orgChart1"/>
    <dgm:cxn modelId="{1DCDF6DB-C9FB-4EDE-9AED-4694B558FF90}" type="presParOf" srcId="{0272EE4D-7E28-47CF-841F-CD11977A9B4C}" destId="{46494C89-918D-4D3D-A090-A2B9C4DA7FF3}" srcOrd="1" destOrd="0" presId="urn:microsoft.com/office/officeart/2005/8/layout/orgChart1"/>
    <dgm:cxn modelId="{C43B525D-9EEA-40A1-8817-5F14DB0AB786}" type="presParOf" srcId="{9AC169E6-52D3-4409-A6A1-BAEC4DD996CF}" destId="{2E21B69B-BBFB-4003-AD24-3E26A2ACFF52}" srcOrd="1" destOrd="0" presId="urn:microsoft.com/office/officeart/2005/8/layout/orgChart1"/>
    <dgm:cxn modelId="{1FE39123-CD8E-4565-A66A-889D00BA9F94}" type="presParOf" srcId="{9AC169E6-52D3-4409-A6A1-BAEC4DD996CF}" destId="{FB0A9E05-E146-4781-9219-5A703407C3BE}" srcOrd="2" destOrd="0" presId="urn:microsoft.com/office/officeart/2005/8/layout/orgChart1"/>
    <dgm:cxn modelId="{295B4CED-B2BE-4D02-981C-BDFAE2514C11}" type="presParOf" srcId="{A918DE80-F5D2-4EA3-9CDB-DEB87C8DF38C}" destId="{F027DC5E-D52D-4FAA-8C57-B503CE67BA8A}" srcOrd="2" destOrd="0" presId="urn:microsoft.com/office/officeart/2005/8/layout/orgChart1"/>
    <dgm:cxn modelId="{1137A8CE-7C2C-4FC7-9AEB-5BEB8847DF57}" type="presParOf" srcId="{EC18AD63-7E25-4A69-8799-7EF70B6D152B}" destId="{BFC7F2F5-77BA-4200-ACDB-54D138AED4CF}" srcOrd="4" destOrd="0" presId="urn:microsoft.com/office/officeart/2005/8/layout/orgChart1"/>
    <dgm:cxn modelId="{754F5A56-B323-4244-8F1C-DEBE8BD29A65}" type="presParOf" srcId="{EC18AD63-7E25-4A69-8799-7EF70B6D152B}" destId="{5524C3A9-7E53-4DAC-B376-EF31A0643B72}" srcOrd="5" destOrd="0" presId="urn:microsoft.com/office/officeart/2005/8/layout/orgChart1"/>
    <dgm:cxn modelId="{1E78BD64-482C-4E34-AA78-2E5E7F239295}" type="presParOf" srcId="{5524C3A9-7E53-4DAC-B376-EF31A0643B72}" destId="{582B30D0-35C8-4C61-B376-2910C5E4D5CB}" srcOrd="0" destOrd="0" presId="urn:microsoft.com/office/officeart/2005/8/layout/orgChart1"/>
    <dgm:cxn modelId="{DED96EEB-DA90-4472-83A9-777C4F3F77AA}" type="presParOf" srcId="{582B30D0-35C8-4C61-B376-2910C5E4D5CB}" destId="{5E6AE70E-9F98-4469-AAD0-EDA7B693EC1E}" srcOrd="0" destOrd="0" presId="urn:microsoft.com/office/officeart/2005/8/layout/orgChart1"/>
    <dgm:cxn modelId="{6BF478DB-00C7-4AB3-A834-C616620AB646}" type="presParOf" srcId="{582B30D0-35C8-4C61-B376-2910C5E4D5CB}" destId="{6BAF1571-C6EF-4D5E-BFEF-6A7CD71F8846}" srcOrd="1" destOrd="0" presId="urn:microsoft.com/office/officeart/2005/8/layout/orgChart1"/>
    <dgm:cxn modelId="{F7FA8E98-09F8-4313-B12D-A415A0B0B561}" type="presParOf" srcId="{5524C3A9-7E53-4DAC-B376-EF31A0643B72}" destId="{5BC56603-6A7E-457F-BEBA-289FE90048E5}" srcOrd="1" destOrd="0" presId="urn:microsoft.com/office/officeart/2005/8/layout/orgChart1"/>
    <dgm:cxn modelId="{DF88742A-3355-4CCD-B903-51221638A082}" type="presParOf" srcId="{5BC56603-6A7E-457F-BEBA-289FE90048E5}" destId="{8FA61FB3-F66F-40A2-85FF-E7EC8A4C606B}" srcOrd="0" destOrd="0" presId="urn:microsoft.com/office/officeart/2005/8/layout/orgChart1"/>
    <dgm:cxn modelId="{06BA1952-0BE2-45F6-9D63-34A2810C6A59}" type="presParOf" srcId="{5BC56603-6A7E-457F-BEBA-289FE90048E5}" destId="{E3051A70-45ED-428A-8D9F-28694A00109A}" srcOrd="1" destOrd="0" presId="urn:microsoft.com/office/officeart/2005/8/layout/orgChart1"/>
    <dgm:cxn modelId="{39DC1D2D-7068-4A53-B436-89EA8ADF9381}" type="presParOf" srcId="{E3051A70-45ED-428A-8D9F-28694A00109A}" destId="{7267E8CF-5D7C-4C08-9E84-5FC4F7AF6869}" srcOrd="0" destOrd="0" presId="urn:microsoft.com/office/officeart/2005/8/layout/orgChart1"/>
    <dgm:cxn modelId="{4FA9E397-29EE-4F9D-A68A-7C3F0BE0BDDA}" type="presParOf" srcId="{7267E8CF-5D7C-4C08-9E84-5FC4F7AF6869}" destId="{DCA04E36-3347-4363-A26D-346C27FECDC5}" srcOrd="0" destOrd="0" presId="urn:microsoft.com/office/officeart/2005/8/layout/orgChart1"/>
    <dgm:cxn modelId="{BEA06438-4DEA-4209-88FF-143B8099F849}" type="presParOf" srcId="{7267E8CF-5D7C-4C08-9E84-5FC4F7AF6869}" destId="{078ADF5B-3BD5-45B5-A4B4-E0D385EF3AAB}" srcOrd="1" destOrd="0" presId="urn:microsoft.com/office/officeart/2005/8/layout/orgChart1"/>
    <dgm:cxn modelId="{784C24EB-B063-4FD9-AF8C-38AD60A2F755}" type="presParOf" srcId="{E3051A70-45ED-428A-8D9F-28694A00109A}" destId="{00645D4C-11DD-4DD9-8673-0BE7691BA835}" srcOrd="1" destOrd="0" presId="urn:microsoft.com/office/officeart/2005/8/layout/orgChart1"/>
    <dgm:cxn modelId="{88224DC5-37A4-4177-B253-83CAC9FC01E2}" type="presParOf" srcId="{E3051A70-45ED-428A-8D9F-28694A00109A}" destId="{9814BED6-70D1-4DBF-B50F-986D4D6FCB1B}" srcOrd="2" destOrd="0" presId="urn:microsoft.com/office/officeart/2005/8/layout/orgChart1"/>
    <dgm:cxn modelId="{F66745E0-1CF3-4B3B-8D0C-C3AB18398311}" type="presParOf" srcId="{5BC56603-6A7E-457F-BEBA-289FE90048E5}" destId="{FE44EB4A-E536-4303-80D8-B62705CF38ED}" srcOrd="2" destOrd="0" presId="urn:microsoft.com/office/officeart/2005/8/layout/orgChart1"/>
    <dgm:cxn modelId="{4C3F1872-965A-4224-AEA7-20DD15F60AEC}" type="presParOf" srcId="{5BC56603-6A7E-457F-BEBA-289FE90048E5}" destId="{31EB0537-DF65-4007-BF83-458EAC1550F7}" srcOrd="3" destOrd="0" presId="urn:microsoft.com/office/officeart/2005/8/layout/orgChart1"/>
    <dgm:cxn modelId="{067A8810-DE97-45A7-B034-84C7BBAE310A}" type="presParOf" srcId="{31EB0537-DF65-4007-BF83-458EAC1550F7}" destId="{725FA2A9-5FF1-4E28-BD4D-E71702CA59B6}" srcOrd="0" destOrd="0" presId="urn:microsoft.com/office/officeart/2005/8/layout/orgChart1"/>
    <dgm:cxn modelId="{634FE70E-DB15-451E-ABB9-3BD4E67F2670}" type="presParOf" srcId="{725FA2A9-5FF1-4E28-BD4D-E71702CA59B6}" destId="{86BD8362-ADEF-432F-92DD-EF8E80E1F81E}" srcOrd="0" destOrd="0" presId="urn:microsoft.com/office/officeart/2005/8/layout/orgChart1"/>
    <dgm:cxn modelId="{9B71D6C9-104B-47FB-8E32-D809EFD19BB2}" type="presParOf" srcId="{725FA2A9-5FF1-4E28-BD4D-E71702CA59B6}" destId="{C976FBE5-4BAC-440E-902D-639C01375826}" srcOrd="1" destOrd="0" presId="urn:microsoft.com/office/officeart/2005/8/layout/orgChart1"/>
    <dgm:cxn modelId="{BFDE38CC-66D6-4160-9A2A-F301D12B2A2E}" type="presParOf" srcId="{31EB0537-DF65-4007-BF83-458EAC1550F7}" destId="{0B85C391-8BD1-4A47-803D-983EC9DC789A}" srcOrd="1" destOrd="0" presId="urn:microsoft.com/office/officeart/2005/8/layout/orgChart1"/>
    <dgm:cxn modelId="{4E6A708F-F80A-4F4E-AA34-C3D73621B611}" type="presParOf" srcId="{31EB0537-DF65-4007-BF83-458EAC1550F7}" destId="{D54C7BD2-DB6B-4C92-80E7-A2FC648CEBB6}" srcOrd="2" destOrd="0" presId="urn:microsoft.com/office/officeart/2005/8/layout/orgChart1"/>
    <dgm:cxn modelId="{BE3682D0-655C-47FF-B580-454975B374F8}" type="presParOf" srcId="{5524C3A9-7E53-4DAC-B376-EF31A0643B72}" destId="{92D322EC-E33D-49E2-8156-865153F877AA}" srcOrd="2" destOrd="0" presId="urn:microsoft.com/office/officeart/2005/8/layout/orgChart1"/>
    <dgm:cxn modelId="{685049E7-6320-4D3F-8CFB-07BC7751C188}" type="presParOf" srcId="{F4E6A51D-D2AA-4DDA-AF45-8AE8E404D570}" destId="{F584F494-B370-4C85-B97E-96457A05B4AB}" srcOrd="2" destOrd="0" presId="urn:microsoft.com/office/officeart/2005/8/layout/orgChart1"/>
    <dgm:cxn modelId="{77891A24-66BA-4891-81E0-49A2650E9C24}" type="presParOf" srcId="{9CCDA75A-DCCD-4BB9-8CE6-11B3E1307297}" destId="{4A24B89C-2F86-4870-A076-02CE6A6DF2CF}" srcOrd="2" destOrd="0" presId="urn:microsoft.com/office/officeart/2005/8/layout/orgChart1"/>
    <dgm:cxn modelId="{310052CE-090A-47A6-8A11-31F0B199191E}" type="presParOf" srcId="{9CCDA75A-DCCD-4BB9-8CE6-11B3E1307297}" destId="{9E344DB0-B700-4E7F-B2AF-85DFAA03EC68}" srcOrd="3" destOrd="0" presId="urn:microsoft.com/office/officeart/2005/8/layout/orgChart1"/>
    <dgm:cxn modelId="{EB344342-3193-4FE9-ABFB-D408ABDD7EC8}" type="presParOf" srcId="{9E344DB0-B700-4E7F-B2AF-85DFAA03EC68}" destId="{881EF66F-078A-4099-BE6E-55B2C5956195}" srcOrd="0" destOrd="0" presId="urn:microsoft.com/office/officeart/2005/8/layout/orgChart1"/>
    <dgm:cxn modelId="{BEDF8FE9-E3FD-4F6A-A211-65B9F6ADE4C6}" type="presParOf" srcId="{881EF66F-078A-4099-BE6E-55B2C5956195}" destId="{315ED47D-972A-48AE-9045-723D92CA87A7}" srcOrd="0" destOrd="0" presId="urn:microsoft.com/office/officeart/2005/8/layout/orgChart1"/>
    <dgm:cxn modelId="{E18E8C8E-54D2-4DBB-9D0D-77AD33395306}" type="presParOf" srcId="{881EF66F-078A-4099-BE6E-55B2C5956195}" destId="{899FEA39-C1B7-4930-9547-8286705CA28E}" srcOrd="1" destOrd="0" presId="urn:microsoft.com/office/officeart/2005/8/layout/orgChart1"/>
    <dgm:cxn modelId="{498118FC-3B3D-444F-AA6F-26E520B5BB25}" type="presParOf" srcId="{9E344DB0-B700-4E7F-B2AF-85DFAA03EC68}" destId="{918D2289-2875-4000-9D00-7AB42092DF80}" srcOrd="1" destOrd="0" presId="urn:microsoft.com/office/officeart/2005/8/layout/orgChart1"/>
    <dgm:cxn modelId="{18757969-85C0-4EC1-9C78-A0276A0DC412}" type="presParOf" srcId="{918D2289-2875-4000-9D00-7AB42092DF80}" destId="{42DA8190-B24D-4B2C-9191-8D5AF3344CE6}" srcOrd="0" destOrd="0" presId="urn:microsoft.com/office/officeart/2005/8/layout/orgChart1"/>
    <dgm:cxn modelId="{F0E7DB9C-0EFA-4F29-844B-CA2B03B6826C}" type="presParOf" srcId="{918D2289-2875-4000-9D00-7AB42092DF80}" destId="{D6434DB8-1C55-491E-B63C-59B9770A8486}" srcOrd="1" destOrd="0" presId="urn:microsoft.com/office/officeart/2005/8/layout/orgChart1"/>
    <dgm:cxn modelId="{B92664DB-5772-4D70-AFE0-CFFDF69685D0}" type="presParOf" srcId="{D6434DB8-1C55-491E-B63C-59B9770A8486}" destId="{9339EB5E-E637-4093-A782-1512B72DB73D}" srcOrd="0" destOrd="0" presId="urn:microsoft.com/office/officeart/2005/8/layout/orgChart1"/>
    <dgm:cxn modelId="{D88E1703-9E1C-4771-8303-E6737716634D}" type="presParOf" srcId="{9339EB5E-E637-4093-A782-1512B72DB73D}" destId="{00DE89AF-30E1-4A38-B58A-A5E2E33EF336}" srcOrd="0" destOrd="0" presId="urn:microsoft.com/office/officeart/2005/8/layout/orgChart1"/>
    <dgm:cxn modelId="{297A46FA-C2AE-43A6-AAA3-9DB227441D4D}" type="presParOf" srcId="{9339EB5E-E637-4093-A782-1512B72DB73D}" destId="{D181387C-334F-4977-8162-1F0640E72AA4}" srcOrd="1" destOrd="0" presId="urn:microsoft.com/office/officeart/2005/8/layout/orgChart1"/>
    <dgm:cxn modelId="{9D7ACDCA-76F1-4752-9B98-7777DAB31932}" type="presParOf" srcId="{D6434DB8-1C55-491E-B63C-59B9770A8486}" destId="{91C2A8E8-3DAC-4992-8618-260DA9A38886}" srcOrd="1" destOrd="0" presId="urn:microsoft.com/office/officeart/2005/8/layout/orgChart1"/>
    <dgm:cxn modelId="{2904CC54-B24C-4BFA-B92B-CFF71278C4B8}" type="presParOf" srcId="{91C2A8E8-3DAC-4992-8618-260DA9A38886}" destId="{206EE553-77DE-486B-AF89-9534D5568B3F}" srcOrd="0" destOrd="0" presId="urn:microsoft.com/office/officeart/2005/8/layout/orgChart1"/>
    <dgm:cxn modelId="{3C1714D7-1318-48C8-8D76-F34C0F75B1AD}" type="presParOf" srcId="{91C2A8E8-3DAC-4992-8618-260DA9A38886}" destId="{4C35420C-2D20-4CDD-94F8-9C0CC819BA8B}" srcOrd="1" destOrd="0" presId="urn:microsoft.com/office/officeart/2005/8/layout/orgChart1"/>
    <dgm:cxn modelId="{5100EF90-F91E-4848-9382-EBAD603BC896}" type="presParOf" srcId="{4C35420C-2D20-4CDD-94F8-9C0CC819BA8B}" destId="{14B498DD-BB0D-47AD-8BB5-03C716F8D0CC}" srcOrd="0" destOrd="0" presId="urn:microsoft.com/office/officeart/2005/8/layout/orgChart1"/>
    <dgm:cxn modelId="{8B8B6A97-98AC-4F83-843E-3FF77ED22D31}" type="presParOf" srcId="{14B498DD-BB0D-47AD-8BB5-03C716F8D0CC}" destId="{C81C1B5D-FDBE-474D-BD1B-F6A52ECFC0D2}" srcOrd="0" destOrd="0" presId="urn:microsoft.com/office/officeart/2005/8/layout/orgChart1"/>
    <dgm:cxn modelId="{480ACC74-45B0-4E65-9DFD-C06E0215C294}" type="presParOf" srcId="{14B498DD-BB0D-47AD-8BB5-03C716F8D0CC}" destId="{FB274E96-7092-4C57-A434-928028C97EA8}" srcOrd="1" destOrd="0" presId="urn:microsoft.com/office/officeart/2005/8/layout/orgChart1"/>
    <dgm:cxn modelId="{BCA8A994-E1C2-4E1B-8C62-F037CE6A70D3}" type="presParOf" srcId="{4C35420C-2D20-4CDD-94F8-9C0CC819BA8B}" destId="{4F81BC11-6D31-4CB7-BF78-E307CB976183}" srcOrd="1" destOrd="0" presId="urn:microsoft.com/office/officeart/2005/8/layout/orgChart1"/>
    <dgm:cxn modelId="{F001142E-2F8D-40B1-A851-213889B45351}" type="presParOf" srcId="{4C35420C-2D20-4CDD-94F8-9C0CC819BA8B}" destId="{162C01FD-4895-43B8-883A-09B254D8CE2A}" srcOrd="2" destOrd="0" presId="urn:microsoft.com/office/officeart/2005/8/layout/orgChart1"/>
    <dgm:cxn modelId="{02950CAF-0E1D-42D9-9575-6F05902DFD52}" type="presParOf" srcId="{D6434DB8-1C55-491E-B63C-59B9770A8486}" destId="{A2042204-EF81-4B3C-BED4-B9724C77179D}" srcOrd="2" destOrd="0" presId="urn:microsoft.com/office/officeart/2005/8/layout/orgChart1"/>
    <dgm:cxn modelId="{4D8B4FDF-53C7-4D2C-BDAD-32B42D725BF7}" type="presParOf" srcId="{918D2289-2875-4000-9D00-7AB42092DF80}" destId="{F473D879-668C-457A-A98C-83606BC1FF25}" srcOrd="2" destOrd="0" presId="urn:microsoft.com/office/officeart/2005/8/layout/orgChart1"/>
    <dgm:cxn modelId="{602504AD-6A5E-4603-AFA1-D36F4CB94675}" type="presParOf" srcId="{918D2289-2875-4000-9D00-7AB42092DF80}" destId="{6EA5BDD9-9E72-48D2-ADAD-FFE2D8CC6EED}" srcOrd="3" destOrd="0" presId="urn:microsoft.com/office/officeart/2005/8/layout/orgChart1"/>
    <dgm:cxn modelId="{52A1674B-1F3E-4860-AC35-378BA18E76B2}" type="presParOf" srcId="{6EA5BDD9-9E72-48D2-ADAD-FFE2D8CC6EED}" destId="{FD08D0D9-0D6C-4AE5-8D4E-5D516E06968B}" srcOrd="0" destOrd="0" presId="urn:microsoft.com/office/officeart/2005/8/layout/orgChart1"/>
    <dgm:cxn modelId="{AAC92B0B-1CA5-4550-B3DC-B4075B435F9D}" type="presParOf" srcId="{FD08D0D9-0D6C-4AE5-8D4E-5D516E06968B}" destId="{B4FF707B-F881-43F2-B428-8D0C29570279}" srcOrd="0" destOrd="0" presId="urn:microsoft.com/office/officeart/2005/8/layout/orgChart1"/>
    <dgm:cxn modelId="{09CDE9A5-B55B-4F24-A9BE-703999B26217}" type="presParOf" srcId="{FD08D0D9-0D6C-4AE5-8D4E-5D516E06968B}" destId="{A44FC4F5-EE25-4508-9917-440FB0208DD2}" srcOrd="1" destOrd="0" presId="urn:microsoft.com/office/officeart/2005/8/layout/orgChart1"/>
    <dgm:cxn modelId="{C28AEF2C-9C0F-4D90-A52B-B47EC4967F51}" type="presParOf" srcId="{6EA5BDD9-9E72-48D2-ADAD-FFE2D8CC6EED}" destId="{5FFE3F85-8C8E-4404-9BE6-FA3B0939FF22}" srcOrd="1" destOrd="0" presId="urn:microsoft.com/office/officeart/2005/8/layout/orgChart1"/>
    <dgm:cxn modelId="{DAFB938E-6FF8-4463-895C-DEA95895996A}" type="presParOf" srcId="{5FFE3F85-8C8E-4404-9BE6-FA3B0939FF22}" destId="{1FD354E7-705A-4BBF-AED6-289327502CBA}" srcOrd="0" destOrd="0" presId="urn:microsoft.com/office/officeart/2005/8/layout/orgChart1"/>
    <dgm:cxn modelId="{DAFC4F3C-AD3C-49C5-8E40-97DBC5BD5D43}" type="presParOf" srcId="{5FFE3F85-8C8E-4404-9BE6-FA3B0939FF22}" destId="{6D5C6627-5DAB-4AE1-B933-927E95B8B444}" srcOrd="1" destOrd="0" presId="urn:microsoft.com/office/officeart/2005/8/layout/orgChart1"/>
    <dgm:cxn modelId="{C93FC9A9-ECDA-4F63-8383-7B6DBEA843E4}" type="presParOf" srcId="{6D5C6627-5DAB-4AE1-B933-927E95B8B444}" destId="{6F6D517F-9901-4044-9C9C-47CF70189FAA}" srcOrd="0" destOrd="0" presId="urn:microsoft.com/office/officeart/2005/8/layout/orgChart1"/>
    <dgm:cxn modelId="{3F3004DF-A0E5-4DE2-B945-6E59D6D5C51E}" type="presParOf" srcId="{6F6D517F-9901-4044-9C9C-47CF70189FAA}" destId="{D55B2469-B22F-466B-A49A-05DD725CFA42}" srcOrd="0" destOrd="0" presId="urn:microsoft.com/office/officeart/2005/8/layout/orgChart1"/>
    <dgm:cxn modelId="{F5AF137C-FE6D-481C-8EB1-5E19F1EAB751}" type="presParOf" srcId="{6F6D517F-9901-4044-9C9C-47CF70189FAA}" destId="{67118619-F375-4624-98B8-6B1F8FAB9202}" srcOrd="1" destOrd="0" presId="urn:microsoft.com/office/officeart/2005/8/layout/orgChart1"/>
    <dgm:cxn modelId="{C95D09BF-71C4-4761-B22A-DBF4B00D3976}" type="presParOf" srcId="{6D5C6627-5DAB-4AE1-B933-927E95B8B444}" destId="{7BD7AE2D-EFE7-4019-98AC-D7DF36DCE391}" srcOrd="1" destOrd="0" presId="urn:microsoft.com/office/officeart/2005/8/layout/orgChart1"/>
    <dgm:cxn modelId="{DE5F0D53-AC17-4A62-9A64-B574878E6A66}" type="presParOf" srcId="{6D5C6627-5DAB-4AE1-B933-927E95B8B444}" destId="{129FD6AF-2D5C-495D-98C6-F01629EBCA87}" srcOrd="2" destOrd="0" presId="urn:microsoft.com/office/officeart/2005/8/layout/orgChart1"/>
    <dgm:cxn modelId="{C903A4B2-00B4-404B-8DD5-3F462868E7EB}" type="presParOf" srcId="{6EA5BDD9-9E72-48D2-ADAD-FFE2D8CC6EED}" destId="{E15A0816-A1B7-400C-BC5C-6F6B7346031D}" srcOrd="2" destOrd="0" presId="urn:microsoft.com/office/officeart/2005/8/layout/orgChart1"/>
    <dgm:cxn modelId="{9C0EB455-1F90-48F3-962C-539DD4EB61DC}" type="presParOf" srcId="{9E344DB0-B700-4E7F-B2AF-85DFAA03EC68}" destId="{FA494D9C-DD80-4D6B-ADE0-ABCE8E5245FC}" srcOrd="2" destOrd="0" presId="urn:microsoft.com/office/officeart/2005/8/layout/orgChart1"/>
    <dgm:cxn modelId="{59AC7B08-B1CB-4FE2-BCF0-DB49C1DB5D46}" type="presParOf" srcId="{9CCDA75A-DCCD-4BB9-8CE6-11B3E1307297}" destId="{0594311E-DDBA-4830-9F23-0092D33FA376}" srcOrd="4" destOrd="0" presId="urn:microsoft.com/office/officeart/2005/8/layout/orgChart1"/>
    <dgm:cxn modelId="{B9C98B47-DB8A-4A4A-9970-60526258E466}" type="presParOf" srcId="{9CCDA75A-DCCD-4BB9-8CE6-11B3E1307297}" destId="{7F44FCBA-2EAD-456D-9DA4-C3AB3B5781A2}" srcOrd="5" destOrd="0" presId="urn:microsoft.com/office/officeart/2005/8/layout/orgChart1"/>
    <dgm:cxn modelId="{2ADD3B55-D3FB-4A66-87D5-AE8FA87B2917}" type="presParOf" srcId="{7F44FCBA-2EAD-456D-9DA4-C3AB3B5781A2}" destId="{7B28388D-5958-4ECF-8339-6268D7AAD33D}" srcOrd="0" destOrd="0" presId="urn:microsoft.com/office/officeart/2005/8/layout/orgChart1"/>
    <dgm:cxn modelId="{6E244B0F-8534-42C8-977B-6A225F0411E7}" type="presParOf" srcId="{7B28388D-5958-4ECF-8339-6268D7AAD33D}" destId="{FE03EBA8-F187-4550-9ABC-064A88B24EE3}" srcOrd="0" destOrd="0" presId="urn:microsoft.com/office/officeart/2005/8/layout/orgChart1"/>
    <dgm:cxn modelId="{ED04D22C-C480-40EB-A414-0FE20EC66127}" type="presParOf" srcId="{7B28388D-5958-4ECF-8339-6268D7AAD33D}" destId="{8F63F821-5717-4E14-8650-15892F3A21D0}" srcOrd="1" destOrd="0" presId="urn:microsoft.com/office/officeart/2005/8/layout/orgChart1"/>
    <dgm:cxn modelId="{4F81E281-C46C-4591-8F5D-3D1FA16AD3E6}" type="presParOf" srcId="{7F44FCBA-2EAD-456D-9DA4-C3AB3B5781A2}" destId="{B17F6565-DFA1-42A6-B402-206582A1ADC0}" srcOrd="1" destOrd="0" presId="urn:microsoft.com/office/officeart/2005/8/layout/orgChart1"/>
    <dgm:cxn modelId="{CA24166B-B43F-440F-8885-E3EC098C77BF}" type="presParOf" srcId="{B17F6565-DFA1-42A6-B402-206582A1ADC0}" destId="{B4EE75EE-BD3C-4DCB-BF1F-1AB50008F0BC}" srcOrd="0" destOrd="0" presId="urn:microsoft.com/office/officeart/2005/8/layout/orgChart1"/>
    <dgm:cxn modelId="{5656F7FA-7D71-44D3-81A3-1FDE30C726E0}" type="presParOf" srcId="{B17F6565-DFA1-42A6-B402-206582A1ADC0}" destId="{770E38F6-F6FF-4562-82BF-9B238B18FB0E}" srcOrd="1" destOrd="0" presId="urn:microsoft.com/office/officeart/2005/8/layout/orgChart1"/>
    <dgm:cxn modelId="{BCE63662-03F6-4523-B852-1DF1253D97CC}" type="presParOf" srcId="{770E38F6-F6FF-4562-82BF-9B238B18FB0E}" destId="{9D721893-9588-404E-B4F2-A9B25C89D71E}" srcOrd="0" destOrd="0" presId="urn:microsoft.com/office/officeart/2005/8/layout/orgChart1"/>
    <dgm:cxn modelId="{484AF5F9-20DE-4F36-8A51-1C0D2922F46C}" type="presParOf" srcId="{9D721893-9588-404E-B4F2-A9B25C89D71E}" destId="{2B0E4303-0FC3-4CB5-8784-7D9634F2DD1D}" srcOrd="0" destOrd="0" presId="urn:microsoft.com/office/officeart/2005/8/layout/orgChart1"/>
    <dgm:cxn modelId="{33E34AED-1685-4572-ACB4-0B0097AD1A2F}" type="presParOf" srcId="{9D721893-9588-404E-B4F2-A9B25C89D71E}" destId="{2C084531-3D73-4E4A-BA80-2078F97718B8}" srcOrd="1" destOrd="0" presId="urn:microsoft.com/office/officeart/2005/8/layout/orgChart1"/>
    <dgm:cxn modelId="{FFF9CB5B-CF03-4AD3-AF03-65F4BA788154}" type="presParOf" srcId="{770E38F6-F6FF-4562-82BF-9B238B18FB0E}" destId="{AB5395AC-4239-4DE5-A34B-74CEAA57FDDD}" srcOrd="1" destOrd="0" presId="urn:microsoft.com/office/officeart/2005/8/layout/orgChart1"/>
    <dgm:cxn modelId="{BCD91365-355D-4C3C-A1AE-821F94EC55C0}" type="presParOf" srcId="{AB5395AC-4239-4DE5-A34B-74CEAA57FDDD}" destId="{C4F979EE-24C6-47C0-8074-7A349B1B2632}" srcOrd="0" destOrd="0" presId="urn:microsoft.com/office/officeart/2005/8/layout/orgChart1"/>
    <dgm:cxn modelId="{3568E638-D299-4F96-8D1E-E9E80F4FEF6B}" type="presParOf" srcId="{AB5395AC-4239-4DE5-A34B-74CEAA57FDDD}" destId="{676DAACC-06F3-4FD8-B66D-01692FC49CA6}" srcOrd="1" destOrd="0" presId="urn:microsoft.com/office/officeart/2005/8/layout/orgChart1"/>
    <dgm:cxn modelId="{8542C120-CA84-459D-A4B3-3623CD0309E9}" type="presParOf" srcId="{676DAACC-06F3-4FD8-B66D-01692FC49CA6}" destId="{78FCC9DB-5B4B-4356-84B4-AFB5BF354BE3}" srcOrd="0" destOrd="0" presId="urn:microsoft.com/office/officeart/2005/8/layout/orgChart1"/>
    <dgm:cxn modelId="{8198776A-6059-4FB5-A79C-F45B9B992697}" type="presParOf" srcId="{78FCC9DB-5B4B-4356-84B4-AFB5BF354BE3}" destId="{52439DC8-DB3D-4AF5-8BA7-A4B2486A879B}" srcOrd="0" destOrd="0" presId="urn:microsoft.com/office/officeart/2005/8/layout/orgChart1"/>
    <dgm:cxn modelId="{CFAC3B27-ACE9-429C-8885-275751B22CB3}" type="presParOf" srcId="{78FCC9DB-5B4B-4356-84B4-AFB5BF354BE3}" destId="{B1C6EF3F-E514-4235-8CA4-3A5286EAA7DD}" srcOrd="1" destOrd="0" presId="urn:microsoft.com/office/officeart/2005/8/layout/orgChart1"/>
    <dgm:cxn modelId="{84FBE537-16E5-43F6-B5C2-89C8B2A8F90D}" type="presParOf" srcId="{676DAACC-06F3-4FD8-B66D-01692FC49CA6}" destId="{D8DCA8C7-2387-40F0-8CEB-EFF28D07EEC9}" srcOrd="1" destOrd="0" presId="urn:microsoft.com/office/officeart/2005/8/layout/orgChart1"/>
    <dgm:cxn modelId="{5491D3C4-A9C9-41D1-8236-7B7E98D3D014}" type="presParOf" srcId="{676DAACC-06F3-4FD8-B66D-01692FC49CA6}" destId="{2CD74867-83EA-4C69-9FDD-8ACCC3447446}" srcOrd="2" destOrd="0" presId="urn:microsoft.com/office/officeart/2005/8/layout/orgChart1"/>
    <dgm:cxn modelId="{81F0EE93-D500-45AB-B2D8-C9716770E5E4}" type="presParOf" srcId="{770E38F6-F6FF-4562-82BF-9B238B18FB0E}" destId="{1FC502B6-3BBC-4434-A249-98DF2CEE14D9}" srcOrd="2" destOrd="0" presId="urn:microsoft.com/office/officeart/2005/8/layout/orgChart1"/>
    <dgm:cxn modelId="{071ECD74-B9DC-4773-926C-891B8198E51B}" type="presParOf" srcId="{B17F6565-DFA1-42A6-B402-206582A1ADC0}" destId="{AEE99A42-E6E2-47F7-A98B-FE84E6854C7F}" srcOrd="2" destOrd="0" presId="urn:microsoft.com/office/officeart/2005/8/layout/orgChart1"/>
    <dgm:cxn modelId="{F4EB8C04-2BBD-4284-B6BC-C46A407BE25D}" type="presParOf" srcId="{B17F6565-DFA1-42A6-B402-206582A1ADC0}" destId="{0A22EA37-438C-4CB5-B2EC-10909B89932D}" srcOrd="3" destOrd="0" presId="urn:microsoft.com/office/officeart/2005/8/layout/orgChart1"/>
    <dgm:cxn modelId="{6CF18933-7E52-4CE2-8370-F16923CAD86A}" type="presParOf" srcId="{0A22EA37-438C-4CB5-B2EC-10909B89932D}" destId="{216C3A82-595B-48BB-893B-84838850FEAD}" srcOrd="0" destOrd="0" presId="urn:microsoft.com/office/officeart/2005/8/layout/orgChart1"/>
    <dgm:cxn modelId="{414A1FFF-74B3-4C52-A30E-2587A497BC0E}" type="presParOf" srcId="{216C3A82-595B-48BB-893B-84838850FEAD}" destId="{531D6C61-BB72-451E-981D-6BDA859956D2}" srcOrd="0" destOrd="0" presId="urn:microsoft.com/office/officeart/2005/8/layout/orgChart1"/>
    <dgm:cxn modelId="{1D366775-1FC1-4A79-9316-C610DAAAC2F3}" type="presParOf" srcId="{216C3A82-595B-48BB-893B-84838850FEAD}" destId="{F4C18AE5-0CF3-476C-86F5-780BB3D0AFF8}" srcOrd="1" destOrd="0" presId="urn:microsoft.com/office/officeart/2005/8/layout/orgChart1"/>
    <dgm:cxn modelId="{20132CD3-611A-4D9F-8013-A97C0282BE2B}" type="presParOf" srcId="{0A22EA37-438C-4CB5-B2EC-10909B89932D}" destId="{066E12D1-2D8E-4575-B3EF-7116F09E3DAD}" srcOrd="1" destOrd="0" presId="urn:microsoft.com/office/officeart/2005/8/layout/orgChart1"/>
    <dgm:cxn modelId="{C90FF714-1E18-473E-A941-689DDEA9FBA3}" type="presParOf" srcId="{066E12D1-2D8E-4575-B3EF-7116F09E3DAD}" destId="{F26612BD-3D35-4360-A405-ABC58FBFCC91}" srcOrd="0" destOrd="0" presId="urn:microsoft.com/office/officeart/2005/8/layout/orgChart1"/>
    <dgm:cxn modelId="{4AE228E6-6C29-407D-97A4-606F61B99569}" type="presParOf" srcId="{066E12D1-2D8E-4575-B3EF-7116F09E3DAD}" destId="{B8735D37-F2B3-43A0-8FDC-CA440F76F660}" srcOrd="1" destOrd="0" presId="urn:microsoft.com/office/officeart/2005/8/layout/orgChart1"/>
    <dgm:cxn modelId="{FD91EEA3-3DBC-45D0-BAF0-0F3ABB3872E6}" type="presParOf" srcId="{B8735D37-F2B3-43A0-8FDC-CA440F76F660}" destId="{C1A9FAB6-A508-46BE-B98D-2EA80AF04A1A}" srcOrd="0" destOrd="0" presId="urn:microsoft.com/office/officeart/2005/8/layout/orgChart1"/>
    <dgm:cxn modelId="{F5A5B611-8239-448F-A507-509F772E7825}" type="presParOf" srcId="{C1A9FAB6-A508-46BE-B98D-2EA80AF04A1A}" destId="{17F8660D-2318-4471-A59D-AE27431036A2}" srcOrd="0" destOrd="0" presId="urn:microsoft.com/office/officeart/2005/8/layout/orgChart1"/>
    <dgm:cxn modelId="{50B0AAC4-E803-4C29-8CF6-D81980FC7CA9}" type="presParOf" srcId="{C1A9FAB6-A508-46BE-B98D-2EA80AF04A1A}" destId="{C2D68D0A-2524-4C48-9803-D99B0583D9E4}" srcOrd="1" destOrd="0" presId="urn:microsoft.com/office/officeart/2005/8/layout/orgChart1"/>
    <dgm:cxn modelId="{3CDFAA3D-8335-46FF-B8E4-4F18310D2135}" type="presParOf" srcId="{B8735D37-F2B3-43A0-8FDC-CA440F76F660}" destId="{9FF31E38-A16F-412E-8773-1EEBE4ECA772}" srcOrd="1" destOrd="0" presId="urn:microsoft.com/office/officeart/2005/8/layout/orgChart1"/>
    <dgm:cxn modelId="{257FC7ED-DC3A-4595-92D1-E67BC9C2D336}" type="presParOf" srcId="{B8735D37-F2B3-43A0-8FDC-CA440F76F660}" destId="{D6FE13CC-7053-4250-A706-20CEDF8123FE}" srcOrd="2" destOrd="0" presId="urn:microsoft.com/office/officeart/2005/8/layout/orgChart1"/>
    <dgm:cxn modelId="{87367437-6F3E-4D93-927C-CBA01571AACB}" type="presParOf" srcId="{0A22EA37-438C-4CB5-B2EC-10909B89932D}" destId="{D64D12D7-FA35-42C6-9FE6-0FF2816F4BE6}" srcOrd="2" destOrd="0" presId="urn:microsoft.com/office/officeart/2005/8/layout/orgChart1"/>
    <dgm:cxn modelId="{A484C457-E4C7-4CDC-BF0F-EF35A9F03C90}" type="presParOf" srcId="{7F44FCBA-2EAD-456D-9DA4-C3AB3B5781A2}" destId="{C6D872A5-88FF-4D81-993A-039AAC698333}" srcOrd="2" destOrd="0" presId="urn:microsoft.com/office/officeart/2005/8/layout/orgChart1"/>
    <dgm:cxn modelId="{BF5D6AF3-0DBC-4170-B54B-FAF1A4E8C228}" type="presParOf" srcId="{97092801-25FA-407D-950A-B84397346E26}" destId="{8E3F2A3A-EF0A-4FED-A6C4-B6C3FC03D0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AA6156-83ED-436D-9276-83AF59B37F53}"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nl-NL"/>
        </a:p>
      </dgm:t>
    </dgm:pt>
    <dgm:pt modelId="{C88F1BBD-F70D-49FF-840F-00C47E2D1B08}">
      <dgm:prSet phldrT="[Tekst]"/>
      <dgm:spPr/>
      <dgm:t>
        <a:bodyPr/>
        <a:lstStyle/>
        <a:p>
          <a:r>
            <a:rPr lang="nl-NL" dirty="0"/>
            <a:t>+ huisartsen</a:t>
          </a:r>
        </a:p>
      </dgm:t>
    </dgm:pt>
    <dgm:pt modelId="{A42845D6-D529-4A17-907F-E417AF576D77}" type="parTrans" cxnId="{B7A844F0-926F-441F-98B4-37E8DCA42F30}">
      <dgm:prSet/>
      <dgm:spPr/>
      <dgm:t>
        <a:bodyPr/>
        <a:lstStyle/>
        <a:p>
          <a:endParaRPr lang="nl-NL"/>
        </a:p>
      </dgm:t>
    </dgm:pt>
    <dgm:pt modelId="{3C1CF81B-3357-4046-B0AF-4E157F11918E}" type="sibTrans" cxnId="{B7A844F0-926F-441F-98B4-37E8DCA42F30}">
      <dgm:prSet/>
      <dgm:spPr/>
      <dgm:t>
        <a:bodyPr/>
        <a:lstStyle/>
        <a:p>
          <a:endParaRPr lang="nl-NL"/>
        </a:p>
      </dgm:t>
    </dgm:pt>
    <dgm:pt modelId="{397C861A-D95D-4951-AC81-1AA1B04634CD}">
      <dgm:prSet phldrT="[Tekst]"/>
      <dgm:spPr/>
      <dgm:t>
        <a:bodyPr/>
        <a:lstStyle/>
        <a:p>
          <a:r>
            <a:rPr lang="nl-NL" dirty="0"/>
            <a:t>+ regionaal</a:t>
          </a:r>
        </a:p>
      </dgm:t>
    </dgm:pt>
    <dgm:pt modelId="{F4C63E4C-08BF-4480-9F0C-8AD58A4FE297}" type="parTrans" cxnId="{02F2E0AE-C19B-4447-AF18-E7C31DCE2532}">
      <dgm:prSet/>
      <dgm:spPr/>
      <dgm:t>
        <a:bodyPr/>
        <a:lstStyle/>
        <a:p>
          <a:endParaRPr lang="nl-NL"/>
        </a:p>
      </dgm:t>
    </dgm:pt>
    <dgm:pt modelId="{28DE07D3-9592-4BF2-BFE0-B003BE2EBBFA}" type="sibTrans" cxnId="{02F2E0AE-C19B-4447-AF18-E7C31DCE2532}">
      <dgm:prSet/>
      <dgm:spPr/>
      <dgm:t>
        <a:bodyPr/>
        <a:lstStyle/>
        <a:p>
          <a:endParaRPr lang="nl-NL"/>
        </a:p>
      </dgm:t>
    </dgm:pt>
    <dgm:pt modelId="{BB8DB0A7-4287-4C67-AE5E-CFE2B83EBB80}">
      <dgm:prSet/>
      <dgm:spPr/>
      <dgm:t>
        <a:bodyPr/>
        <a:lstStyle/>
        <a:p>
          <a:r>
            <a:rPr lang="nl-NL" dirty="0"/>
            <a:t>Longgeneeskunde</a:t>
          </a:r>
        </a:p>
      </dgm:t>
    </dgm:pt>
    <dgm:pt modelId="{0B1F2B34-37A3-4126-BB99-0C0ED1B82815}" type="parTrans" cxnId="{2C70C323-334A-402B-B061-1A1B674B6840}">
      <dgm:prSet/>
      <dgm:spPr/>
      <dgm:t>
        <a:bodyPr/>
        <a:lstStyle/>
        <a:p>
          <a:endParaRPr lang="nl-NL"/>
        </a:p>
      </dgm:t>
    </dgm:pt>
    <dgm:pt modelId="{113E3F7A-CC3C-4023-A640-FDBEF8091974}" type="sibTrans" cxnId="{2C70C323-334A-402B-B061-1A1B674B6840}">
      <dgm:prSet/>
      <dgm:spPr/>
      <dgm:t>
        <a:bodyPr/>
        <a:lstStyle/>
        <a:p>
          <a:endParaRPr lang="nl-NL"/>
        </a:p>
      </dgm:t>
    </dgm:pt>
    <dgm:pt modelId="{2778F085-8054-4961-B860-9CDF8A7E0878}">
      <dgm:prSet/>
      <dgm:spPr/>
      <dgm:t>
        <a:bodyPr/>
        <a:lstStyle/>
        <a:p>
          <a:r>
            <a:rPr lang="nl-NL" dirty="0"/>
            <a:t>Cardiologie</a:t>
          </a:r>
        </a:p>
      </dgm:t>
    </dgm:pt>
    <dgm:pt modelId="{9A5D4893-9FBE-4F2D-A011-E3BA919463B5}" type="parTrans" cxnId="{3142BE78-81F9-45F9-80B2-D395AE10A170}">
      <dgm:prSet/>
      <dgm:spPr/>
      <dgm:t>
        <a:bodyPr/>
        <a:lstStyle/>
        <a:p>
          <a:endParaRPr lang="nl-NL"/>
        </a:p>
      </dgm:t>
    </dgm:pt>
    <dgm:pt modelId="{2B0C4FFD-BBBA-4F4E-917D-E6044F1A7AD5}" type="sibTrans" cxnId="{3142BE78-81F9-45F9-80B2-D395AE10A170}">
      <dgm:prSet/>
      <dgm:spPr/>
      <dgm:t>
        <a:bodyPr/>
        <a:lstStyle/>
        <a:p>
          <a:endParaRPr lang="nl-NL"/>
        </a:p>
      </dgm:t>
    </dgm:pt>
    <dgm:pt modelId="{9248F9A6-CB7A-4F4F-9022-B11DE00E1A12}">
      <dgm:prSet>
        <dgm:style>
          <a:lnRef idx="2">
            <a:schemeClr val="accent5">
              <a:shade val="50000"/>
            </a:schemeClr>
          </a:lnRef>
          <a:fillRef idx="1">
            <a:schemeClr val="accent5"/>
          </a:fillRef>
          <a:effectRef idx="0">
            <a:schemeClr val="accent5"/>
          </a:effectRef>
          <a:fontRef idx="minor">
            <a:schemeClr val="lt1"/>
          </a:fontRef>
        </dgm:style>
      </dgm:prSet>
      <dgm:spPr>
        <a:ln>
          <a:noFill/>
        </a:ln>
      </dgm:spPr>
      <dgm:t>
        <a:bodyPr/>
        <a:lstStyle/>
        <a:p>
          <a:r>
            <a:rPr lang="nl-NL" dirty="0"/>
            <a:t>Transmurale COPD</a:t>
          </a:r>
        </a:p>
        <a:p>
          <a:r>
            <a:rPr lang="nl-NL" dirty="0"/>
            <a:t>MMC monitort voor 1</a:t>
          </a:r>
          <a:r>
            <a:rPr lang="nl-NL" baseline="30000" dirty="0"/>
            <a:t>e</a:t>
          </a:r>
          <a:r>
            <a:rPr lang="nl-NL" dirty="0"/>
            <a:t> lijn</a:t>
          </a:r>
        </a:p>
      </dgm:t>
    </dgm:pt>
    <dgm:pt modelId="{1E29D272-7CE0-4EC9-8D58-B9EFB57947E7}" type="parTrans" cxnId="{3EAD1A42-CC13-45A5-91EF-53BFF01B0010}">
      <dgm:prSet/>
      <dgm:spPr/>
      <dgm:t>
        <a:bodyPr/>
        <a:lstStyle/>
        <a:p>
          <a:endParaRPr lang="nl-NL"/>
        </a:p>
      </dgm:t>
    </dgm:pt>
    <dgm:pt modelId="{2AA44360-B6D5-42C9-956B-8337CAD2B794}" type="sibTrans" cxnId="{3EAD1A42-CC13-45A5-91EF-53BFF01B0010}">
      <dgm:prSet/>
      <dgm:spPr/>
      <dgm:t>
        <a:bodyPr/>
        <a:lstStyle/>
        <a:p>
          <a:endParaRPr lang="nl-NL"/>
        </a:p>
      </dgm:t>
    </dgm:pt>
    <dgm:pt modelId="{672A652A-0794-4607-9A06-FB253FFDB3BD}">
      <dgm:prSet>
        <dgm:style>
          <a:lnRef idx="3">
            <a:schemeClr val="lt1"/>
          </a:lnRef>
          <a:fillRef idx="1">
            <a:schemeClr val="accent5"/>
          </a:fillRef>
          <a:effectRef idx="1">
            <a:schemeClr val="accent5"/>
          </a:effectRef>
          <a:fontRef idx="minor">
            <a:schemeClr val="lt1"/>
          </a:fontRef>
        </dgm:style>
      </dgm:prSet>
      <dgm:spPr>
        <a:ln>
          <a:noFill/>
        </a:ln>
      </dgm:spPr>
      <dgm:t>
        <a:bodyPr/>
        <a:lstStyle/>
        <a:p>
          <a:r>
            <a:rPr lang="nl-NL" dirty="0" err="1"/>
            <a:t>Hartfalen@home</a:t>
          </a:r>
          <a:endParaRPr lang="nl-NL" dirty="0"/>
        </a:p>
        <a:p>
          <a:r>
            <a:rPr lang="nl-NL" dirty="0"/>
            <a:t>MMC + Zuidzorg</a:t>
          </a:r>
        </a:p>
      </dgm:t>
    </dgm:pt>
    <dgm:pt modelId="{7D56E8C7-023B-4C16-AA1C-90CBDED7F385}" type="parTrans" cxnId="{1600ADEB-B943-4BC0-8A47-9D8FA7A2F17E}">
      <dgm:prSet/>
      <dgm:spPr/>
      <dgm:t>
        <a:bodyPr/>
        <a:lstStyle/>
        <a:p>
          <a:endParaRPr lang="nl-NL"/>
        </a:p>
      </dgm:t>
    </dgm:pt>
    <dgm:pt modelId="{A75FD94C-709A-4633-AD48-58C05F1C38F2}" type="sibTrans" cxnId="{1600ADEB-B943-4BC0-8A47-9D8FA7A2F17E}">
      <dgm:prSet/>
      <dgm:spPr/>
      <dgm:t>
        <a:bodyPr/>
        <a:lstStyle/>
        <a:p>
          <a:endParaRPr lang="nl-NL"/>
        </a:p>
      </dgm:t>
    </dgm:pt>
    <dgm:pt modelId="{AD33BE1A-B20A-4BB0-918F-CF225F7B58E4}">
      <dgm:prSet phldrT="[Tekst]"/>
      <dgm:spPr/>
      <dgm:t>
        <a:bodyPr/>
        <a:lstStyle/>
        <a:p>
          <a:r>
            <a:rPr lang="nl-NL" dirty="0"/>
            <a:t>MMC/CZE</a:t>
          </a:r>
        </a:p>
      </dgm:t>
    </dgm:pt>
    <dgm:pt modelId="{8C6B8D9D-97FF-42A5-B4E5-CB81E6E5D46D}" type="sibTrans" cxnId="{D2279E3D-5D2A-49C0-B9C2-6959D57465AE}">
      <dgm:prSet/>
      <dgm:spPr/>
      <dgm:t>
        <a:bodyPr/>
        <a:lstStyle/>
        <a:p>
          <a:endParaRPr lang="nl-NL"/>
        </a:p>
      </dgm:t>
    </dgm:pt>
    <dgm:pt modelId="{A83AB65B-0D1A-4DDC-BB7E-5997CFCA8B15}" type="parTrans" cxnId="{D2279E3D-5D2A-49C0-B9C2-6959D57465AE}">
      <dgm:prSet/>
      <dgm:spPr/>
      <dgm:t>
        <a:bodyPr/>
        <a:lstStyle/>
        <a:p>
          <a:endParaRPr lang="nl-NL"/>
        </a:p>
      </dgm:t>
    </dgm:pt>
    <dgm:pt modelId="{E514EEF8-38D3-4CB4-8B52-B2B078912CFB}">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nl-NL" dirty="0">
              <a:solidFill>
                <a:srgbClr val="005EA4"/>
              </a:solidFill>
            </a:rPr>
            <a:t>Transmurale Astma</a:t>
          </a:r>
        </a:p>
        <a:p>
          <a:r>
            <a:rPr lang="nl-NL" dirty="0">
              <a:solidFill>
                <a:srgbClr val="005EA4"/>
              </a:solidFill>
            </a:rPr>
            <a:t>MMC monitort voor 1</a:t>
          </a:r>
          <a:r>
            <a:rPr lang="nl-NL" baseline="30000" dirty="0">
              <a:solidFill>
                <a:srgbClr val="005EA4"/>
              </a:solidFill>
            </a:rPr>
            <a:t>e</a:t>
          </a:r>
          <a:r>
            <a:rPr lang="nl-NL" dirty="0">
              <a:solidFill>
                <a:srgbClr val="005EA4"/>
              </a:solidFill>
            </a:rPr>
            <a:t> lijn</a:t>
          </a:r>
        </a:p>
      </dgm:t>
    </dgm:pt>
    <dgm:pt modelId="{B4DB1B5C-00A2-40A7-BFCB-07D1766136B4}" type="parTrans" cxnId="{F0F3B8C4-6FE1-41C9-9FEF-24E1A7446C6A}">
      <dgm:prSet/>
      <dgm:spPr/>
      <dgm:t>
        <a:bodyPr/>
        <a:lstStyle/>
        <a:p>
          <a:endParaRPr lang="nl-NL"/>
        </a:p>
      </dgm:t>
    </dgm:pt>
    <dgm:pt modelId="{201CE24D-282F-4DCD-B765-A15C6F603C11}" type="sibTrans" cxnId="{F0F3B8C4-6FE1-41C9-9FEF-24E1A7446C6A}">
      <dgm:prSet/>
      <dgm:spPr/>
      <dgm:t>
        <a:bodyPr/>
        <a:lstStyle/>
        <a:p>
          <a:endParaRPr lang="nl-NL"/>
        </a:p>
      </dgm:t>
    </dgm:pt>
    <dgm:pt modelId="{04CA191C-449D-406D-B426-290701586EF2}">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nl-NL" dirty="0">
              <a:solidFill>
                <a:srgbClr val="005EA4"/>
              </a:solidFill>
            </a:rPr>
            <a:t>Hartfalen  stabiel</a:t>
          </a:r>
        </a:p>
        <a:p>
          <a:r>
            <a:rPr lang="nl-NL" dirty="0">
              <a:solidFill>
                <a:srgbClr val="005EA4"/>
              </a:solidFill>
            </a:rPr>
            <a:t>MMC monitort in team CZE </a:t>
          </a:r>
        </a:p>
      </dgm:t>
    </dgm:pt>
    <dgm:pt modelId="{3F95882A-D0BC-49D8-8D0E-E078C7E1FFE1}" type="parTrans" cxnId="{FBBFFAC0-9C4F-4B26-A943-3F8B9F150AD7}">
      <dgm:prSet/>
      <dgm:spPr/>
      <dgm:t>
        <a:bodyPr/>
        <a:lstStyle/>
        <a:p>
          <a:endParaRPr lang="nl-NL"/>
        </a:p>
      </dgm:t>
    </dgm:pt>
    <dgm:pt modelId="{7360E1A1-7C3B-4D9E-BA8F-F557C13627AF}" type="sibTrans" cxnId="{FBBFFAC0-9C4F-4B26-A943-3F8B9F150AD7}">
      <dgm:prSet/>
      <dgm:spPr/>
      <dgm:t>
        <a:bodyPr/>
        <a:lstStyle/>
        <a:p>
          <a:endParaRPr lang="nl-NL"/>
        </a:p>
      </dgm:t>
    </dgm:pt>
    <dgm:pt modelId="{21DF48A5-F32A-4C8C-BB64-70D4C0768880}" type="pres">
      <dgm:prSet presAssocID="{A1AA6156-83ED-436D-9276-83AF59B37F53}" presName="hierChild1" presStyleCnt="0">
        <dgm:presLayoutVars>
          <dgm:orgChart val="1"/>
          <dgm:chPref val="1"/>
          <dgm:dir/>
          <dgm:animOne val="branch"/>
          <dgm:animLvl val="lvl"/>
          <dgm:resizeHandles/>
        </dgm:presLayoutVars>
      </dgm:prSet>
      <dgm:spPr/>
    </dgm:pt>
    <dgm:pt modelId="{97092801-25FA-407D-950A-B84397346E26}" type="pres">
      <dgm:prSet presAssocID="{AD33BE1A-B20A-4BB0-918F-CF225F7B58E4}" presName="hierRoot1" presStyleCnt="0">
        <dgm:presLayoutVars>
          <dgm:hierBranch val="init"/>
        </dgm:presLayoutVars>
      </dgm:prSet>
      <dgm:spPr/>
    </dgm:pt>
    <dgm:pt modelId="{9FCAEC69-DA3B-491B-B57C-3D89055A614B}" type="pres">
      <dgm:prSet presAssocID="{AD33BE1A-B20A-4BB0-918F-CF225F7B58E4}" presName="rootComposite1" presStyleCnt="0"/>
      <dgm:spPr/>
    </dgm:pt>
    <dgm:pt modelId="{0D1D5109-A764-4E63-A00C-BE6BF3F8C7EA}" type="pres">
      <dgm:prSet presAssocID="{AD33BE1A-B20A-4BB0-918F-CF225F7B58E4}" presName="rootText1" presStyleLbl="node0" presStyleIdx="0" presStyleCnt="1" custLinFactNeighborX="5292" custLinFactNeighborY="-4982">
        <dgm:presLayoutVars>
          <dgm:chPref val="3"/>
        </dgm:presLayoutVars>
      </dgm:prSet>
      <dgm:spPr/>
    </dgm:pt>
    <dgm:pt modelId="{7A3DF3DA-97A5-4A65-86DE-3C72DEA274E2}" type="pres">
      <dgm:prSet presAssocID="{AD33BE1A-B20A-4BB0-918F-CF225F7B58E4}" presName="rootConnector1" presStyleLbl="node1" presStyleIdx="0" presStyleCnt="0"/>
      <dgm:spPr/>
    </dgm:pt>
    <dgm:pt modelId="{9CCDA75A-DCCD-4BB9-8CE6-11B3E1307297}" type="pres">
      <dgm:prSet presAssocID="{AD33BE1A-B20A-4BB0-918F-CF225F7B58E4}" presName="hierChild2" presStyleCnt="0"/>
      <dgm:spPr/>
    </dgm:pt>
    <dgm:pt modelId="{536FEE67-FF4E-4112-ACE8-84B56AC74632}" type="pres">
      <dgm:prSet presAssocID="{A42845D6-D529-4A17-907F-E417AF576D77}" presName="Name37" presStyleLbl="parChTrans1D2" presStyleIdx="0" presStyleCnt="2"/>
      <dgm:spPr/>
    </dgm:pt>
    <dgm:pt modelId="{F4E6A51D-D2AA-4DDA-AF45-8AE8E404D570}" type="pres">
      <dgm:prSet presAssocID="{C88F1BBD-F70D-49FF-840F-00C47E2D1B08}" presName="hierRoot2" presStyleCnt="0">
        <dgm:presLayoutVars>
          <dgm:hierBranch val="init"/>
        </dgm:presLayoutVars>
      </dgm:prSet>
      <dgm:spPr/>
    </dgm:pt>
    <dgm:pt modelId="{2F7AB03C-B005-4E11-8C7D-1CDCDB582586}" type="pres">
      <dgm:prSet presAssocID="{C88F1BBD-F70D-49FF-840F-00C47E2D1B08}" presName="rootComposite" presStyleCnt="0"/>
      <dgm:spPr/>
    </dgm:pt>
    <dgm:pt modelId="{AE651487-9060-4861-908A-5BAB1B32DF0C}" type="pres">
      <dgm:prSet presAssocID="{C88F1BBD-F70D-49FF-840F-00C47E2D1B08}" presName="rootText" presStyleLbl="node2" presStyleIdx="0" presStyleCnt="2">
        <dgm:presLayoutVars>
          <dgm:chPref val="3"/>
        </dgm:presLayoutVars>
      </dgm:prSet>
      <dgm:spPr/>
    </dgm:pt>
    <dgm:pt modelId="{75709F16-52DA-41F2-9314-C06CFC3CA049}" type="pres">
      <dgm:prSet presAssocID="{C88F1BBD-F70D-49FF-840F-00C47E2D1B08}" presName="rootConnector" presStyleLbl="node2" presStyleIdx="0" presStyleCnt="2"/>
      <dgm:spPr/>
    </dgm:pt>
    <dgm:pt modelId="{EC18AD63-7E25-4A69-8799-7EF70B6D152B}" type="pres">
      <dgm:prSet presAssocID="{C88F1BBD-F70D-49FF-840F-00C47E2D1B08}" presName="hierChild4" presStyleCnt="0"/>
      <dgm:spPr/>
    </dgm:pt>
    <dgm:pt modelId="{EACE52FA-A782-4E99-92BB-D863FF610210}" type="pres">
      <dgm:prSet presAssocID="{0B1F2B34-37A3-4126-BB99-0C0ED1B82815}" presName="Name37" presStyleLbl="parChTrans1D3" presStyleIdx="0" presStyleCnt="2"/>
      <dgm:spPr/>
    </dgm:pt>
    <dgm:pt modelId="{A918DE80-F5D2-4EA3-9CDB-DEB87C8DF38C}" type="pres">
      <dgm:prSet presAssocID="{BB8DB0A7-4287-4C67-AE5E-CFE2B83EBB80}" presName="hierRoot2" presStyleCnt="0">
        <dgm:presLayoutVars>
          <dgm:hierBranch val="init"/>
        </dgm:presLayoutVars>
      </dgm:prSet>
      <dgm:spPr/>
    </dgm:pt>
    <dgm:pt modelId="{ACBF1D3B-72EF-4D28-8DE2-1E26766FD88F}" type="pres">
      <dgm:prSet presAssocID="{BB8DB0A7-4287-4C67-AE5E-CFE2B83EBB80}" presName="rootComposite" presStyleCnt="0"/>
      <dgm:spPr/>
    </dgm:pt>
    <dgm:pt modelId="{EE4F9740-B39E-4650-B3B2-581E6A52F2B7}" type="pres">
      <dgm:prSet presAssocID="{BB8DB0A7-4287-4C67-AE5E-CFE2B83EBB80}" presName="rootText" presStyleLbl="node3" presStyleIdx="0" presStyleCnt="2">
        <dgm:presLayoutVars>
          <dgm:chPref val="3"/>
        </dgm:presLayoutVars>
      </dgm:prSet>
      <dgm:spPr/>
    </dgm:pt>
    <dgm:pt modelId="{FCC7CA66-D518-4ADF-905B-76EC9F4B737B}" type="pres">
      <dgm:prSet presAssocID="{BB8DB0A7-4287-4C67-AE5E-CFE2B83EBB80}" presName="rootConnector" presStyleLbl="node3" presStyleIdx="0" presStyleCnt="2"/>
      <dgm:spPr/>
    </dgm:pt>
    <dgm:pt modelId="{5DE2617C-E7C5-4604-A19A-972F1EBDA221}" type="pres">
      <dgm:prSet presAssocID="{BB8DB0A7-4287-4C67-AE5E-CFE2B83EBB80}" presName="hierChild4" presStyleCnt="0"/>
      <dgm:spPr/>
    </dgm:pt>
    <dgm:pt modelId="{A1586028-136F-40AF-BDA5-84E8C8F79341}" type="pres">
      <dgm:prSet presAssocID="{1E29D272-7CE0-4EC9-8D58-B9EFB57947E7}" presName="Name37" presStyleLbl="parChTrans1D4" presStyleIdx="0" presStyleCnt="4"/>
      <dgm:spPr/>
    </dgm:pt>
    <dgm:pt modelId="{43E824F7-007F-468F-9868-0568C2DAB93F}" type="pres">
      <dgm:prSet presAssocID="{9248F9A6-CB7A-4F4F-9022-B11DE00E1A12}" presName="hierRoot2" presStyleCnt="0">
        <dgm:presLayoutVars>
          <dgm:hierBranch val="init"/>
        </dgm:presLayoutVars>
      </dgm:prSet>
      <dgm:spPr/>
    </dgm:pt>
    <dgm:pt modelId="{CC5D4EFF-AFB3-482C-8C50-E926D10A2F16}" type="pres">
      <dgm:prSet presAssocID="{9248F9A6-CB7A-4F4F-9022-B11DE00E1A12}" presName="rootComposite" presStyleCnt="0"/>
      <dgm:spPr/>
    </dgm:pt>
    <dgm:pt modelId="{EAA47DE8-87FC-406A-A842-F9D142E52A38}" type="pres">
      <dgm:prSet presAssocID="{9248F9A6-CB7A-4F4F-9022-B11DE00E1A12}" presName="rootText" presStyleLbl="node4" presStyleIdx="0" presStyleCnt="4">
        <dgm:presLayoutVars>
          <dgm:chPref val="3"/>
        </dgm:presLayoutVars>
      </dgm:prSet>
      <dgm:spPr/>
    </dgm:pt>
    <dgm:pt modelId="{B90F5139-42E2-4691-9AF9-825AEAE0EE94}" type="pres">
      <dgm:prSet presAssocID="{9248F9A6-CB7A-4F4F-9022-B11DE00E1A12}" presName="rootConnector" presStyleLbl="node4" presStyleIdx="0" presStyleCnt="4"/>
      <dgm:spPr/>
    </dgm:pt>
    <dgm:pt modelId="{4DFE86FC-672C-4C0F-AA45-D3B550186C6C}" type="pres">
      <dgm:prSet presAssocID="{9248F9A6-CB7A-4F4F-9022-B11DE00E1A12}" presName="hierChild4" presStyleCnt="0"/>
      <dgm:spPr/>
    </dgm:pt>
    <dgm:pt modelId="{69DCFA69-B950-46EE-83C3-2EAA8058608B}" type="pres">
      <dgm:prSet presAssocID="{9248F9A6-CB7A-4F4F-9022-B11DE00E1A12}" presName="hierChild5" presStyleCnt="0"/>
      <dgm:spPr/>
    </dgm:pt>
    <dgm:pt modelId="{D33E55D0-810C-45C4-96F7-98718F85FC40}" type="pres">
      <dgm:prSet presAssocID="{B4DB1B5C-00A2-40A7-BFCB-07D1766136B4}" presName="Name37" presStyleLbl="parChTrans1D4" presStyleIdx="1" presStyleCnt="4"/>
      <dgm:spPr/>
    </dgm:pt>
    <dgm:pt modelId="{3C76CFCD-DD64-4C13-BF1B-597FE248C7C7}" type="pres">
      <dgm:prSet presAssocID="{E514EEF8-38D3-4CB4-8B52-B2B078912CFB}" presName="hierRoot2" presStyleCnt="0">
        <dgm:presLayoutVars>
          <dgm:hierBranch val="hang"/>
        </dgm:presLayoutVars>
      </dgm:prSet>
      <dgm:spPr/>
    </dgm:pt>
    <dgm:pt modelId="{0AB1EF90-0CD3-4357-83FB-D8381953F64A}" type="pres">
      <dgm:prSet presAssocID="{E514EEF8-38D3-4CB4-8B52-B2B078912CFB}" presName="rootComposite" presStyleCnt="0"/>
      <dgm:spPr/>
    </dgm:pt>
    <dgm:pt modelId="{F4DD55DA-411D-4AC5-8CAC-8FC83408399B}" type="pres">
      <dgm:prSet presAssocID="{E514EEF8-38D3-4CB4-8B52-B2B078912CFB}" presName="rootText" presStyleLbl="node4" presStyleIdx="1" presStyleCnt="4">
        <dgm:presLayoutVars>
          <dgm:chPref val="3"/>
        </dgm:presLayoutVars>
      </dgm:prSet>
      <dgm:spPr/>
    </dgm:pt>
    <dgm:pt modelId="{3C159C1A-6433-4A25-94D9-50DB87A42D2E}" type="pres">
      <dgm:prSet presAssocID="{E514EEF8-38D3-4CB4-8B52-B2B078912CFB}" presName="rootConnector" presStyleLbl="node4" presStyleIdx="1" presStyleCnt="4"/>
      <dgm:spPr/>
    </dgm:pt>
    <dgm:pt modelId="{855DB704-D5D8-453A-B5A0-8E49C844EBF3}" type="pres">
      <dgm:prSet presAssocID="{E514EEF8-38D3-4CB4-8B52-B2B078912CFB}" presName="hierChild4" presStyleCnt="0"/>
      <dgm:spPr/>
    </dgm:pt>
    <dgm:pt modelId="{9233F377-F64B-4D9A-8C45-7B556A409013}" type="pres">
      <dgm:prSet presAssocID="{E514EEF8-38D3-4CB4-8B52-B2B078912CFB}" presName="hierChild5" presStyleCnt="0"/>
      <dgm:spPr/>
    </dgm:pt>
    <dgm:pt modelId="{F027DC5E-D52D-4FAA-8C57-B503CE67BA8A}" type="pres">
      <dgm:prSet presAssocID="{BB8DB0A7-4287-4C67-AE5E-CFE2B83EBB80}" presName="hierChild5" presStyleCnt="0"/>
      <dgm:spPr/>
    </dgm:pt>
    <dgm:pt modelId="{F584F494-B370-4C85-B97E-96457A05B4AB}" type="pres">
      <dgm:prSet presAssocID="{C88F1BBD-F70D-49FF-840F-00C47E2D1B08}" presName="hierChild5" presStyleCnt="0"/>
      <dgm:spPr/>
    </dgm:pt>
    <dgm:pt modelId="{4A24B89C-2F86-4870-A076-02CE6A6DF2CF}" type="pres">
      <dgm:prSet presAssocID="{F4C63E4C-08BF-4480-9F0C-8AD58A4FE297}" presName="Name37" presStyleLbl="parChTrans1D2" presStyleIdx="1" presStyleCnt="2"/>
      <dgm:spPr/>
    </dgm:pt>
    <dgm:pt modelId="{9E344DB0-B700-4E7F-B2AF-85DFAA03EC68}" type="pres">
      <dgm:prSet presAssocID="{397C861A-D95D-4951-AC81-1AA1B04634CD}" presName="hierRoot2" presStyleCnt="0">
        <dgm:presLayoutVars>
          <dgm:hierBranch val="init"/>
        </dgm:presLayoutVars>
      </dgm:prSet>
      <dgm:spPr/>
    </dgm:pt>
    <dgm:pt modelId="{881EF66F-078A-4099-BE6E-55B2C5956195}" type="pres">
      <dgm:prSet presAssocID="{397C861A-D95D-4951-AC81-1AA1B04634CD}" presName="rootComposite" presStyleCnt="0"/>
      <dgm:spPr/>
    </dgm:pt>
    <dgm:pt modelId="{315ED47D-972A-48AE-9045-723D92CA87A7}" type="pres">
      <dgm:prSet presAssocID="{397C861A-D95D-4951-AC81-1AA1B04634CD}" presName="rootText" presStyleLbl="node2" presStyleIdx="1" presStyleCnt="2">
        <dgm:presLayoutVars>
          <dgm:chPref val="3"/>
        </dgm:presLayoutVars>
      </dgm:prSet>
      <dgm:spPr/>
    </dgm:pt>
    <dgm:pt modelId="{899FEA39-C1B7-4930-9547-8286705CA28E}" type="pres">
      <dgm:prSet presAssocID="{397C861A-D95D-4951-AC81-1AA1B04634CD}" presName="rootConnector" presStyleLbl="node2" presStyleIdx="1" presStyleCnt="2"/>
      <dgm:spPr/>
    </dgm:pt>
    <dgm:pt modelId="{918D2289-2875-4000-9D00-7AB42092DF80}" type="pres">
      <dgm:prSet presAssocID="{397C861A-D95D-4951-AC81-1AA1B04634CD}" presName="hierChild4" presStyleCnt="0"/>
      <dgm:spPr/>
    </dgm:pt>
    <dgm:pt modelId="{42DA8190-B24D-4B2C-9191-8D5AF3344CE6}" type="pres">
      <dgm:prSet presAssocID="{9A5D4893-9FBE-4F2D-A011-E3BA919463B5}" presName="Name37" presStyleLbl="parChTrans1D3" presStyleIdx="1" presStyleCnt="2"/>
      <dgm:spPr/>
    </dgm:pt>
    <dgm:pt modelId="{D6434DB8-1C55-491E-B63C-59B9770A8486}" type="pres">
      <dgm:prSet presAssocID="{2778F085-8054-4961-B860-9CDF8A7E0878}" presName="hierRoot2" presStyleCnt="0">
        <dgm:presLayoutVars>
          <dgm:hierBranch val="init"/>
        </dgm:presLayoutVars>
      </dgm:prSet>
      <dgm:spPr/>
    </dgm:pt>
    <dgm:pt modelId="{9339EB5E-E637-4093-A782-1512B72DB73D}" type="pres">
      <dgm:prSet presAssocID="{2778F085-8054-4961-B860-9CDF8A7E0878}" presName="rootComposite" presStyleCnt="0"/>
      <dgm:spPr/>
    </dgm:pt>
    <dgm:pt modelId="{00DE89AF-30E1-4A38-B58A-A5E2E33EF336}" type="pres">
      <dgm:prSet presAssocID="{2778F085-8054-4961-B860-9CDF8A7E0878}" presName="rootText" presStyleLbl="node3" presStyleIdx="1" presStyleCnt="2">
        <dgm:presLayoutVars>
          <dgm:chPref val="3"/>
        </dgm:presLayoutVars>
      </dgm:prSet>
      <dgm:spPr/>
    </dgm:pt>
    <dgm:pt modelId="{D181387C-334F-4977-8162-1F0640E72AA4}" type="pres">
      <dgm:prSet presAssocID="{2778F085-8054-4961-B860-9CDF8A7E0878}" presName="rootConnector" presStyleLbl="node3" presStyleIdx="1" presStyleCnt="2"/>
      <dgm:spPr/>
    </dgm:pt>
    <dgm:pt modelId="{91C2A8E8-3DAC-4992-8618-260DA9A38886}" type="pres">
      <dgm:prSet presAssocID="{2778F085-8054-4961-B860-9CDF8A7E0878}" presName="hierChild4" presStyleCnt="0"/>
      <dgm:spPr/>
    </dgm:pt>
    <dgm:pt modelId="{206EE553-77DE-486B-AF89-9534D5568B3F}" type="pres">
      <dgm:prSet presAssocID="{7D56E8C7-023B-4C16-AA1C-90CBDED7F385}" presName="Name37" presStyleLbl="parChTrans1D4" presStyleIdx="2" presStyleCnt="4"/>
      <dgm:spPr/>
    </dgm:pt>
    <dgm:pt modelId="{4C35420C-2D20-4CDD-94F8-9C0CC819BA8B}" type="pres">
      <dgm:prSet presAssocID="{672A652A-0794-4607-9A06-FB253FFDB3BD}" presName="hierRoot2" presStyleCnt="0">
        <dgm:presLayoutVars>
          <dgm:hierBranch val="init"/>
        </dgm:presLayoutVars>
      </dgm:prSet>
      <dgm:spPr/>
    </dgm:pt>
    <dgm:pt modelId="{14B498DD-BB0D-47AD-8BB5-03C716F8D0CC}" type="pres">
      <dgm:prSet presAssocID="{672A652A-0794-4607-9A06-FB253FFDB3BD}" presName="rootComposite" presStyleCnt="0"/>
      <dgm:spPr/>
    </dgm:pt>
    <dgm:pt modelId="{C81C1B5D-FDBE-474D-BD1B-F6A52ECFC0D2}" type="pres">
      <dgm:prSet presAssocID="{672A652A-0794-4607-9A06-FB253FFDB3BD}" presName="rootText" presStyleLbl="node4" presStyleIdx="2" presStyleCnt="4" custScaleY="101572">
        <dgm:presLayoutVars>
          <dgm:chPref val="3"/>
        </dgm:presLayoutVars>
      </dgm:prSet>
      <dgm:spPr/>
    </dgm:pt>
    <dgm:pt modelId="{FB274E96-7092-4C57-A434-928028C97EA8}" type="pres">
      <dgm:prSet presAssocID="{672A652A-0794-4607-9A06-FB253FFDB3BD}" presName="rootConnector" presStyleLbl="node4" presStyleIdx="2" presStyleCnt="4"/>
      <dgm:spPr/>
    </dgm:pt>
    <dgm:pt modelId="{4F81BC11-6D31-4CB7-BF78-E307CB976183}" type="pres">
      <dgm:prSet presAssocID="{672A652A-0794-4607-9A06-FB253FFDB3BD}" presName="hierChild4" presStyleCnt="0"/>
      <dgm:spPr/>
    </dgm:pt>
    <dgm:pt modelId="{162C01FD-4895-43B8-883A-09B254D8CE2A}" type="pres">
      <dgm:prSet presAssocID="{672A652A-0794-4607-9A06-FB253FFDB3BD}" presName="hierChild5" presStyleCnt="0"/>
      <dgm:spPr/>
    </dgm:pt>
    <dgm:pt modelId="{F2604AFE-CCB0-45B1-BCC2-E6981EF4D277}" type="pres">
      <dgm:prSet presAssocID="{3F95882A-D0BC-49D8-8D0E-E078C7E1FFE1}" presName="Name37" presStyleLbl="parChTrans1D4" presStyleIdx="3" presStyleCnt="4"/>
      <dgm:spPr/>
    </dgm:pt>
    <dgm:pt modelId="{9B670CB9-3862-4F30-A1B5-CDBD5CA5F6E3}" type="pres">
      <dgm:prSet presAssocID="{04CA191C-449D-406D-B426-290701586EF2}" presName="hierRoot2" presStyleCnt="0">
        <dgm:presLayoutVars>
          <dgm:hierBranch val="init"/>
        </dgm:presLayoutVars>
      </dgm:prSet>
      <dgm:spPr/>
    </dgm:pt>
    <dgm:pt modelId="{275FE053-6B59-4D7F-9AAA-733C424853C3}" type="pres">
      <dgm:prSet presAssocID="{04CA191C-449D-406D-B426-290701586EF2}" presName="rootComposite" presStyleCnt="0"/>
      <dgm:spPr/>
    </dgm:pt>
    <dgm:pt modelId="{E0370128-6AD5-4DAC-A88B-C207453311A5}" type="pres">
      <dgm:prSet presAssocID="{04CA191C-449D-406D-B426-290701586EF2}" presName="rootText" presStyleLbl="node4" presStyleIdx="3" presStyleCnt="4">
        <dgm:presLayoutVars>
          <dgm:chPref val="3"/>
        </dgm:presLayoutVars>
      </dgm:prSet>
      <dgm:spPr/>
    </dgm:pt>
    <dgm:pt modelId="{93260EFC-14E9-4E81-B065-594EC501C85B}" type="pres">
      <dgm:prSet presAssocID="{04CA191C-449D-406D-B426-290701586EF2}" presName="rootConnector" presStyleLbl="node4" presStyleIdx="3" presStyleCnt="4"/>
      <dgm:spPr/>
    </dgm:pt>
    <dgm:pt modelId="{264BB79A-DA0B-4B40-A2AD-248FFCA0FE05}" type="pres">
      <dgm:prSet presAssocID="{04CA191C-449D-406D-B426-290701586EF2}" presName="hierChild4" presStyleCnt="0"/>
      <dgm:spPr/>
    </dgm:pt>
    <dgm:pt modelId="{2522FD2C-0ADF-4B81-8C7E-651F8B02C5DF}" type="pres">
      <dgm:prSet presAssocID="{04CA191C-449D-406D-B426-290701586EF2}" presName="hierChild5" presStyleCnt="0"/>
      <dgm:spPr/>
    </dgm:pt>
    <dgm:pt modelId="{A2042204-EF81-4B3C-BED4-B9724C77179D}" type="pres">
      <dgm:prSet presAssocID="{2778F085-8054-4961-B860-9CDF8A7E0878}" presName="hierChild5" presStyleCnt="0"/>
      <dgm:spPr/>
    </dgm:pt>
    <dgm:pt modelId="{FA494D9C-DD80-4D6B-ADE0-ABCE8E5245FC}" type="pres">
      <dgm:prSet presAssocID="{397C861A-D95D-4951-AC81-1AA1B04634CD}" presName="hierChild5" presStyleCnt="0"/>
      <dgm:spPr/>
    </dgm:pt>
    <dgm:pt modelId="{8E3F2A3A-EF0A-4FED-A6C4-B6C3FC03D040}" type="pres">
      <dgm:prSet presAssocID="{AD33BE1A-B20A-4BB0-918F-CF225F7B58E4}" presName="hierChild3" presStyleCnt="0"/>
      <dgm:spPr/>
    </dgm:pt>
  </dgm:ptLst>
  <dgm:cxnLst>
    <dgm:cxn modelId="{32F62D05-EA78-4787-8935-65C4FB561592}" type="presOf" srcId="{672A652A-0794-4607-9A06-FB253FFDB3BD}" destId="{C81C1B5D-FDBE-474D-BD1B-F6A52ECFC0D2}" srcOrd="0" destOrd="0" presId="urn:microsoft.com/office/officeart/2005/8/layout/orgChart1"/>
    <dgm:cxn modelId="{7B241B12-BC27-4AB5-BFED-09EB6FE0BCD0}" type="presOf" srcId="{AD33BE1A-B20A-4BB0-918F-CF225F7B58E4}" destId="{7A3DF3DA-97A5-4A65-86DE-3C72DEA274E2}" srcOrd="1" destOrd="0" presId="urn:microsoft.com/office/officeart/2005/8/layout/orgChart1"/>
    <dgm:cxn modelId="{6F16BF17-EA93-4ADB-B53B-D7489ED18F73}" type="presOf" srcId="{3F95882A-D0BC-49D8-8D0E-E078C7E1FFE1}" destId="{F2604AFE-CCB0-45B1-BCC2-E6981EF4D277}" srcOrd="0" destOrd="0" presId="urn:microsoft.com/office/officeart/2005/8/layout/orgChart1"/>
    <dgm:cxn modelId="{5DC32120-E4DB-4F3F-A9C2-72A1714C4E28}" type="presOf" srcId="{2778F085-8054-4961-B860-9CDF8A7E0878}" destId="{00DE89AF-30E1-4A38-B58A-A5E2E33EF336}" srcOrd="0" destOrd="0" presId="urn:microsoft.com/office/officeart/2005/8/layout/orgChart1"/>
    <dgm:cxn modelId="{B1DBA220-27B8-42B1-830C-1B112C28CCF7}" type="presOf" srcId="{C88F1BBD-F70D-49FF-840F-00C47E2D1B08}" destId="{75709F16-52DA-41F2-9314-C06CFC3CA049}" srcOrd="1" destOrd="0" presId="urn:microsoft.com/office/officeart/2005/8/layout/orgChart1"/>
    <dgm:cxn modelId="{2C70C323-334A-402B-B061-1A1B674B6840}" srcId="{C88F1BBD-F70D-49FF-840F-00C47E2D1B08}" destId="{BB8DB0A7-4287-4C67-AE5E-CFE2B83EBB80}" srcOrd="0" destOrd="0" parTransId="{0B1F2B34-37A3-4126-BB99-0C0ED1B82815}" sibTransId="{113E3F7A-CC3C-4023-A640-FDBEF8091974}"/>
    <dgm:cxn modelId="{287A8E27-2A3E-42F0-9BCD-5CD29FC1615C}" type="presOf" srcId="{0B1F2B34-37A3-4126-BB99-0C0ED1B82815}" destId="{EACE52FA-A782-4E99-92BB-D863FF610210}" srcOrd="0" destOrd="0" presId="urn:microsoft.com/office/officeart/2005/8/layout/orgChart1"/>
    <dgm:cxn modelId="{95C4DD27-88C5-47B9-8063-AFC5A52B1C9A}" type="presOf" srcId="{BB8DB0A7-4287-4C67-AE5E-CFE2B83EBB80}" destId="{FCC7CA66-D518-4ADF-905B-76EC9F4B737B}" srcOrd="1" destOrd="0" presId="urn:microsoft.com/office/officeart/2005/8/layout/orgChart1"/>
    <dgm:cxn modelId="{93810D36-4F00-4CEC-BC07-0EB40066F390}" type="presOf" srcId="{C88F1BBD-F70D-49FF-840F-00C47E2D1B08}" destId="{AE651487-9060-4861-908A-5BAB1B32DF0C}" srcOrd="0" destOrd="0" presId="urn:microsoft.com/office/officeart/2005/8/layout/orgChart1"/>
    <dgm:cxn modelId="{16561D3C-29FE-44E8-A16D-A116579832DC}" type="presOf" srcId="{A1AA6156-83ED-436D-9276-83AF59B37F53}" destId="{21DF48A5-F32A-4C8C-BB64-70D4C0768880}" srcOrd="0" destOrd="0" presId="urn:microsoft.com/office/officeart/2005/8/layout/orgChart1"/>
    <dgm:cxn modelId="{D2279E3D-5D2A-49C0-B9C2-6959D57465AE}" srcId="{A1AA6156-83ED-436D-9276-83AF59B37F53}" destId="{AD33BE1A-B20A-4BB0-918F-CF225F7B58E4}" srcOrd="0" destOrd="0" parTransId="{A83AB65B-0D1A-4DDC-BB7E-5997CFCA8B15}" sibTransId="{8C6B8D9D-97FF-42A5-B4E5-CB81E6E5D46D}"/>
    <dgm:cxn modelId="{788A9840-E55E-4DF0-B10D-C8E4A4105F7D}" type="presOf" srcId="{F4C63E4C-08BF-4480-9F0C-8AD58A4FE297}" destId="{4A24B89C-2F86-4870-A076-02CE6A6DF2CF}" srcOrd="0" destOrd="0" presId="urn:microsoft.com/office/officeart/2005/8/layout/orgChart1"/>
    <dgm:cxn modelId="{3EAD1A42-CC13-45A5-91EF-53BFF01B0010}" srcId="{BB8DB0A7-4287-4C67-AE5E-CFE2B83EBB80}" destId="{9248F9A6-CB7A-4F4F-9022-B11DE00E1A12}" srcOrd="0" destOrd="0" parTransId="{1E29D272-7CE0-4EC9-8D58-B9EFB57947E7}" sibTransId="{2AA44360-B6D5-42C9-956B-8337CAD2B794}"/>
    <dgm:cxn modelId="{2326AC62-D296-4430-BF5B-D39FFB440C0E}" type="presOf" srcId="{1E29D272-7CE0-4EC9-8D58-B9EFB57947E7}" destId="{A1586028-136F-40AF-BDA5-84E8C8F79341}" srcOrd="0" destOrd="0" presId="urn:microsoft.com/office/officeart/2005/8/layout/orgChart1"/>
    <dgm:cxn modelId="{69E2B165-E46E-4C4F-9D12-3998D5A92798}" type="presOf" srcId="{9248F9A6-CB7A-4F4F-9022-B11DE00E1A12}" destId="{EAA47DE8-87FC-406A-A842-F9D142E52A38}" srcOrd="0" destOrd="0" presId="urn:microsoft.com/office/officeart/2005/8/layout/orgChart1"/>
    <dgm:cxn modelId="{2503974D-3E64-4B62-B372-FDAF4CCBAC6E}" type="presOf" srcId="{04CA191C-449D-406D-B426-290701586EF2}" destId="{E0370128-6AD5-4DAC-A88B-C207453311A5}" srcOrd="0" destOrd="0" presId="urn:microsoft.com/office/officeart/2005/8/layout/orgChart1"/>
    <dgm:cxn modelId="{0057DA76-EA06-4CBC-8415-0F3174A8CE22}" type="presOf" srcId="{B4DB1B5C-00A2-40A7-BFCB-07D1766136B4}" destId="{D33E55D0-810C-45C4-96F7-98718F85FC40}" srcOrd="0" destOrd="0" presId="urn:microsoft.com/office/officeart/2005/8/layout/orgChart1"/>
    <dgm:cxn modelId="{3142BE78-81F9-45F9-80B2-D395AE10A170}" srcId="{397C861A-D95D-4951-AC81-1AA1B04634CD}" destId="{2778F085-8054-4961-B860-9CDF8A7E0878}" srcOrd="0" destOrd="0" parTransId="{9A5D4893-9FBE-4F2D-A011-E3BA919463B5}" sibTransId="{2B0C4FFD-BBBA-4F4E-917D-E6044F1A7AD5}"/>
    <dgm:cxn modelId="{0DA3707D-0BDD-4D6B-8487-6D4A48F87369}" type="presOf" srcId="{BB8DB0A7-4287-4C67-AE5E-CFE2B83EBB80}" destId="{EE4F9740-B39E-4650-B3B2-581E6A52F2B7}" srcOrd="0" destOrd="0" presId="urn:microsoft.com/office/officeart/2005/8/layout/orgChart1"/>
    <dgm:cxn modelId="{0B3CFF82-4718-43F0-89D0-53685920CF85}" type="presOf" srcId="{397C861A-D95D-4951-AC81-1AA1B04634CD}" destId="{315ED47D-972A-48AE-9045-723D92CA87A7}" srcOrd="0" destOrd="0" presId="urn:microsoft.com/office/officeart/2005/8/layout/orgChart1"/>
    <dgm:cxn modelId="{8DCB3CA2-E6BC-47B2-AE11-90AD7E6E4D24}" type="presOf" srcId="{672A652A-0794-4607-9A06-FB253FFDB3BD}" destId="{FB274E96-7092-4C57-A434-928028C97EA8}" srcOrd="1" destOrd="0" presId="urn:microsoft.com/office/officeart/2005/8/layout/orgChart1"/>
    <dgm:cxn modelId="{E7EA07AD-BF5B-47DA-9A66-894B4D2D65AC}" type="presOf" srcId="{9A5D4893-9FBE-4F2D-A011-E3BA919463B5}" destId="{42DA8190-B24D-4B2C-9191-8D5AF3344CE6}" srcOrd="0" destOrd="0" presId="urn:microsoft.com/office/officeart/2005/8/layout/orgChart1"/>
    <dgm:cxn modelId="{02F2E0AE-C19B-4447-AF18-E7C31DCE2532}" srcId="{AD33BE1A-B20A-4BB0-918F-CF225F7B58E4}" destId="{397C861A-D95D-4951-AC81-1AA1B04634CD}" srcOrd="1" destOrd="0" parTransId="{F4C63E4C-08BF-4480-9F0C-8AD58A4FE297}" sibTransId="{28DE07D3-9592-4BF2-BFE0-B003BE2EBBFA}"/>
    <dgm:cxn modelId="{FBBFFAC0-9C4F-4B26-A943-3F8B9F150AD7}" srcId="{2778F085-8054-4961-B860-9CDF8A7E0878}" destId="{04CA191C-449D-406D-B426-290701586EF2}" srcOrd="1" destOrd="0" parTransId="{3F95882A-D0BC-49D8-8D0E-E078C7E1FFE1}" sibTransId="{7360E1A1-7C3B-4D9E-BA8F-F557C13627AF}"/>
    <dgm:cxn modelId="{F0F3B8C4-6FE1-41C9-9FEF-24E1A7446C6A}" srcId="{BB8DB0A7-4287-4C67-AE5E-CFE2B83EBB80}" destId="{E514EEF8-38D3-4CB4-8B52-B2B078912CFB}" srcOrd="1" destOrd="0" parTransId="{B4DB1B5C-00A2-40A7-BFCB-07D1766136B4}" sibTransId="{201CE24D-282F-4DCD-B765-A15C6F603C11}"/>
    <dgm:cxn modelId="{60D58CD7-CFFA-4C27-98AB-C611BEC7E0BC}" type="presOf" srcId="{E514EEF8-38D3-4CB4-8B52-B2B078912CFB}" destId="{3C159C1A-6433-4A25-94D9-50DB87A42D2E}" srcOrd="1" destOrd="0" presId="urn:microsoft.com/office/officeart/2005/8/layout/orgChart1"/>
    <dgm:cxn modelId="{F7AEBBDD-1817-46A3-8739-B7144FC31C34}" type="presOf" srcId="{04CA191C-449D-406D-B426-290701586EF2}" destId="{93260EFC-14E9-4E81-B065-594EC501C85B}" srcOrd="1" destOrd="0" presId="urn:microsoft.com/office/officeart/2005/8/layout/orgChart1"/>
    <dgm:cxn modelId="{0E87A3E8-2AFA-45E7-B4E5-B6A3C2DC2116}" type="presOf" srcId="{397C861A-D95D-4951-AC81-1AA1B04634CD}" destId="{899FEA39-C1B7-4930-9547-8286705CA28E}" srcOrd="1" destOrd="0" presId="urn:microsoft.com/office/officeart/2005/8/layout/orgChart1"/>
    <dgm:cxn modelId="{89F25DEB-910B-4E3F-BAC3-B4B1D86E795C}" type="presOf" srcId="{AD33BE1A-B20A-4BB0-918F-CF225F7B58E4}" destId="{0D1D5109-A764-4E63-A00C-BE6BF3F8C7EA}" srcOrd="0" destOrd="0" presId="urn:microsoft.com/office/officeart/2005/8/layout/orgChart1"/>
    <dgm:cxn modelId="{1600ADEB-B943-4BC0-8A47-9D8FA7A2F17E}" srcId="{2778F085-8054-4961-B860-9CDF8A7E0878}" destId="{672A652A-0794-4607-9A06-FB253FFDB3BD}" srcOrd="0" destOrd="0" parTransId="{7D56E8C7-023B-4C16-AA1C-90CBDED7F385}" sibTransId="{A75FD94C-709A-4633-AD48-58C05F1C38F2}"/>
    <dgm:cxn modelId="{9868C5EB-9BBA-4B54-B5F3-1A06CDFDC433}" type="presOf" srcId="{E514EEF8-38D3-4CB4-8B52-B2B078912CFB}" destId="{F4DD55DA-411D-4AC5-8CAC-8FC83408399B}" srcOrd="0" destOrd="0" presId="urn:microsoft.com/office/officeart/2005/8/layout/orgChart1"/>
    <dgm:cxn modelId="{BD8AD0EC-6D2F-4771-A518-37202C64D3D5}" type="presOf" srcId="{7D56E8C7-023B-4C16-AA1C-90CBDED7F385}" destId="{206EE553-77DE-486B-AF89-9534D5568B3F}" srcOrd="0" destOrd="0" presId="urn:microsoft.com/office/officeart/2005/8/layout/orgChart1"/>
    <dgm:cxn modelId="{B7A844F0-926F-441F-98B4-37E8DCA42F30}" srcId="{AD33BE1A-B20A-4BB0-918F-CF225F7B58E4}" destId="{C88F1BBD-F70D-49FF-840F-00C47E2D1B08}" srcOrd="0" destOrd="0" parTransId="{A42845D6-D529-4A17-907F-E417AF576D77}" sibTransId="{3C1CF81B-3357-4046-B0AF-4E157F11918E}"/>
    <dgm:cxn modelId="{01C749F1-F0D3-4076-9179-32165E829F52}" type="presOf" srcId="{2778F085-8054-4961-B860-9CDF8A7E0878}" destId="{D181387C-334F-4977-8162-1F0640E72AA4}" srcOrd="1" destOrd="0" presId="urn:microsoft.com/office/officeart/2005/8/layout/orgChart1"/>
    <dgm:cxn modelId="{6A0F62FD-F3F4-4135-90CA-2CBC4E7AFE49}" type="presOf" srcId="{A42845D6-D529-4A17-907F-E417AF576D77}" destId="{536FEE67-FF4E-4112-ACE8-84B56AC74632}" srcOrd="0" destOrd="0" presId="urn:microsoft.com/office/officeart/2005/8/layout/orgChart1"/>
    <dgm:cxn modelId="{9DAE8FFF-7B65-40AA-84C9-21BF2E9357C6}" type="presOf" srcId="{9248F9A6-CB7A-4F4F-9022-B11DE00E1A12}" destId="{B90F5139-42E2-4691-9AF9-825AEAE0EE94}" srcOrd="1" destOrd="0" presId="urn:microsoft.com/office/officeart/2005/8/layout/orgChart1"/>
    <dgm:cxn modelId="{92196241-7A75-49C4-8E98-038F330128FE}" type="presParOf" srcId="{21DF48A5-F32A-4C8C-BB64-70D4C0768880}" destId="{97092801-25FA-407D-950A-B84397346E26}" srcOrd="0" destOrd="0" presId="urn:microsoft.com/office/officeart/2005/8/layout/orgChart1"/>
    <dgm:cxn modelId="{457A0288-27E7-46A0-8F0B-138C5C2EDC13}" type="presParOf" srcId="{97092801-25FA-407D-950A-B84397346E26}" destId="{9FCAEC69-DA3B-491B-B57C-3D89055A614B}" srcOrd="0" destOrd="0" presId="urn:microsoft.com/office/officeart/2005/8/layout/orgChart1"/>
    <dgm:cxn modelId="{35DDA862-9CDE-4038-9DE2-6DB0A4EA3087}" type="presParOf" srcId="{9FCAEC69-DA3B-491B-B57C-3D89055A614B}" destId="{0D1D5109-A764-4E63-A00C-BE6BF3F8C7EA}" srcOrd="0" destOrd="0" presId="urn:microsoft.com/office/officeart/2005/8/layout/orgChart1"/>
    <dgm:cxn modelId="{05121D37-ECD3-4576-A9F0-BC55DF5BD75C}" type="presParOf" srcId="{9FCAEC69-DA3B-491B-B57C-3D89055A614B}" destId="{7A3DF3DA-97A5-4A65-86DE-3C72DEA274E2}" srcOrd="1" destOrd="0" presId="urn:microsoft.com/office/officeart/2005/8/layout/orgChart1"/>
    <dgm:cxn modelId="{8983A5C8-A929-4BFF-9022-C9F1A029EAD4}" type="presParOf" srcId="{97092801-25FA-407D-950A-B84397346E26}" destId="{9CCDA75A-DCCD-4BB9-8CE6-11B3E1307297}" srcOrd="1" destOrd="0" presId="urn:microsoft.com/office/officeart/2005/8/layout/orgChart1"/>
    <dgm:cxn modelId="{2FCB3957-A680-45CB-B7B9-A63190C333B4}" type="presParOf" srcId="{9CCDA75A-DCCD-4BB9-8CE6-11B3E1307297}" destId="{536FEE67-FF4E-4112-ACE8-84B56AC74632}" srcOrd="0" destOrd="0" presId="urn:microsoft.com/office/officeart/2005/8/layout/orgChart1"/>
    <dgm:cxn modelId="{C4DD40C0-933F-4D33-B403-EFEED2F4455B}" type="presParOf" srcId="{9CCDA75A-DCCD-4BB9-8CE6-11B3E1307297}" destId="{F4E6A51D-D2AA-4DDA-AF45-8AE8E404D570}" srcOrd="1" destOrd="0" presId="urn:microsoft.com/office/officeart/2005/8/layout/orgChart1"/>
    <dgm:cxn modelId="{2EFCB24D-F4C2-490D-B77B-4A0E706E5D81}" type="presParOf" srcId="{F4E6A51D-D2AA-4DDA-AF45-8AE8E404D570}" destId="{2F7AB03C-B005-4E11-8C7D-1CDCDB582586}" srcOrd="0" destOrd="0" presId="urn:microsoft.com/office/officeart/2005/8/layout/orgChart1"/>
    <dgm:cxn modelId="{ACBF44C3-7E39-41D0-8956-F08659130A00}" type="presParOf" srcId="{2F7AB03C-B005-4E11-8C7D-1CDCDB582586}" destId="{AE651487-9060-4861-908A-5BAB1B32DF0C}" srcOrd="0" destOrd="0" presId="urn:microsoft.com/office/officeart/2005/8/layout/orgChart1"/>
    <dgm:cxn modelId="{69462AA1-EB90-4A10-BD53-990FB535971A}" type="presParOf" srcId="{2F7AB03C-B005-4E11-8C7D-1CDCDB582586}" destId="{75709F16-52DA-41F2-9314-C06CFC3CA049}" srcOrd="1" destOrd="0" presId="urn:microsoft.com/office/officeart/2005/8/layout/orgChart1"/>
    <dgm:cxn modelId="{3DB5E487-6F55-4381-A37E-DC17184867FB}" type="presParOf" srcId="{F4E6A51D-D2AA-4DDA-AF45-8AE8E404D570}" destId="{EC18AD63-7E25-4A69-8799-7EF70B6D152B}" srcOrd="1" destOrd="0" presId="urn:microsoft.com/office/officeart/2005/8/layout/orgChart1"/>
    <dgm:cxn modelId="{02CA2C77-3F96-4AC1-9E6A-62398487CB24}" type="presParOf" srcId="{EC18AD63-7E25-4A69-8799-7EF70B6D152B}" destId="{EACE52FA-A782-4E99-92BB-D863FF610210}" srcOrd="0" destOrd="0" presId="urn:microsoft.com/office/officeart/2005/8/layout/orgChart1"/>
    <dgm:cxn modelId="{BBF371A2-8B7F-4E76-B77C-2380EC915EC9}" type="presParOf" srcId="{EC18AD63-7E25-4A69-8799-7EF70B6D152B}" destId="{A918DE80-F5D2-4EA3-9CDB-DEB87C8DF38C}" srcOrd="1" destOrd="0" presId="urn:microsoft.com/office/officeart/2005/8/layout/orgChart1"/>
    <dgm:cxn modelId="{064C713A-7AE0-4591-BD08-F47331AE9280}" type="presParOf" srcId="{A918DE80-F5D2-4EA3-9CDB-DEB87C8DF38C}" destId="{ACBF1D3B-72EF-4D28-8DE2-1E26766FD88F}" srcOrd="0" destOrd="0" presId="urn:microsoft.com/office/officeart/2005/8/layout/orgChart1"/>
    <dgm:cxn modelId="{B0034C0A-19C8-4494-A4E9-78F7792291B7}" type="presParOf" srcId="{ACBF1D3B-72EF-4D28-8DE2-1E26766FD88F}" destId="{EE4F9740-B39E-4650-B3B2-581E6A52F2B7}" srcOrd="0" destOrd="0" presId="urn:microsoft.com/office/officeart/2005/8/layout/orgChart1"/>
    <dgm:cxn modelId="{13504F5A-FE5E-4063-91A1-DD26B009F03A}" type="presParOf" srcId="{ACBF1D3B-72EF-4D28-8DE2-1E26766FD88F}" destId="{FCC7CA66-D518-4ADF-905B-76EC9F4B737B}" srcOrd="1" destOrd="0" presId="urn:microsoft.com/office/officeart/2005/8/layout/orgChart1"/>
    <dgm:cxn modelId="{832A6A01-8331-41BD-98A9-B9FC04501B61}" type="presParOf" srcId="{A918DE80-F5D2-4EA3-9CDB-DEB87C8DF38C}" destId="{5DE2617C-E7C5-4604-A19A-972F1EBDA221}" srcOrd="1" destOrd="0" presId="urn:microsoft.com/office/officeart/2005/8/layout/orgChart1"/>
    <dgm:cxn modelId="{0987039F-4A92-401A-83D4-4F979FCD1329}" type="presParOf" srcId="{5DE2617C-E7C5-4604-A19A-972F1EBDA221}" destId="{A1586028-136F-40AF-BDA5-84E8C8F79341}" srcOrd="0" destOrd="0" presId="urn:microsoft.com/office/officeart/2005/8/layout/orgChart1"/>
    <dgm:cxn modelId="{7C73F0C6-28A8-4613-A71C-5F17E3DC2BF7}" type="presParOf" srcId="{5DE2617C-E7C5-4604-A19A-972F1EBDA221}" destId="{43E824F7-007F-468F-9868-0568C2DAB93F}" srcOrd="1" destOrd="0" presId="urn:microsoft.com/office/officeart/2005/8/layout/orgChart1"/>
    <dgm:cxn modelId="{73B1B9E8-3048-4722-9BC6-1D30CA382CE2}" type="presParOf" srcId="{43E824F7-007F-468F-9868-0568C2DAB93F}" destId="{CC5D4EFF-AFB3-482C-8C50-E926D10A2F16}" srcOrd="0" destOrd="0" presId="urn:microsoft.com/office/officeart/2005/8/layout/orgChart1"/>
    <dgm:cxn modelId="{23DCF80C-F184-4F2C-AB4A-A2C3B7CD22B4}" type="presParOf" srcId="{CC5D4EFF-AFB3-482C-8C50-E926D10A2F16}" destId="{EAA47DE8-87FC-406A-A842-F9D142E52A38}" srcOrd="0" destOrd="0" presId="urn:microsoft.com/office/officeart/2005/8/layout/orgChart1"/>
    <dgm:cxn modelId="{41BD92FC-E24C-41C8-BC0D-ED0191EBD67A}" type="presParOf" srcId="{CC5D4EFF-AFB3-482C-8C50-E926D10A2F16}" destId="{B90F5139-42E2-4691-9AF9-825AEAE0EE94}" srcOrd="1" destOrd="0" presId="urn:microsoft.com/office/officeart/2005/8/layout/orgChart1"/>
    <dgm:cxn modelId="{84151400-A9D9-4D30-A495-33861A49EE66}" type="presParOf" srcId="{43E824F7-007F-468F-9868-0568C2DAB93F}" destId="{4DFE86FC-672C-4C0F-AA45-D3B550186C6C}" srcOrd="1" destOrd="0" presId="urn:microsoft.com/office/officeart/2005/8/layout/orgChart1"/>
    <dgm:cxn modelId="{E0E74A4A-A7C2-4E6F-B386-A4B9A097933A}" type="presParOf" srcId="{43E824F7-007F-468F-9868-0568C2DAB93F}" destId="{69DCFA69-B950-46EE-83C3-2EAA8058608B}" srcOrd="2" destOrd="0" presId="urn:microsoft.com/office/officeart/2005/8/layout/orgChart1"/>
    <dgm:cxn modelId="{472DB291-403F-4F2A-B92A-DCD5609586D5}" type="presParOf" srcId="{5DE2617C-E7C5-4604-A19A-972F1EBDA221}" destId="{D33E55D0-810C-45C4-96F7-98718F85FC40}" srcOrd="2" destOrd="0" presId="urn:microsoft.com/office/officeart/2005/8/layout/orgChart1"/>
    <dgm:cxn modelId="{45F8D791-BC8E-4B42-ACC1-4BA944FE00E2}" type="presParOf" srcId="{5DE2617C-E7C5-4604-A19A-972F1EBDA221}" destId="{3C76CFCD-DD64-4C13-BF1B-597FE248C7C7}" srcOrd="3" destOrd="0" presId="urn:microsoft.com/office/officeart/2005/8/layout/orgChart1"/>
    <dgm:cxn modelId="{D49F5BB4-74CA-4CF6-9076-DB5D76BD161F}" type="presParOf" srcId="{3C76CFCD-DD64-4C13-BF1B-597FE248C7C7}" destId="{0AB1EF90-0CD3-4357-83FB-D8381953F64A}" srcOrd="0" destOrd="0" presId="urn:microsoft.com/office/officeart/2005/8/layout/orgChart1"/>
    <dgm:cxn modelId="{15470F44-C164-47BF-A766-4CCAE534EE87}" type="presParOf" srcId="{0AB1EF90-0CD3-4357-83FB-D8381953F64A}" destId="{F4DD55DA-411D-4AC5-8CAC-8FC83408399B}" srcOrd="0" destOrd="0" presId="urn:microsoft.com/office/officeart/2005/8/layout/orgChart1"/>
    <dgm:cxn modelId="{EDE4D1C3-4E7F-4E83-9EA9-8E4888E66CF0}" type="presParOf" srcId="{0AB1EF90-0CD3-4357-83FB-D8381953F64A}" destId="{3C159C1A-6433-4A25-94D9-50DB87A42D2E}" srcOrd="1" destOrd="0" presId="urn:microsoft.com/office/officeart/2005/8/layout/orgChart1"/>
    <dgm:cxn modelId="{EB733E46-B648-45F6-A0DE-8C9D6AA04C6B}" type="presParOf" srcId="{3C76CFCD-DD64-4C13-BF1B-597FE248C7C7}" destId="{855DB704-D5D8-453A-B5A0-8E49C844EBF3}" srcOrd="1" destOrd="0" presId="urn:microsoft.com/office/officeart/2005/8/layout/orgChart1"/>
    <dgm:cxn modelId="{543C3A08-FDB4-4653-9A9A-BF1F6BEC9EC7}" type="presParOf" srcId="{3C76CFCD-DD64-4C13-BF1B-597FE248C7C7}" destId="{9233F377-F64B-4D9A-8C45-7B556A409013}" srcOrd="2" destOrd="0" presId="urn:microsoft.com/office/officeart/2005/8/layout/orgChart1"/>
    <dgm:cxn modelId="{57A5A5C8-E54B-4423-874A-8633E60C3F91}" type="presParOf" srcId="{A918DE80-F5D2-4EA3-9CDB-DEB87C8DF38C}" destId="{F027DC5E-D52D-4FAA-8C57-B503CE67BA8A}" srcOrd="2" destOrd="0" presId="urn:microsoft.com/office/officeart/2005/8/layout/orgChart1"/>
    <dgm:cxn modelId="{7FA15E0E-2E7E-4C55-AC3F-72CE50483B1E}" type="presParOf" srcId="{F4E6A51D-D2AA-4DDA-AF45-8AE8E404D570}" destId="{F584F494-B370-4C85-B97E-96457A05B4AB}" srcOrd="2" destOrd="0" presId="urn:microsoft.com/office/officeart/2005/8/layout/orgChart1"/>
    <dgm:cxn modelId="{0DA1222E-A337-4F20-A44D-00270DA2E6EC}" type="presParOf" srcId="{9CCDA75A-DCCD-4BB9-8CE6-11B3E1307297}" destId="{4A24B89C-2F86-4870-A076-02CE6A6DF2CF}" srcOrd="2" destOrd="0" presId="urn:microsoft.com/office/officeart/2005/8/layout/orgChart1"/>
    <dgm:cxn modelId="{14B2F928-D654-448A-9DE5-1EB1272A540D}" type="presParOf" srcId="{9CCDA75A-DCCD-4BB9-8CE6-11B3E1307297}" destId="{9E344DB0-B700-4E7F-B2AF-85DFAA03EC68}" srcOrd="3" destOrd="0" presId="urn:microsoft.com/office/officeart/2005/8/layout/orgChart1"/>
    <dgm:cxn modelId="{24014643-E2BD-4F5E-AFCC-0F58655E0308}" type="presParOf" srcId="{9E344DB0-B700-4E7F-B2AF-85DFAA03EC68}" destId="{881EF66F-078A-4099-BE6E-55B2C5956195}" srcOrd="0" destOrd="0" presId="urn:microsoft.com/office/officeart/2005/8/layout/orgChart1"/>
    <dgm:cxn modelId="{F1024C36-3F89-4368-8B75-C92F10F985F8}" type="presParOf" srcId="{881EF66F-078A-4099-BE6E-55B2C5956195}" destId="{315ED47D-972A-48AE-9045-723D92CA87A7}" srcOrd="0" destOrd="0" presId="urn:microsoft.com/office/officeart/2005/8/layout/orgChart1"/>
    <dgm:cxn modelId="{0864FEAE-D072-4EC5-8EFD-781B1F1DD58D}" type="presParOf" srcId="{881EF66F-078A-4099-BE6E-55B2C5956195}" destId="{899FEA39-C1B7-4930-9547-8286705CA28E}" srcOrd="1" destOrd="0" presId="urn:microsoft.com/office/officeart/2005/8/layout/orgChart1"/>
    <dgm:cxn modelId="{C8C88206-2B4D-4698-BB95-79DD8BE9FDCB}" type="presParOf" srcId="{9E344DB0-B700-4E7F-B2AF-85DFAA03EC68}" destId="{918D2289-2875-4000-9D00-7AB42092DF80}" srcOrd="1" destOrd="0" presId="urn:microsoft.com/office/officeart/2005/8/layout/orgChart1"/>
    <dgm:cxn modelId="{B15D21F8-06BA-4537-B8C4-F12220409F96}" type="presParOf" srcId="{918D2289-2875-4000-9D00-7AB42092DF80}" destId="{42DA8190-B24D-4B2C-9191-8D5AF3344CE6}" srcOrd="0" destOrd="0" presId="urn:microsoft.com/office/officeart/2005/8/layout/orgChart1"/>
    <dgm:cxn modelId="{E1D0B65E-3545-4072-B587-59CDCFB8DC31}" type="presParOf" srcId="{918D2289-2875-4000-9D00-7AB42092DF80}" destId="{D6434DB8-1C55-491E-B63C-59B9770A8486}" srcOrd="1" destOrd="0" presId="urn:microsoft.com/office/officeart/2005/8/layout/orgChart1"/>
    <dgm:cxn modelId="{4A02CAEB-F719-41A2-9939-0E1A7080A254}" type="presParOf" srcId="{D6434DB8-1C55-491E-B63C-59B9770A8486}" destId="{9339EB5E-E637-4093-A782-1512B72DB73D}" srcOrd="0" destOrd="0" presId="urn:microsoft.com/office/officeart/2005/8/layout/orgChart1"/>
    <dgm:cxn modelId="{0EB8E676-5014-44C8-907B-DEC1B72359AB}" type="presParOf" srcId="{9339EB5E-E637-4093-A782-1512B72DB73D}" destId="{00DE89AF-30E1-4A38-B58A-A5E2E33EF336}" srcOrd="0" destOrd="0" presId="urn:microsoft.com/office/officeart/2005/8/layout/orgChart1"/>
    <dgm:cxn modelId="{2BDDD5E6-E991-4677-AC2C-A6220D6571F4}" type="presParOf" srcId="{9339EB5E-E637-4093-A782-1512B72DB73D}" destId="{D181387C-334F-4977-8162-1F0640E72AA4}" srcOrd="1" destOrd="0" presId="urn:microsoft.com/office/officeart/2005/8/layout/orgChart1"/>
    <dgm:cxn modelId="{9F0CCC8C-1ACA-49D8-BEBE-6F796614D1B7}" type="presParOf" srcId="{D6434DB8-1C55-491E-B63C-59B9770A8486}" destId="{91C2A8E8-3DAC-4992-8618-260DA9A38886}" srcOrd="1" destOrd="0" presId="urn:microsoft.com/office/officeart/2005/8/layout/orgChart1"/>
    <dgm:cxn modelId="{6BF70F2A-3199-4AEE-AA07-1A5EEBF649EA}" type="presParOf" srcId="{91C2A8E8-3DAC-4992-8618-260DA9A38886}" destId="{206EE553-77DE-486B-AF89-9534D5568B3F}" srcOrd="0" destOrd="0" presId="urn:microsoft.com/office/officeart/2005/8/layout/orgChart1"/>
    <dgm:cxn modelId="{E3BE7FA6-2AF4-45C7-A3BB-516FAF1C4884}" type="presParOf" srcId="{91C2A8E8-3DAC-4992-8618-260DA9A38886}" destId="{4C35420C-2D20-4CDD-94F8-9C0CC819BA8B}" srcOrd="1" destOrd="0" presId="urn:microsoft.com/office/officeart/2005/8/layout/orgChart1"/>
    <dgm:cxn modelId="{F167B0F9-BA41-4CC5-AA23-545021FB30A6}" type="presParOf" srcId="{4C35420C-2D20-4CDD-94F8-9C0CC819BA8B}" destId="{14B498DD-BB0D-47AD-8BB5-03C716F8D0CC}" srcOrd="0" destOrd="0" presId="urn:microsoft.com/office/officeart/2005/8/layout/orgChart1"/>
    <dgm:cxn modelId="{B4B43440-B4C8-47A7-981B-27263F0215F3}" type="presParOf" srcId="{14B498DD-BB0D-47AD-8BB5-03C716F8D0CC}" destId="{C81C1B5D-FDBE-474D-BD1B-F6A52ECFC0D2}" srcOrd="0" destOrd="0" presId="urn:microsoft.com/office/officeart/2005/8/layout/orgChart1"/>
    <dgm:cxn modelId="{B3475F2A-B416-4148-903D-2CBA3A82C4C4}" type="presParOf" srcId="{14B498DD-BB0D-47AD-8BB5-03C716F8D0CC}" destId="{FB274E96-7092-4C57-A434-928028C97EA8}" srcOrd="1" destOrd="0" presId="urn:microsoft.com/office/officeart/2005/8/layout/orgChart1"/>
    <dgm:cxn modelId="{0D5ABEBF-B312-48FB-A9A2-44D96E9AE0E9}" type="presParOf" srcId="{4C35420C-2D20-4CDD-94F8-9C0CC819BA8B}" destId="{4F81BC11-6D31-4CB7-BF78-E307CB976183}" srcOrd="1" destOrd="0" presId="urn:microsoft.com/office/officeart/2005/8/layout/orgChart1"/>
    <dgm:cxn modelId="{940F70C2-E6B5-4B79-BE64-5646FB671B3D}" type="presParOf" srcId="{4C35420C-2D20-4CDD-94F8-9C0CC819BA8B}" destId="{162C01FD-4895-43B8-883A-09B254D8CE2A}" srcOrd="2" destOrd="0" presId="urn:microsoft.com/office/officeart/2005/8/layout/orgChart1"/>
    <dgm:cxn modelId="{CBBD05EF-7473-4B34-ACE6-317F618F4576}" type="presParOf" srcId="{91C2A8E8-3DAC-4992-8618-260DA9A38886}" destId="{F2604AFE-CCB0-45B1-BCC2-E6981EF4D277}" srcOrd="2" destOrd="0" presId="urn:microsoft.com/office/officeart/2005/8/layout/orgChart1"/>
    <dgm:cxn modelId="{28EFF4A2-9CB6-4B76-8B3D-652CFBBDADF2}" type="presParOf" srcId="{91C2A8E8-3DAC-4992-8618-260DA9A38886}" destId="{9B670CB9-3862-4F30-A1B5-CDBD5CA5F6E3}" srcOrd="3" destOrd="0" presId="urn:microsoft.com/office/officeart/2005/8/layout/orgChart1"/>
    <dgm:cxn modelId="{DBE975CC-0DA5-429B-9BCC-9E67A6F779DF}" type="presParOf" srcId="{9B670CB9-3862-4F30-A1B5-CDBD5CA5F6E3}" destId="{275FE053-6B59-4D7F-9AAA-733C424853C3}" srcOrd="0" destOrd="0" presId="urn:microsoft.com/office/officeart/2005/8/layout/orgChart1"/>
    <dgm:cxn modelId="{E6215625-87CF-4C47-BEF6-3195A9A8EA44}" type="presParOf" srcId="{275FE053-6B59-4D7F-9AAA-733C424853C3}" destId="{E0370128-6AD5-4DAC-A88B-C207453311A5}" srcOrd="0" destOrd="0" presId="urn:microsoft.com/office/officeart/2005/8/layout/orgChart1"/>
    <dgm:cxn modelId="{538160B1-43D5-4B11-8487-ECCA03E6BECB}" type="presParOf" srcId="{275FE053-6B59-4D7F-9AAA-733C424853C3}" destId="{93260EFC-14E9-4E81-B065-594EC501C85B}" srcOrd="1" destOrd="0" presId="urn:microsoft.com/office/officeart/2005/8/layout/orgChart1"/>
    <dgm:cxn modelId="{5550CC8B-F894-4D7E-A8B8-A995D18704A6}" type="presParOf" srcId="{9B670CB9-3862-4F30-A1B5-CDBD5CA5F6E3}" destId="{264BB79A-DA0B-4B40-A2AD-248FFCA0FE05}" srcOrd="1" destOrd="0" presId="urn:microsoft.com/office/officeart/2005/8/layout/orgChart1"/>
    <dgm:cxn modelId="{A960316C-1DB5-403C-A398-1D6B413D2D04}" type="presParOf" srcId="{9B670CB9-3862-4F30-A1B5-CDBD5CA5F6E3}" destId="{2522FD2C-0ADF-4B81-8C7E-651F8B02C5DF}" srcOrd="2" destOrd="0" presId="urn:microsoft.com/office/officeart/2005/8/layout/orgChart1"/>
    <dgm:cxn modelId="{36B0C18D-317D-4F23-8018-13B331DFCB60}" type="presParOf" srcId="{D6434DB8-1C55-491E-B63C-59B9770A8486}" destId="{A2042204-EF81-4B3C-BED4-B9724C77179D}" srcOrd="2" destOrd="0" presId="urn:microsoft.com/office/officeart/2005/8/layout/orgChart1"/>
    <dgm:cxn modelId="{8A8C2A3B-2EAB-49E4-997B-8B187DE0E9B3}" type="presParOf" srcId="{9E344DB0-B700-4E7F-B2AF-85DFAA03EC68}" destId="{FA494D9C-DD80-4D6B-ADE0-ABCE8E5245FC}" srcOrd="2" destOrd="0" presId="urn:microsoft.com/office/officeart/2005/8/layout/orgChart1"/>
    <dgm:cxn modelId="{FCB82457-20A3-4F70-AF3B-96A68B4D7596}" type="presParOf" srcId="{97092801-25FA-407D-950A-B84397346E26}" destId="{8E3F2A3A-EF0A-4FED-A6C4-B6C3FC03D04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F4D84-D8E3-4AF4-A01C-B153526025DF}">
      <dsp:nvSpPr>
        <dsp:cNvPr id="0" name=""/>
        <dsp:cNvSpPr/>
      </dsp:nvSpPr>
      <dsp:spPr>
        <a:xfrm>
          <a:off x="0" y="32228"/>
          <a:ext cx="10515600" cy="2068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err="1"/>
            <a:t>Hulpverleners</a:t>
          </a:r>
          <a:r>
            <a:rPr lang="en-US" sz="5200" kern="1200" dirty="0"/>
            <a:t>/</a:t>
          </a:r>
          <a:r>
            <a:rPr lang="en-US" sz="5200" kern="1200" dirty="0" err="1"/>
            <a:t>instanties</a:t>
          </a:r>
          <a:r>
            <a:rPr lang="en-US" sz="5200" kern="1200" dirty="0"/>
            <a:t>                    </a:t>
          </a:r>
          <a:r>
            <a:rPr lang="en-US" sz="5200" kern="1200" dirty="0" err="1"/>
            <a:t>onderling</a:t>
          </a:r>
          <a:r>
            <a:rPr lang="en-US" sz="5200" kern="1200" dirty="0">
              <a:latin typeface="Aptos Display" panose="020F0302020204030204"/>
            </a:rPr>
            <a:t>.</a:t>
          </a:r>
          <a:endParaRPr lang="en-US" sz="5200" kern="1200" dirty="0"/>
        </a:p>
      </dsp:txBody>
      <dsp:txXfrm>
        <a:off x="100979" y="133207"/>
        <a:ext cx="10313642" cy="1866602"/>
      </dsp:txXfrm>
    </dsp:sp>
    <dsp:sp modelId="{318376C8-434D-4232-AB74-45F0B178FBE7}">
      <dsp:nvSpPr>
        <dsp:cNvPr id="0" name=""/>
        <dsp:cNvSpPr/>
      </dsp:nvSpPr>
      <dsp:spPr>
        <a:xfrm>
          <a:off x="0" y="2250549"/>
          <a:ext cx="10515600" cy="2068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dirty="0" err="1"/>
            <a:t>Samenwerking</a:t>
          </a:r>
          <a:r>
            <a:rPr lang="en-US" sz="5200" kern="1200" dirty="0"/>
            <a:t> met </a:t>
          </a:r>
          <a:r>
            <a:rPr lang="en-US" sz="5200" kern="1200" dirty="0" err="1"/>
            <a:t>bewonersinitiatieven</a:t>
          </a:r>
          <a:r>
            <a:rPr lang="en-US" sz="5200" kern="1200" dirty="0"/>
            <a:t>.</a:t>
          </a:r>
        </a:p>
      </dsp:txBody>
      <dsp:txXfrm>
        <a:off x="100979" y="2351528"/>
        <a:ext cx="10313642" cy="1866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12BD-3D35-4360-A405-ABC58FBFCC91}">
      <dsp:nvSpPr>
        <dsp:cNvPr id="0" name=""/>
        <dsp:cNvSpPr/>
      </dsp:nvSpPr>
      <dsp:spPr>
        <a:xfrm>
          <a:off x="9651438"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99A42-E6E2-47F7-A98B-FE84E6854C7F}">
      <dsp:nvSpPr>
        <dsp:cNvPr id="0" name=""/>
        <dsp:cNvSpPr/>
      </dsp:nvSpPr>
      <dsp:spPr>
        <a:xfrm>
          <a:off x="9382635" y="1640678"/>
          <a:ext cx="793295" cy="275358"/>
        </a:xfrm>
        <a:custGeom>
          <a:avLst/>
          <a:gdLst/>
          <a:ahLst/>
          <a:cxnLst/>
          <a:rect l="0" t="0" r="0" b="0"/>
          <a:pathLst>
            <a:path>
              <a:moveTo>
                <a:pt x="0" y="0"/>
              </a:moveTo>
              <a:lnTo>
                <a:pt x="0" y="137679"/>
              </a:lnTo>
              <a:lnTo>
                <a:pt x="793295" y="137679"/>
              </a:lnTo>
              <a:lnTo>
                <a:pt x="793295"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F979EE-24C6-47C0-8074-7A349B1B2632}">
      <dsp:nvSpPr>
        <dsp:cNvPr id="0" name=""/>
        <dsp:cNvSpPr/>
      </dsp:nvSpPr>
      <dsp:spPr>
        <a:xfrm>
          <a:off x="8064846"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EE75EE-BD3C-4DCB-BF1F-1AB50008F0BC}">
      <dsp:nvSpPr>
        <dsp:cNvPr id="0" name=""/>
        <dsp:cNvSpPr/>
      </dsp:nvSpPr>
      <dsp:spPr>
        <a:xfrm>
          <a:off x="8589339" y="1640678"/>
          <a:ext cx="793295" cy="275358"/>
        </a:xfrm>
        <a:custGeom>
          <a:avLst/>
          <a:gdLst/>
          <a:ahLst/>
          <a:cxnLst/>
          <a:rect l="0" t="0" r="0" b="0"/>
          <a:pathLst>
            <a:path>
              <a:moveTo>
                <a:pt x="793295" y="0"/>
              </a:moveTo>
              <a:lnTo>
                <a:pt x="793295" y="137679"/>
              </a:lnTo>
              <a:lnTo>
                <a:pt x="0" y="137679"/>
              </a:lnTo>
              <a:lnTo>
                <a:pt x="0"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94311E-DDBA-4830-9F23-0092D33FA376}">
      <dsp:nvSpPr>
        <dsp:cNvPr id="0" name=""/>
        <dsp:cNvSpPr/>
      </dsp:nvSpPr>
      <dsp:spPr>
        <a:xfrm>
          <a:off x="6214422" y="697483"/>
          <a:ext cx="3168213" cy="287579"/>
        </a:xfrm>
        <a:custGeom>
          <a:avLst/>
          <a:gdLst/>
          <a:ahLst/>
          <a:cxnLst/>
          <a:rect l="0" t="0" r="0" b="0"/>
          <a:pathLst>
            <a:path>
              <a:moveTo>
                <a:pt x="0" y="0"/>
              </a:moveTo>
              <a:lnTo>
                <a:pt x="0" y="149900"/>
              </a:lnTo>
              <a:lnTo>
                <a:pt x="3168213" y="149900"/>
              </a:lnTo>
              <a:lnTo>
                <a:pt x="3168213" y="2875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D354E7-705A-4BBF-AED6-289327502CBA}">
      <dsp:nvSpPr>
        <dsp:cNvPr id="0" name=""/>
        <dsp:cNvSpPr/>
      </dsp:nvSpPr>
      <dsp:spPr>
        <a:xfrm>
          <a:off x="6478255"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73D879-668C-457A-A98C-83606BC1FF25}">
      <dsp:nvSpPr>
        <dsp:cNvPr id="0" name=""/>
        <dsp:cNvSpPr/>
      </dsp:nvSpPr>
      <dsp:spPr>
        <a:xfrm>
          <a:off x="6209452" y="1640678"/>
          <a:ext cx="793295" cy="275358"/>
        </a:xfrm>
        <a:custGeom>
          <a:avLst/>
          <a:gdLst/>
          <a:ahLst/>
          <a:cxnLst/>
          <a:rect l="0" t="0" r="0" b="0"/>
          <a:pathLst>
            <a:path>
              <a:moveTo>
                <a:pt x="0" y="0"/>
              </a:moveTo>
              <a:lnTo>
                <a:pt x="0" y="137679"/>
              </a:lnTo>
              <a:lnTo>
                <a:pt x="793295" y="137679"/>
              </a:lnTo>
              <a:lnTo>
                <a:pt x="793295"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6EE553-77DE-486B-AF89-9534D5568B3F}">
      <dsp:nvSpPr>
        <dsp:cNvPr id="0" name=""/>
        <dsp:cNvSpPr/>
      </dsp:nvSpPr>
      <dsp:spPr>
        <a:xfrm>
          <a:off x="4891663"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A8190-B24D-4B2C-9191-8D5AF3344CE6}">
      <dsp:nvSpPr>
        <dsp:cNvPr id="0" name=""/>
        <dsp:cNvSpPr/>
      </dsp:nvSpPr>
      <dsp:spPr>
        <a:xfrm>
          <a:off x="5416156" y="1640678"/>
          <a:ext cx="793295" cy="275358"/>
        </a:xfrm>
        <a:custGeom>
          <a:avLst/>
          <a:gdLst/>
          <a:ahLst/>
          <a:cxnLst/>
          <a:rect l="0" t="0" r="0" b="0"/>
          <a:pathLst>
            <a:path>
              <a:moveTo>
                <a:pt x="793295" y="0"/>
              </a:moveTo>
              <a:lnTo>
                <a:pt x="793295" y="137679"/>
              </a:lnTo>
              <a:lnTo>
                <a:pt x="0" y="137679"/>
              </a:lnTo>
              <a:lnTo>
                <a:pt x="0"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4B89C-2F86-4870-A076-02CE6A6DF2CF}">
      <dsp:nvSpPr>
        <dsp:cNvPr id="0" name=""/>
        <dsp:cNvSpPr/>
      </dsp:nvSpPr>
      <dsp:spPr>
        <a:xfrm>
          <a:off x="6163732" y="697483"/>
          <a:ext cx="91440" cy="287579"/>
        </a:xfrm>
        <a:custGeom>
          <a:avLst/>
          <a:gdLst/>
          <a:ahLst/>
          <a:cxnLst/>
          <a:rect l="0" t="0" r="0" b="0"/>
          <a:pathLst>
            <a:path>
              <a:moveTo>
                <a:pt x="50689" y="0"/>
              </a:moveTo>
              <a:lnTo>
                <a:pt x="50689" y="149900"/>
              </a:lnTo>
              <a:lnTo>
                <a:pt x="45720" y="149900"/>
              </a:lnTo>
              <a:lnTo>
                <a:pt x="45720" y="2875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44EB4A-E536-4303-80D8-B62705CF38ED}">
      <dsp:nvSpPr>
        <dsp:cNvPr id="0" name=""/>
        <dsp:cNvSpPr/>
      </dsp:nvSpPr>
      <dsp:spPr>
        <a:xfrm>
          <a:off x="3305072" y="2571654"/>
          <a:ext cx="196684" cy="1534142"/>
        </a:xfrm>
        <a:custGeom>
          <a:avLst/>
          <a:gdLst/>
          <a:ahLst/>
          <a:cxnLst/>
          <a:rect l="0" t="0" r="0" b="0"/>
          <a:pathLst>
            <a:path>
              <a:moveTo>
                <a:pt x="0" y="0"/>
              </a:moveTo>
              <a:lnTo>
                <a:pt x="0" y="1534142"/>
              </a:lnTo>
              <a:lnTo>
                <a:pt x="196684" y="153414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A61FB3-F66F-40A2-85FF-E7EC8A4C606B}">
      <dsp:nvSpPr>
        <dsp:cNvPr id="0" name=""/>
        <dsp:cNvSpPr/>
      </dsp:nvSpPr>
      <dsp:spPr>
        <a:xfrm>
          <a:off x="3305072"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C7F2F5-77BA-4200-ACDB-54D138AED4CF}">
      <dsp:nvSpPr>
        <dsp:cNvPr id="0" name=""/>
        <dsp:cNvSpPr/>
      </dsp:nvSpPr>
      <dsp:spPr>
        <a:xfrm>
          <a:off x="2242974" y="1640678"/>
          <a:ext cx="1586591" cy="275358"/>
        </a:xfrm>
        <a:custGeom>
          <a:avLst/>
          <a:gdLst/>
          <a:ahLst/>
          <a:cxnLst/>
          <a:rect l="0" t="0" r="0" b="0"/>
          <a:pathLst>
            <a:path>
              <a:moveTo>
                <a:pt x="0" y="0"/>
              </a:moveTo>
              <a:lnTo>
                <a:pt x="0" y="137679"/>
              </a:lnTo>
              <a:lnTo>
                <a:pt x="1586591" y="137679"/>
              </a:lnTo>
              <a:lnTo>
                <a:pt x="1586591"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16C98-8694-445A-A163-BDBF17F7E679}">
      <dsp:nvSpPr>
        <dsp:cNvPr id="0" name=""/>
        <dsp:cNvSpPr/>
      </dsp:nvSpPr>
      <dsp:spPr>
        <a:xfrm>
          <a:off x="1718481" y="2571654"/>
          <a:ext cx="196684" cy="1534142"/>
        </a:xfrm>
        <a:custGeom>
          <a:avLst/>
          <a:gdLst/>
          <a:ahLst/>
          <a:cxnLst/>
          <a:rect l="0" t="0" r="0" b="0"/>
          <a:pathLst>
            <a:path>
              <a:moveTo>
                <a:pt x="0" y="0"/>
              </a:moveTo>
              <a:lnTo>
                <a:pt x="0" y="1534142"/>
              </a:lnTo>
              <a:lnTo>
                <a:pt x="196684" y="153414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86028-136F-40AF-BDA5-84E8C8F79341}">
      <dsp:nvSpPr>
        <dsp:cNvPr id="0" name=""/>
        <dsp:cNvSpPr/>
      </dsp:nvSpPr>
      <dsp:spPr>
        <a:xfrm>
          <a:off x="1718481"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CE52FA-A782-4E99-92BB-D863FF610210}">
      <dsp:nvSpPr>
        <dsp:cNvPr id="0" name=""/>
        <dsp:cNvSpPr/>
      </dsp:nvSpPr>
      <dsp:spPr>
        <a:xfrm>
          <a:off x="2197254" y="1640678"/>
          <a:ext cx="91440" cy="275358"/>
        </a:xfrm>
        <a:custGeom>
          <a:avLst/>
          <a:gdLst/>
          <a:ahLst/>
          <a:cxnLst/>
          <a:rect l="0" t="0" r="0" b="0"/>
          <a:pathLst>
            <a:path>
              <a:moveTo>
                <a:pt x="45720" y="0"/>
              </a:moveTo>
              <a:lnTo>
                <a:pt x="45720"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5D3115-69C2-4414-8F9C-7BE6C1E011FB}">
      <dsp:nvSpPr>
        <dsp:cNvPr id="0" name=""/>
        <dsp:cNvSpPr/>
      </dsp:nvSpPr>
      <dsp:spPr>
        <a:xfrm>
          <a:off x="131889" y="2571654"/>
          <a:ext cx="196684" cy="2465117"/>
        </a:xfrm>
        <a:custGeom>
          <a:avLst/>
          <a:gdLst/>
          <a:ahLst/>
          <a:cxnLst/>
          <a:rect l="0" t="0" r="0" b="0"/>
          <a:pathLst>
            <a:path>
              <a:moveTo>
                <a:pt x="0" y="0"/>
              </a:moveTo>
              <a:lnTo>
                <a:pt x="0" y="2465117"/>
              </a:lnTo>
              <a:lnTo>
                <a:pt x="196684" y="246511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88B5B5-4B59-4DCC-8BD0-C24BD5FE3696}">
      <dsp:nvSpPr>
        <dsp:cNvPr id="0" name=""/>
        <dsp:cNvSpPr/>
      </dsp:nvSpPr>
      <dsp:spPr>
        <a:xfrm>
          <a:off x="131889" y="2571654"/>
          <a:ext cx="196684" cy="1534142"/>
        </a:xfrm>
        <a:custGeom>
          <a:avLst/>
          <a:gdLst/>
          <a:ahLst/>
          <a:cxnLst/>
          <a:rect l="0" t="0" r="0" b="0"/>
          <a:pathLst>
            <a:path>
              <a:moveTo>
                <a:pt x="0" y="0"/>
              </a:moveTo>
              <a:lnTo>
                <a:pt x="0" y="1534142"/>
              </a:lnTo>
              <a:lnTo>
                <a:pt x="196684" y="153414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C877A-6DA8-4F1A-954D-DB2A54A89DB8}">
      <dsp:nvSpPr>
        <dsp:cNvPr id="0" name=""/>
        <dsp:cNvSpPr/>
      </dsp:nvSpPr>
      <dsp:spPr>
        <a:xfrm>
          <a:off x="131889" y="2571654"/>
          <a:ext cx="196684" cy="603166"/>
        </a:xfrm>
        <a:custGeom>
          <a:avLst/>
          <a:gdLst/>
          <a:ahLst/>
          <a:cxnLst/>
          <a:rect l="0" t="0" r="0" b="0"/>
          <a:pathLst>
            <a:path>
              <a:moveTo>
                <a:pt x="0" y="0"/>
              </a:moveTo>
              <a:lnTo>
                <a:pt x="0" y="603166"/>
              </a:lnTo>
              <a:lnTo>
                <a:pt x="196684" y="60316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0EB7-F37F-4F32-9790-9BB1B26BA34E}">
      <dsp:nvSpPr>
        <dsp:cNvPr id="0" name=""/>
        <dsp:cNvSpPr/>
      </dsp:nvSpPr>
      <dsp:spPr>
        <a:xfrm>
          <a:off x="656382" y="1640678"/>
          <a:ext cx="1586591" cy="275358"/>
        </a:xfrm>
        <a:custGeom>
          <a:avLst/>
          <a:gdLst/>
          <a:ahLst/>
          <a:cxnLst/>
          <a:rect l="0" t="0" r="0" b="0"/>
          <a:pathLst>
            <a:path>
              <a:moveTo>
                <a:pt x="1586591" y="0"/>
              </a:moveTo>
              <a:lnTo>
                <a:pt x="1586591" y="137679"/>
              </a:lnTo>
              <a:lnTo>
                <a:pt x="0" y="137679"/>
              </a:lnTo>
              <a:lnTo>
                <a:pt x="0" y="27535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6FEE67-FF4E-4112-ACE8-84B56AC74632}">
      <dsp:nvSpPr>
        <dsp:cNvPr id="0" name=""/>
        <dsp:cNvSpPr/>
      </dsp:nvSpPr>
      <dsp:spPr>
        <a:xfrm>
          <a:off x="2242974" y="697483"/>
          <a:ext cx="3971448" cy="287579"/>
        </a:xfrm>
        <a:custGeom>
          <a:avLst/>
          <a:gdLst/>
          <a:ahLst/>
          <a:cxnLst/>
          <a:rect l="0" t="0" r="0" b="0"/>
          <a:pathLst>
            <a:path>
              <a:moveTo>
                <a:pt x="3971448" y="0"/>
              </a:moveTo>
              <a:lnTo>
                <a:pt x="3971448" y="149900"/>
              </a:lnTo>
              <a:lnTo>
                <a:pt x="0" y="149900"/>
              </a:lnTo>
              <a:lnTo>
                <a:pt x="0" y="2875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1D5109-A764-4E63-A00C-BE6BF3F8C7EA}">
      <dsp:nvSpPr>
        <dsp:cNvPr id="0" name=""/>
        <dsp:cNvSpPr/>
      </dsp:nvSpPr>
      <dsp:spPr>
        <a:xfrm>
          <a:off x="5558805" y="41866"/>
          <a:ext cx="1311232" cy="6556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MMC/CZE</a:t>
          </a:r>
        </a:p>
      </dsp:txBody>
      <dsp:txXfrm>
        <a:off x="5558805" y="41866"/>
        <a:ext cx="1311232" cy="655616"/>
      </dsp:txXfrm>
    </dsp:sp>
    <dsp:sp modelId="{AE651487-9060-4861-908A-5BAB1B32DF0C}">
      <dsp:nvSpPr>
        <dsp:cNvPr id="0" name=""/>
        <dsp:cNvSpPr/>
      </dsp:nvSpPr>
      <dsp:spPr>
        <a:xfrm>
          <a:off x="1587357" y="985062"/>
          <a:ext cx="1311232" cy="6556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Hart/long/neuro</a:t>
          </a:r>
        </a:p>
      </dsp:txBody>
      <dsp:txXfrm>
        <a:off x="1587357" y="985062"/>
        <a:ext cx="1311232" cy="655616"/>
      </dsp:txXfrm>
    </dsp:sp>
    <dsp:sp modelId="{C8079A28-C72C-4D3C-8129-B2E91C1F33A4}">
      <dsp:nvSpPr>
        <dsp:cNvPr id="0" name=""/>
        <dsp:cNvSpPr/>
      </dsp:nvSpPr>
      <dsp:spPr>
        <a:xfrm>
          <a:off x="766"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Cardiologie</a:t>
          </a:r>
        </a:p>
      </dsp:txBody>
      <dsp:txXfrm>
        <a:off x="766" y="1916037"/>
        <a:ext cx="1311232" cy="655616"/>
      </dsp:txXfrm>
    </dsp:sp>
    <dsp:sp modelId="{38D54F35-0288-4932-BE18-515122336DB9}">
      <dsp:nvSpPr>
        <dsp:cNvPr id="0" name=""/>
        <dsp:cNvSpPr/>
      </dsp:nvSpPr>
      <dsp:spPr>
        <a:xfrm>
          <a:off x="328574" y="2847012"/>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Hartfalen</a:t>
          </a:r>
        </a:p>
      </dsp:txBody>
      <dsp:txXfrm>
        <a:off x="328574" y="2847012"/>
        <a:ext cx="1311232" cy="655616"/>
      </dsp:txXfrm>
    </dsp:sp>
    <dsp:sp modelId="{D1447257-23ED-4E50-87F4-35CD4B4EB99D}">
      <dsp:nvSpPr>
        <dsp:cNvPr id="0" name=""/>
        <dsp:cNvSpPr/>
      </dsp:nvSpPr>
      <dsp:spPr>
        <a:xfrm>
          <a:off x="328574" y="3777988"/>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Combi HF/COPD</a:t>
          </a:r>
        </a:p>
      </dsp:txBody>
      <dsp:txXfrm>
        <a:off x="328574" y="3777988"/>
        <a:ext cx="1311232" cy="655616"/>
      </dsp:txXfrm>
    </dsp:sp>
    <dsp:sp modelId="{55A2E274-E1AD-4114-A564-DAEE8354C299}">
      <dsp:nvSpPr>
        <dsp:cNvPr id="0" name=""/>
        <dsp:cNvSpPr/>
      </dsp:nvSpPr>
      <dsp:spPr>
        <a:xfrm>
          <a:off x="328574" y="4708963"/>
          <a:ext cx="1311232" cy="65561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solidFill>
                <a:srgbClr val="005EA4"/>
              </a:solidFill>
            </a:rPr>
            <a:t>Atriumfibrilleren</a:t>
          </a:r>
        </a:p>
      </dsp:txBody>
      <dsp:txXfrm>
        <a:off x="328574" y="4708963"/>
        <a:ext cx="1311232" cy="655616"/>
      </dsp:txXfrm>
    </dsp:sp>
    <dsp:sp modelId="{EE4F9740-B39E-4650-B3B2-581E6A52F2B7}">
      <dsp:nvSpPr>
        <dsp:cNvPr id="0" name=""/>
        <dsp:cNvSpPr/>
      </dsp:nvSpPr>
      <dsp:spPr>
        <a:xfrm>
          <a:off x="1587357"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Longgeneeskunde</a:t>
          </a:r>
        </a:p>
      </dsp:txBody>
      <dsp:txXfrm>
        <a:off x="1587357" y="1916037"/>
        <a:ext cx="1311232" cy="655616"/>
      </dsp:txXfrm>
    </dsp:sp>
    <dsp:sp modelId="{EAA47DE8-87FC-406A-A842-F9D142E52A38}">
      <dsp:nvSpPr>
        <dsp:cNvPr id="0" name=""/>
        <dsp:cNvSpPr/>
      </dsp:nvSpPr>
      <dsp:spPr>
        <a:xfrm>
          <a:off x="1915165" y="2847012"/>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COPD</a:t>
          </a:r>
        </a:p>
      </dsp:txBody>
      <dsp:txXfrm>
        <a:off x="1915165" y="2847012"/>
        <a:ext cx="1311232" cy="655616"/>
      </dsp:txXfrm>
    </dsp:sp>
    <dsp:sp modelId="{0058E03F-E189-4CB1-9308-932DAF0E2EE1}">
      <dsp:nvSpPr>
        <dsp:cNvPr id="0" name=""/>
        <dsp:cNvSpPr/>
      </dsp:nvSpPr>
      <dsp:spPr>
        <a:xfrm>
          <a:off x="1915165" y="3777988"/>
          <a:ext cx="1311232" cy="655616"/>
        </a:xfrm>
        <a:prstGeom prst="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Astma</a:t>
          </a:r>
        </a:p>
      </dsp:txBody>
      <dsp:txXfrm>
        <a:off x="1915165" y="3777988"/>
        <a:ext cx="1311232" cy="655616"/>
      </dsp:txXfrm>
    </dsp:sp>
    <dsp:sp modelId="{5E6AE70E-9F98-4469-AAD0-EDA7B693EC1E}">
      <dsp:nvSpPr>
        <dsp:cNvPr id="0" name=""/>
        <dsp:cNvSpPr/>
      </dsp:nvSpPr>
      <dsp:spPr>
        <a:xfrm>
          <a:off x="3173949"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Neurologie</a:t>
          </a:r>
        </a:p>
      </dsp:txBody>
      <dsp:txXfrm>
        <a:off x="3173949" y="1916037"/>
        <a:ext cx="1311232" cy="655616"/>
      </dsp:txXfrm>
    </dsp:sp>
    <dsp:sp modelId="{DCA04E36-3347-4363-A26D-346C27FECDC5}">
      <dsp:nvSpPr>
        <dsp:cNvPr id="0" name=""/>
        <dsp:cNvSpPr/>
      </dsp:nvSpPr>
      <dsp:spPr>
        <a:xfrm>
          <a:off x="3501757" y="2847012"/>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Hoofdpijn</a:t>
          </a:r>
        </a:p>
      </dsp:txBody>
      <dsp:txXfrm>
        <a:off x="3501757" y="2847012"/>
        <a:ext cx="1311232" cy="655616"/>
      </dsp:txXfrm>
    </dsp:sp>
    <dsp:sp modelId="{86BD8362-ADEF-432F-92DD-EF8E80E1F81E}">
      <dsp:nvSpPr>
        <dsp:cNvPr id="0" name=""/>
        <dsp:cNvSpPr/>
      </dsp:nvSpPr>
      <dsp:spPr>
        <a:xfrm>
          <a:off x="3501757" y="3777988"/>
          <a:ext cx="1311232" cy="655616"/>
        </a:xfrm>
        <a:prstGeom prst="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CVA</a:t>
          </a:r>
        </a:p>
      </dsp:txBody>
      <dsp:txXfrm>
        <a:off x="3501757" y="3777988"/>
        <a:ext cx="1311232" cy="655616"/>
      </dsp:txXfrm>
    </dsp:sp>
    <dsp:sp modelId="{315ED47D-972A-48AE-9045-723D92CA87A7}">
      <dsp:nvSpPr>
        <dsp:cNvPr id="0" name=""/>
        <dsp:cNvSpPr/>
      </dsp:nvSpPr>
      <dsp:spPr>
        <a:xfrm>
          <a:off x="5553836" y="985062"/>
          <a:ext cx="1311232" cy="6556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a:t>Beschouwend</a:t>
          </a:r>
          <a:endParaRPr lang="nl-NL" sz="1300" kern="1200" dirty="0"/>
        </a:p>
      </dsp:txBody>
      <dsp:txXfrm>
        <a:off x="5553836" y="985062"/>
        <a:ext cx="1311232" cy="655616"/>
      </dsp:txXfrm>
    </dsp:sp>
    <dsp:sp modelId="{00DE89AF-30E1-4A38-B58A-A5E2E33EF336}">
      <dsp:nvSpPr>
        <dsp:cNvPr id="0" name=""/>
        <dsp:cNvSpPr/>
      </dsp:nvSpPr>
      <dsp:spPr>
        <a:xfrm>
          <a:off x="4760540"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Interne geneeskunde</a:t>
          </a:r>
        </a:p>
      </dsp:txBody>
      <dsp:txXfrm>
        <a:off x="4760540" y="1916037"/>
        <a:ext cx="1311232" cy="655616"/>
      </dsp:txXfrm>
    </dsp:sp>
    <dsp:sp modelId="{C81C1B5D-FDBE-474D-BD1B-F6A52ECFC0D2}">
      <dsp:nvSpPr>
        <dsp:cNvPr id="0" name=""/>
        <dsp:cNvSpPr/>
      </dsp:nvSpPr>
      <dsp:spPr>
        <a:xfrm>
          <a:off x="5088348" y="2847012"/>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Diabetes en Zwanger</a:t>
          </a:r>
        </a:p>
      </dsp:txBody>
      <dsp:txXfrm>
        <a:off x="5088348" y="2847012"/>
        <a:ext cx="1311232" cy="655616"/>
      </dsp:txXfrm>
    </dsp:sp>
    <dsp:sp modelId="{B4FF707B-F881-43F2-B428-8D0C29570279}">
      <dsp:nvSpPr>
        <dsp:cNvPr id="0" name=""/>
        <dsp:cNvSpPr/>
      </dsp:nvSpPr>
      <dsp:spPr>
        <a:xfrm>
          <a:off x="6347132"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MDL</a:t>
          </a:r>
        </a:p>
      </dsp:txBody>
      <dsp:txXfrm>
        <a:off x="6347132" y="1916037"/>
        <a:ext cx="1311232" cy="655616"/>
      </dsp:txXfrm>
    </dsp:sp>
    <dsp:sp modelId="{D55B2469-B22F-466B-A49A-05DD725CFA42}">
      <dsp:nvSpPr>
        <dsp:cNvPr id="0" name=""/>
        <dsp:cNvSpPr/>
      </dsp:nvSpPr>
      <dsp:spPr>
        <a:xfrm>
          <a:off x="6674940" y="2847012"/>
          <a:ext cx="1311232" cy="6556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IBD</a:t>
          </a:r>
        </a:p>
      </dsp:txBody>
      <dsp:txXfrm>
        <a:off x="6674940" y="2847012"/>
        <a:ext cx="1311232" cy="655616"/>
      </dsp:txXfrm>
    </dsp:sp>
    <dsp:sp modelId="{FE03EBA8-F187-4550-9ABC-064A88B24EE3}">
      <dsp:nvSpPr>
        <dsp:cNvPr id="0" name=""/>
        <dsp:cNvSpPr/>
      </dsp:nvSpPr>
      <dsp:spPr>
        <a:xfrm>
          <a:off x="8727019" y="985062"/>
          <a:ext cx="1311232" cy="65561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Vrouw Moeder Kind</a:t>
          </a:r>
        </a:p>
      </dsp:txBody>
      <dsp:txXfrm>
        <a:off x="8727019" y="985062"/>
        <a:ext cx="1311232" cy="655616"/>
      </dsp:txXfrm>
    </dsp:sp>
    <dsp:sp modelId="{2B0E4303-0FC3-4CB5-8784-7D9634F2DD1D}">
      <dsp:nvSpPr>
        <dsp:cNvPr id="0" name=""/>
        <dsp:cNvSpPr/>
      </dsp:nvSpPr>
      <dsp:spPr>
        <a:xfrm>
          <a:off x="7933723"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Neonatologie</a:t>
          </a:r>
        </a:p>
      </dsp:txBody>
      <dsp:txXfrm>
        <a:off x="7933723" y="1916037"/>
        <a:ext cx="1311232" cy="655616"/>
      </dsp:txXfrm>
    </dsp:sp>
    <dsp:sp modelId="{52439DC8-DB3D-4AF5-8BA7-A4B2486A879B}">
      <dsp:nvSpPr>
        <dsp:cNvPr id="0" name=""/>
        <dsp:cNvSpPr/>
      </dsp:nvSpPr>
      <dsp:spPr>
        <a:xfrm>
          <a:off x="8261531" y="2847012"/>
          <a:ext cx="1311232" cy="65561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err="1">
              <a:solidFill>
                <a:srgbClr val="005EA4"/>
              </a:solidFill>
            </a:rPr>
            <a:t>Baby@home</a:t>
          </a:r>
          <a:endParaRPr lang="nl-NL" sz="1300" kern="1200" dirty="0">
            <a:solidFill>
              <a:srgbClr val="005EA4"/>
            </a:solidFill>
          </a:endParaRPr>
        </a:p>
      </dsp:txBody>
      <dsp:txXfrm>
        <a:off x="8261531" y="2847012"/>
        <a:ext cx="1311232" cy="655616"/>
      </dsp:txXfrm>
    </dsp:sp>
    <dsp:sp modelId="{531D6C61-BB72-451E-981D-6BDA859956D2}">
      <dsp:nvSpPr>
        <dsp:cNvPr id="0" name=""/>
        <dsp:cNvSpPr/>
      </dsp:nvSpPr>
      <dsp:spPr>
        <a:xfrm>
          <a:off x="9520314" y="1916037"/>
          <a:ext cx="1311232" cy="65561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t>Gynaecologie</a:t>
          </a:r>
        </a:p>
      </dsp:txBody>
      <dsp:txXfrm>
        <a:off x="9520314" y="1916037"/>
        <a:ext cx="1311232" cy="655616"/>
      </dsp:txXfrm>
    </dsp:sp>
    <dsp:sp modelId="{17F8660D-2318-4471-A59D-AE27431036A2}">
      <dsp:nvSpPr>
        <dsp:cNvPr id="0" name=""/>
        <dsp:cNvSpPr/>
      </dsp:nvSpPr>
      <dsp:spPr>
        <a:xfrm>
          <a:off x="9848123" y="2847012"/>
          <a:ext cx="1311232" cy="65561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err="1">
              <a:solidFill>
                <a:srgbClr val="005EA4"/>
              </a:solidFill>
            </a:rPr>
            <a:t>Safe@home</a:t>
          </a:r>
          <a:endParaRPr lang="nl-NL" sz="1300" kern="1200" dirty="0">
            <a:solidFill>
              <a:srgbClr val="005EA4"/>
            </a:solidFill>
          </a:endParaRPr>
        </a:p>
      </dsp:txBody>
      <dsp:txXfrm>
        <a:off x="9848123" y="2847012"/>
        <a:ext cx="1311232" cy="655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04AFE-CCB0-45B1-BCC2-E6981EF4D277}">
      <dsp:nvSpPr>
        <dsp:cNvPr id="0" name=""/>
        <dsp:cNvSpPr/>
      </dsp:nvSpPr>
      <dsp:spPr>
        <a:xfrm>
          <a:off x="5709481" y="3107414"/>
          <a:ext cx="242663" cy="1905488"/>
        </a:xfrm>
        <a:custGeom>
          <a:avLst/>
          <a:gdLst/>
          <a:ahLst/>
          <a:cxnLst/>
          <a:rect l="0" t="0" r="0" b="0"/>
          <a:pathLst>
            <a:path>
              <a:moveTo>
                <a:pt x="0" y="0"/>
              </a:moveTo>
              <a:lnTo>
                <a:pt x="0" y="1905488"/>
              </a:lnTo>
              <a:lnTo>
                <a:pt x="242663" y="19054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6EE553-77DE-486B-AF89-9534D5568B3F}">
      <dsp:nvSpPr>
        <dsp:cNvPr id="0" name=""/>
        <dsp:cNvSpPr/>
      </dsp:nvSpPr>
      <dsp:spPr>
        <a:xfrm>
          <a:off x="5709481" y="3107414"/>
          <a:ext cx="242663" cy="750524"/>
        </a:xfrm>
        <a:custGeom>
          <a:avLst/>
          <a:gdLst/>
          <a:ahLst/>
          <a:cxnLst/>
          <a:rect l="0" t="0" r="0" b="0"/>
          <a:pathLst>
            <a:path>
              <a:moveTo>
                <a:pt x="0" y="0"/>
              </a:moveTo>
              <a:lnTo>
                <a:pt x="0" y="750524"/>
              </a:lnTo>
              <a:lnTo>
                <a:pt x="242663" y="75052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A8190-B24D-4B2C-9191-8D5AF3344CE6}">
      <dsp:nvSpPr>
        <dsp:cNvPr id="0" name=""/>
        <dsp:cNvSpPr/>
      </dsp:nvSpPr>
      <dsp:spPr>
        <a:xfrm>
          <a:off x="6310863" y="1958808"/>
          <a:ext cx="91440" cy="339728"/>
        </a:xfrm>
        <a:custGeom>
          <a:avLst/>
          <a:gdLst/>
          <a:ahLst/>
          <a:cxnLst/>
          <a:rect l="0" t="0" r="0" b="0"/>
          <a:pathLst>
            <a:path>
              <a:moveTo>
                <a:pt x="45720" y="0"/>
              </a:moveTo>
              <a:lnTo>
                <a:pt x="45720" y="33972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4B89C-2F86-4870-A076-02CE6A6DF2CF}">
      <dsp:nvSpPr>
        <dsp:cNvPr id="0" name=""/>
        <dsp:cNvSpPr/>
      </dsp:nvSpPr>
      <dsp:spPr>
        <a:xfrm>
          <a:off x="5463453" y="808877"/>
          <a:ext cx="893129" cy="341054"/>
        </a:xfrm>
        <a:custGeom>
          <a:avLst/>
          <a:gdLst/>
          <a:ahLst/>
          <a:cxnLst/>
          <a:rect l="0" t="0" r="0" b="0"/>
          <a:pathLst>
            <a:path>
              <a:moveTo>
                <a:pt x="0" y="0"/>
              </a:moveTo>
              <a:lnTo>
                <a:pt x="0" y="171189"/>
              </a:lnTo>
              <a:lnTo>
                <a:pt x="893129" y="171189"/>
              </a:lnTo>
              <a:lnTo>
                <a:pt x="893129" y="3410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E55D0-810C-45C4-96F7-98718F85FC40}">
      <dsp:nvSpPr>
        <dsp:cNvPr id="0" name=""/>
        <dsp:cNvSpPr/>
      </dsp:nvSpPr>
      <dsp:spPr>
        <a:xfrm>
          <a:off x="3751998" y="3107414"/>
          <a:ext cx="242663" cy="1892772"/>
        </a:xfrm>
        <a:custGeom>
          <a:avLst/>
          <a:gdLst/>
          <a:ahLst/>
          <a:cxnLst/>
          <a:rect l="0" t="0" r="0" b="0"/>
          <a:pathLst>
            <a:path>
              <a:moveTo>
                <a:pt x="0" y="0"/>
              </a:moveTo>
              <a:lnTo>
                <a:pt x="0" y="1892772"/>
              </a:lnTo>
              <a:lnTo>
                <a:pt x="242663" y="189277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86028-136F-40AF-BDA5-84E8C8F79341}">
      <dsp:nvSpPr>
        <dsp:cNvPr id="0" name=""/>
        <dsp:cNvSpPr/>
      </dsp:nvSpPr>
      <dsp:spPr>
        <a:xfrm>
          <a:off x="3751998" y="3107414"/>
          <a:ext cx="242663" cy="744167"/>
        </a:xfrm>
        <a:custGeom>
          <a:avLst/>
          <a:gdLst/>
          <a:ahLst/>
          <a:cxnLst/>
          <a:rect l="0" t="0" r="0" b="0"/>
          <a:pathLst>
            <a:path>
              <a:moveTo>
                <a:pt x="0" y="0"/>
              </a:moveTo>
              <a:lnTo>
                <a:pt x="0" y="744167"/>
              </a:lnTo>
              <a:lnTo>
                <a:pt x="242663" y="7441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CE52FA-A782-4E99-92BB-D863FF610210}">
      <dsp:nvSpPr>
        <dsp:cNvPr id="0" name=""/>
        <dsp:cNvSpPr/>
      </dsp:nvSpPr>
      <dsp:spPr>
        <a:xfrm>
          <a:off x="4353380" y="1958808"/>
          <a:ext cx="91440" cy="339728"/>
        </a:xfrm>
        <a:custGeom>
          <a:avLst/>
          <a:gdLst/>
          <a:ahLst/>
          <a:cxnLst/>
          <a:rect l="0" t="0" r="0" b="0"/>
          <a:pathLst>
            <a:path>
              <a:moveTo>
                <a:pt x="45720" y="0"/>
              </a:moveTo>
              <a:lnTo>
                <a:pt x="45720" y="33972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6FEE67-FF4E-4112-ACE8-84B56AC74632}">
      <dsp:nvSpPr>
        <dsp:cNvPr id="0" name=""/>
        <dsp:cNvSpPr/>
      </dsp:nvSpPr>
      <dsp:spPr>
        <a:xfrm>
          <a:off x="4399100" y="808877"/>
          <a:ext cx="1064353" cy="341054"/>
        </a:xfrm>
        <a:custGeom>
          <a:avLst/>
          <a:gdLst/>
          <a:ahLst/>
          <a:cxnLst/>
          <a:rect l="0" t="0" r="0" b="0"/>
          <a:pathLst>
            <a:path>
              <a:moveTo>
                <a:pt x="1064353" y="0"/>
              </a:moveTo>
              <a:lnTo>
                <a:pt x="1064353" y="171189"/>
              </a:lnTo>
              <a:lnTo>
                <a:pt x="0" y="171189"/>
              </a:lnTo>
              <a:lnTo>
                <a:pt x="0" y="34105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1D5109-A764-4E63-A00C-BE6BF3F8C7EA}">
      <dsp:nvSpPr>
        <dsp:cNvPr id="0" name=""/>
        <dsp:cNvSpPr/>
      </dsp:nvSpPr>
      <dsp:spPr>
        <a:xfrm>
          <a:off x="4654576" y="0"/>
          <a:ext cx="1617754" cy="8088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MMC/CZE</a:t>
          </a:r>
        </a:p>
      </dsp:txBody>
      <dsp:txXfrm>
        <a:off x="4654576" y="0"/>
        <a:ext cx="1617754" cy="808877"/>
      </dsp:txXfrm>
    </dsp:sp>
    <dsp:sp modelId="{AE651487-9060-4861-908A-5BAB1B32DF0C}">
      <dsp:nvSpPr>
        <dsp:cNvPr id="0" name=""/>
        <dsp:cNvSpPr/>
      </dsp:nvSpPr>
      <dsp:spPr>
        <a:xfrm>
          <a:off x="3590222" y="1149931"/>
          <a:ext cx="1617754" cy="8088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 huisartsen</a:t>
          </a:r>
        </a:p>
      </dsp:txBody>
      <dsp:txXfrm>
        <a:off x="3590222" y="1149931"/>
        <a:ext cx="1617754" cy="808877"/>
      </dsp:txXfrm>
    </dsp:sp>
    <dsp:sp modelId="{EE4F9740-B39E-4650-B3B2-581E6A52F2B7}">
      <dsp:nvSpPr>
        <dsp:cNvPr id="0" name=""/>
        <dsp:cNvSpPr/>
      </dsp:nvSpPr>
      <dsp:spPr>
        <a:xfrm>
          <a:off x="3590222" y="2298537"/>
          <a:ext cx="1617754" cy="8088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Longgeneeskunde</a:t>
          </a:r>
        </a:p>
      </dsp:txBody>
      <dsp:txXfrm>
        <a:off x="3590222" y="2298537"/>
        <a:ext cx="1617754" cy="808877"/>
      </dsp:txXfrm>
    </dsp:sp>
    <dsp:sp modelId="{EAA47DE8-87FC-406A-A842-F9D142E52A38}">
      <dsp:nvSpPr>
        <dsp:cNvPr id="0" name=""/>
        <dsp:cNvSpPr/>
      </dsp:nvSpPr>
      <dsp:spPr>
        <a:xfrm>
          <a:off x="3994661" y="3447142"/>
          <a:ext cx="1617754" cy="808877"/>
        </a:xfrm>
        <a:prstGeom prst="rect">
          <a:avLst/>
        </a:prstGeom>
        <a:solidFill>
          <a:schemeClr val="accent5"/>
        </a:solidFill>
        <a:ln w="12700" cap="flat" cmpd="sng" algn="ctr">
          <a:no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Transmurale COPD</a:t>
          </a:r>
        </a:p>
        <a:p>
          <a:pPr marL="0" lvl="0" indent="0" algn="ctr" defTabSz="711200">
            <a:lnSpc>
              <a:spcPct val="90000"/>
            </a:lnSpc>
            <a:spcBef>
              <a:spcPct val="0"/>
            </a:spcBef>
            <a:spcAft>
              <a:spcPct val="35000"/>
            </a:spcAft>
            <a:buNone/>
          </a:pPr>
          <a:r>
            <a:rPr lang="nl-NL" sz="1600" kern="1200" dirty="0"/>
            <a:t>MMC monitort voor 1</a:t>
          </a:r>
          <a:r>
            <a:rPr lang="nl-NL" sz="1600" kern="1200" baseline="30000" dirty="0"/>
            <a:t>e</a:t>
          </a:r>
          <a:r>
            <a:rPr lang="nl-NL" sz="1600" kern="1200" dirty="0"/>
            <a:t> lijn</a:t>
          </a:r>
        </a:p>
      </dsp:txBody>
      <dsp:txXfrm>
        <a:off x="3994661" y="3447142"/>
        <a:ext cx="1617754" cy="808877"/>
      </dsp:txXfrm>
    </dsp:sp>
    <dsp:sp modelId="{F4DD55DA-411D-4AC5-8CAC-8FC83408399B}">
      <dsp:nvSpPr>
        <dsp:cNvPr id="0" name=""/>
        <dsp:cNvSpPr/>
      </dsp:nvSpPr>
      <dsp:spPr>
        <a:xfrm>
          <a:off x="3994661" y="4595748"/>
          <a:ext cx="1617754" cy="808877"/>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rgbClr val="005EA4"/>
              </a:solidFill>
            </a:rPr>
            <a:t>Transmurale Astma</a:t>
          </a:r>
        </a:p>
        <a:p>
          <a:pPr marL="0" lvl="0" indent="0" algn="ctr" defTabSz="711200">
            <a:lnSpc>
              <a:spcPct val="90000"/>
            </a:lnSpc>
            <a:spcBef>
              <a:spcPct val="0"/>
            </a:spcBef>
            <a:spcAft>
              <a:spcPct val="35000"/>
            </a:spcAft>
            <a:buNone/>
          </a:pPr>
          <a:r>
            <a:rPr lang="nl-NL" sz="1600" kern="1200" dirty="0">
              <a:solidFill>
                <a:srgbClr val="005EA4"/>
              </a:solidFill>
            </a:rPr>
            <a:t>MMC monitort voor 1</a:t>
          </a:r>
          <a:r>
            <a:rPr lang="nl-NL" sz="1600" kern="1200" baseline="30000" dirty="0">
              <a:solidFill>
                <a:srgbClr val="005EA4"/>
              </a:solidFill>
            </a:rPr>
            <a:t>e</a:t>
          </a:r>
          <a:r>
            <a:rPr lang="nl-NL" sz="1600" kern="1200" dirty="0">
              <a:solidFill>
                <a:srgbClr val="005EA4"/>
              </a:solidFill>
            </a:rPr>
            <a:t> lijn</a:t>
          </a:r>
        </a:p>
      </dsp:txBody>
      <dsp:txXfrm>
        <a:off x="3994661" y="4595748"/>
        <a:ext cx="1617754" cy="808877"/>
      </dsp:txXfrm>
    </dsp:sp>
    <dsp:sp modelId="{315ED47D-972A-48AE-9045-723D92CA87A7}">
      <dsp:nvSpPr>
        <dsp:cNvPr id="0" name=""/>
        <dsp:cNvSpPr/>
      </dsp:nvSpPr>
      <dsp:spPr>
        <a:xfrm>
          <a:off x="5547705" y="1149931"/>
          <a:ext cx="1617754" cy="8088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 regionaal</a:t>
          </a:r>
        </a:p>
      </dsp:txBody>
      <dsp:txXfrm>
        <a:off x="5547705" y="1149931"/>
        <a:ext cx="1617754" cy="808877"/>
      </dsp:txXfrm>
    </dsp:sp>
    <dsp:sp modelId="{00DE89AF-30E1-4A38-B58A-A5E2E33EF336}">
      <dsp:nvSpPr>
        <dsp:cNvPr id="0" name=""/>
        <dsp:cNvSpPr/>
      </dsp:nvSpPr>
      <dsp:spPr>
        <a:xfrm>
          <a:off x="5547705" y="2298537"/>
          <a:ext cx="1617754" cy="8088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t>Cardiologie</a:t>
          </a:r>
        </a:p>
      </dsp:txBody>
      <dsp:txXfrm>
        <a:off x="5547705" y="2298537"/>
        <a:ext cx="1617754" cy="808877"/>
      </dsp:txXfrm>
    </dsp:sp>
    <dsp:sp modelId="{C81C1B5D-FDBE-474D-BD1B-F6A52ECFC0D2}">
      <dsp:nvSpPr>
        <dsp:cNvPr id="0" name=""/>
        <dsp:cNvSpPr/>
      </dsp:nvSpPr>
      <dsp:spPr>
        <a:xfrm>
          <a:off x="5952144" y="3447142"/>
          <a:ext cx="1617754" cy="821592"/>
        </a:xfrm>
        <a:prstGeom prst="rect">
          <a:avLst/>
        </a:prstGeom>
        <a:solidFill>
          <a:schemeClr val="accent5"/>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err="1"/>
            <a:t>Hartfalen@home</a:t>
          </a:r>
          <a:endParaRPr lang="nl-NL" sz="1600" kern="1200" dirty="0"/>
        </a:p>
        <a:p>
          <a:pPr marL="0" lvl="0" indent="0" algn="ctr" defTabSz="711200">
            <a:lnSpc>
              <a:spcPct val="90000"/>
            </a:lnSpc>
            <a:spcBef>
              <a:spcPct val="0"/>
            </a:spcBef>
            <a:spcAft>
              <a:spcPct val="35000"/>
            </a:spcAft>
            <a:buNone/>
          </a:pPr>
          <a:r>
            <a:rPr lang="nl-NL" sz="1600" kern="1200" dirty="0"/>
            <a:t>MMC + Zuidzorg</a:t>
          </a:r>
        </a:p>
      </dsp:txBody>
      <dsp:txXfrm>
        <a:off x="5952144" y="3447142"/>
        <a:ext cx="1617754" cy="821592"/>
      </dsp:txXfrm>
    </dsp:sp>
    <dsp:sp modelId="{E0370128-6AD5-4DAC-A88B-C207453311A5}">
      <dsp:nvSpPr>
        <dsp:cNvPr id="0" name=""/>
        <dsp:cNvSpPr/>
      </dsp:nvSpPr>
      <dsp:spPr>
        <a:xfrm>
          <a:off x="5952144" y="4608464"/>
          <a:ext cx="1617754" cy="808877"/>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dirty="0">
              <a:solidFill>
                <a:srgbClr val="005EA4"/>
              </a:solidFill>
            </a:rPr>
            <a:t>Hartfalen  stabiel</a:t>
          </a:r>
        </a:p>
        <a:p>
          <a:pPr marL="0" lvl="0" indent="0" algn="ctr" defTabSz="711200">
            <a:lnSpc>
              <a:spcPct val="90000"/>
            </a:lnSpc>
            <a:spcBef>
              <a:spcPct val="0"/>
            </a:spcBef>
            <a:spcAft>
              <a:spcPct val="35000"/>
            </a:spcAft>
            <a:buNone/>
          </a:pPr>
          <a:r>
            <a:rPr lang="nl-NL" sz="1600" kern="1200" dirty="0">
              <a:solidFill>
                <a:srgbClr val="005EA4"/>
              </a:solidFill>
            </a:rPr>
            <a:t>MMC monitort in team CZE </a:t>
          </a:r>
        </a:p>
      </dsp:txBody>
      <dsp:txXfrm>
        <a:off x="5952144" y="4608464"/>
        <a:ext cx="1617754" cy="8088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17D9-FAF5-4A74-9EB0-5AB95B4F34C9}" type="datetimeFigureOut">
              <a:rPr lang="nl-NL" smtClean="0"/>
              <a:t>10-02-2025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C68BA-10D7-48AF-B325-C115BD0ACF9B}" type="slidenum">
              <a:rPr lang="nl-NL" smtClean="0"/>
              <a:t>‹nr.›</a:t>
            </a:fld>
            <a:endParaRPr lang="nl-NL"/>
          </a:p>
        </p:txBody>
      </p:sp>
    </p:spTree>
    <p:extLst>
      <p:ext uri="{BB962C8B-B14F-4D97-AF65-F5344CB8AC3E}">
        <p14:creationId xmlns:p14="http://schemas.microsoft.com/office/powerpoint/2010/main" val="19460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mc.nl/2024/11/21/copd-patienten-thuismonitoring-maxima-huisartse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evolkingsprognose.brabant.n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Mario</a:t>
            </a:r>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4</a:t>
            </a:fld>
            <a:endParaRPr lang="nl-NL"/>
          </a:p>
        </p:txBody>
      </p:sp>
    </p:spTree>
    <p:extLst>
      <p:ext uri="{BB962C8B-B14F-4D97-AF65-F5344CB8AC3E}">
        <p14:creationId xmlns:p14="http://schemas.microsoft.com/office/powerpoint/2010/main" val="29165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Meenemen van groep wat in regio gebeurt </a:t>
            </a:r>
            <a:r>
              <a:rPr lang="nl-NL" dirty="0" err="1"/>
              <a:t>mbt</a:t>
            </a:r>
            <a:r>
              <a:rPr lang="nl-NL" dirty="0"/>
              <a:t> passende zorg als onderdeel van het integraal zorgakkoord. Focus in dit verhaal op de inhoudelijke ontwikkelingen. Later zal ingegaan worden op ook deels digitale uitdagingen. De personele uitdagingen zijn er ook en lopen via tansvorm. Wordt nu geen aandacht aan gegeven, maar is zeker ook onderdeel van regioplan. </a:t>
            </a:r>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15</a:t>
            </a:fld>
            <a:endParaRPr lang="nl-NL"/>
          </a:p>
        </p:txBody>
      </p:sp>
    </p:spTree>
    <p:extLst>
      <p:ext uri="{BB962C8B-B14F-4D97-AF65-F5344CB8AC3E}">
        <p14:creationId xmlns:p14="http://schemas.microsoft.com/office/powerpoint/2010/main" val="141698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DF484E-D820-9E4F-AA2C-ED244FB6A25C}"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49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18</a:t>
            </a:fld>
            <a:endParaRPr lang="nl-NL"/>
          </a:p>
        </p:txBody>
      </p:sp>
    </p:spTree>
    <p:extLst>
      <p:ext uri="{BB962C8B-B14F-4D97-AF65-F5344CB8AC3E}">
        <p14:creationId xmlns:p14="http://schemas.microsoft.com/office/powerpoint/2010/main" val="3985279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14223C4-B181-4CB7-BF63-E09F5F25C967}" type="slidenum">
              <a:rPr lang="nl-NL" smtClean="0"/>
              <a:t>19</a:t>
            </a:fld>
            <a:endParaRPr lang="nl-NL"/>
          </a:p>
        </p:txBody>
      </p:sp>
    </p:spTree>
    <p:extLst>
      <p:ext uri="{BB962C8B-B14F-4D97-AF65-F5344CB8AC3E}">
        <p14:creationId xmlns:p14="http://schemas.microsoft.com/office/powerpoint/2010/main" val="246741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Naast de chronische zorg is ook de acute zorg aandachtpunt in de regio. De keten werkt hierin samen om te komen tot goede oplossingen. Vanochtend al eerder in bijeenkomst genoemd, daarom sta ik er nu wat minder inhoudelijk bij stil. </a:t>
            </a:r>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20</a:t>
            </a:fld>
            <a:endParaRPr lang="nl-NL"/>
          </a:p>
        </p:txBody>
      </p:sp>
    </p:spTree>
    <p:extLst>
      <p:ext uri="{BB962C8B-B14F-4D97-AF65-F5344CB8AC3E}">
        <p14:creationId xmlns:p14="http://schemas.microsoft.com/office/powerpoint/2010/main" val="2980502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22</a:t>
            </a:fld>
            <a:endParaRPr lang="nl-NL"/>
          </a:p>
        </p:txBody>
      </p:sp>
    </p:spTree>
    <p:extLst>
      <p:ext uri="{BB962C8B-B14F-4D97-AF65-F5344CB8AC3E}">
        <p14:creationId xmlns:p14="http://schemas.microsoft.com/office/powerpoint/2010/main" val="3105450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voor maag/slokdarm theoretisch niet, maar gezien oplegger zal dat zeer onwaarschijnlijk zijn. </a:t>
            </a:r>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26</a:t>
            </a:fld>
            <a:endParaRPr lang="nl-NL"/>
          </a:p>
        </p:txBody>
      </p:sp>
    </p:spTree>
    <p:extLst>
      <p:ext uri="{BB962C8B-B14F-4D97-AF65-F5344CB8AC3E}">
        <p14:creationId xmlns:p14="http://schemas.microsoft.com/office/powerpoint/2010/main" val="2387784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000000"/>
                </a:solidFill>
                <a:effectLst/>
                <a:latin typeface="Outfit"/>
              </a:rPr>
              <a:t>Arbeidsmarkt en wachtlijsten</a:t>
            </a:r>
          </a:p>
          <a:p>
            <a:pPr algn="l"/>
            <a:r>
              <a:rPr lang="nl-NL" b="0" i="0" dirty="0">
                <a:solidFill>
                  <a:srgbClr val="000000"/>
                </a:solidFill>
                <a:effectLst/>
                <a:latin typeface="Lato" panose="020F0502020204030203" pitchFamily="34" charset="0"/>
              </a:rPr>
              <a:t>AZWA krijgt twee transitiedoelen: arbeidsmarkt en wachtlijsten. Anders dan bij IZA, dat vooral inspanningsverplichtingen kent, is het de bedoeling dat rond die twee doelen concrete resultaatverplichtingen komen. Die moeten er komen voor alle negen thema’s. Voorbeelden van thema’s zijn: ‘reduceren van regeldruk’ en ‘digitale uitwisseling van data’.</a:t>
            </a:r>
          </a:p>
          <a:p>
            <a:endParaRPr lang="nl-NL" dirty="0"/>
          </a:p>
          <a:p>
            <a:pPr algn="l"/>
            <a:r>
              <a:rPr lang="nl-NL" b="1" i="0" dirty="0">
                <a:solidFill>
                  <a:srgbClr val="000000"/>
                </a:solidFill>
                <a:effectLst/>
                <a:latin typeface="Lato" panose="020F0502020204030203" pitchFamily="34" charset="0"/>
              </a:rPr>
              <a:t>Regeldruk is weerbarstig. Het programma ‘Ontregel de zorg’ heeft niet veel opgeleverd. Waarom zou dat nu wel lukken?</a:t>
            </a:r>
            <a:endParaRPr lang="nl-NL" b="0" i="0" dirty="0">
              <a:solidFill>
                <a:srgbClr val="000000"/>
              </a:solidFill>
              <a:effectLst/>
              <a:latin typeface="Lato" panose="020F0502020204030203" pitchFamily="34" charset="0"/>
            </a:endParaRPr>
          </a:p>
          <a:p>
            <a:pPr algn="l"/>
            <a:r>
              <a:rPr lang="nl-NL" b="0" i="0" dirty="0">
                <a:solidFill>
                  <a:srgbClr val="000000"/>
                </a:solidFill>
                <a:effectLst/>
                <a:latin typeface="Lato" panose="020F0502020204030203" pitchFamily="34" charset="0"/>
              </a:rPr>
              <a:t>“Er komen resultaatverplichtingen en ‘Team overheid’ gaat strakker sturen. Via </a:t>
            </a:r>
            <a:r>
              <a:rPr lang="nl-NL" b="0" i="0" dirty="0" err="1">
                <a:solidFill>
                  <a:srgbClr val="000000"/>
                </a:solidFill>
                <a:effectLst/>
                <a:latin typeface="Lato" panose="020F0502020204030203" pitchFamily="34" charset="0"/>
              </a:rPr>
              <a:t>CumuluZ</a:t>
            </a:r>
            <a:r>
              <a:rPr lang="nl-NL" b="0" i="0" dirty="0">
                <a:solidFill>
                  <a:srgbClr val="000000"/>
                </a:solidFill>
                <a:effectLst/>
                <a:latin typeface="Lato" panose="020F0502020204030203" pitchFamily="34" charset="0"/>
              </a:rPr>
              <a:t> kan het vergaren van data makkelijker worden, want die zijn dan digitaal beschikbaar. Dan hoef je niet meer zelf te registreren. Als verpleegkundigen nu per dag een half uur kwijt zijn met registeren, geeft dat ruimte voor zorgprofessionals. Dan heb je minder vacatures nodig. Ook als we het einddoel, 125.000 vacatures vervullen in 2028, niet gaan halen, zijn we wel op de goede weg. De kern van passende zorg is dat we de organisatie van de zorg veranderen.”</a:t>
            </a:r>
          </a:p>
          <a:p>
            <a:pPr algn="l"/>
            <a:r>
              <a:rPr lang="nl-NL" b="1" i="0" dirty="0">
                <a:solidFill>
                  <a:srgbClr val="000000"/>
                </a:solidFill>
                <a:effectLst/>
                <a:latin typeface="Outfit"/>
              </a:rPr>
              <a:t>‘Richten, ruimte en ondersteuning’</a:t>
            </a:r>
          </a:p>
          <a:p>
            <a:pPr algn="l"/>
            <a:r>
              <a:rPr lang="nl-NL" b="0" i="0" dirty="0">
                <a:solidFill>
                  <a:srgbClr val="000000"/>
                </a:solidFill>
                <a:effectLst/>
                <a:latin typeface="Lato" panose="020F0502020204030203" pitchFamily="34" charset="0"/>
              </a:rPr>
              <a:t>Het AZWA is gestoeld op drie principes: richten, ruimte en ondersteuning. Team overheid bepaalt de richting en gaat daar, met resultaatverplichtingen, ook meer dwingend op sturen. Veldpartijen krijgen de ruimte en het vertrouwen om de opgave regionaal in te kleuren. De ondersteuning zit vooral in soepele digitale uitwisseling van data en het transformatiebudget.</a:t>
            </a:r>
          </a:p>
          <a:p>
            <a:pPr algn="l"/>
            <a:r>
              <a:rPr lang="nl-NL" b="1" i="0" dirty="0">
                <a:solidFill>
                  <a:srgbClr val="000000"/>
                </a:solidFill>
                <a:effectLst/>
                <a:latin typeface="Outfit"/>
              </a:rPr>
              <a:t>Meer transparantie</a:t>
            </a:r>
          </a:p>
          <a:p>
            <a:pPr algn="l"/>
            <a:r>
              <a:rPr lang="nl-NL" b="0" i="0" dirty="0">
                <a:solidFill>
                  <a:srgbClr val="000000"/>
                </a:solidFill>
                <a:effectLst/>
                <a:latin typeface="Lato" panose="020F0502020204030203" pitchFamily="34" charset="0"/>
              </a:rPr>
              <a:t>Wel moeten zorgaanbieders transparanter zijn over de resultaten. “Niet alleen over uitkomsten van zorg, maar ook over de doelmatigheid, de kosten en hoeveel fte aan inzet nodig is. Dan pas kun je monitoren en verantwoorden of er wordt voldaan aan de principes van passende zorg. Daarvoor is het wel nodig om de kwaliteitsrichtlijnen aan te passen. Ook doelmatigheid, kosten en de inzet van fte’s moeten daarin een plek krijgen.”</a:t>
            </a:r>
          </a:p>
          <a:p>
            <a:endParaRPr lang="nl-NL" dirty="0"/>
          </a:p>
        </p:txBody>
      </p:sp>
      <p:sp>
        <p:nvSpPr>
          <p:cNvPr id="4" name="Tijdelijke aanduiding voor dianummer 3"/>
          <p:cNvSpPr>
            <a:spLocks noGrp="1"/>
          </p:cNvSpPr>
          <p:nvPr>
            <p:ph type="sldNum" sz="quarter" idx="5"/>
          </p:nvPr>
        </p:nvSpPr>
        <p:spPr/>
        <p:txBody>
          <a:bodyPr/>
          <a:lstStyle/>
          <a:p>
            <a:fld id="{FEA5215C-9899-4955-AEFB-2F96E42316E7}" type="slidenum">
              <a:rPr lang="nl-NL" smtClean="0"/>
              <a:t>27</a:t>
            </a:fld>
            <a:endParaRPr lang="nl-NL"/>
          </a:p>
        </p:txBody>
      </p:sp>
    </p:spTree>
    <p:extLst>
      <p:ext uri="{BB962C8B-B14F-4D97-AF65-F5344CB8AC3E}">
        <p14:creationId xmlns:p14="http://schemas.microsoft.com/office/powerpoint/2010/main" val="2098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@Jos: in plaats van jouw oproep hier een verwijzing naar het </a:t>
            </a:r>
            <a:r>
              <a:rPr lang="nl-NL" dirty="0" err="1"/>
              <a:t>world</a:t>
            </a:r>
            <a:r>
              <a:rPr lang="nl-NL" baseline="0" dirty="0"/>
              <a:t> café, middels het plaatje?</a:t>
            </a:r>
            <a:endParaRPr lang="nl-NL" dirty="0"/>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37</a:t>
            </a:fld>
            <a:endParaRPr lang="nl-NL"/>
          </a:p>
        </p:txBody>
      </p:sp>
    </p:spTree>
    <p:extLst>
      <p:ext uri="{BB962C8B-B14F-4D97-AF65-F5344CB8AC3E}">
        <p14:creationId xmlns:p14="http://schemas.microsoft.com/office/powerpoint/2010/main" val="313480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Christian</a:t>
            </a:r>
            <a:endParaRPr lang="nl-NL" b="1"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39</a:t>
            </a:fld>
            <a:endParaRPr lang="nl-NL"/>
          </a:p>
        </p:txBody>
      </p:sp>
    </p:spTree>
    <p:extLst>
      <p:ext uri="{BB962C8B-B14F-4D97-AF65-F5344CB8AC3E}">
        <p14:creationId xmlns:p14="http://schemas.microsoft.com/office/powerpoint/2010/main" val="24153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r>
              <a:rPr lang="nl-NL" sz="1200" b="0" i="0" u="none" strike="noStrike" kern="1200" baseline="0" dirty="0">
                <a:solidFill>
                  <a:schemeClr val="tx1"/>
                </a:solidFill>
                <a:latin typeface="+mn-lt"/>
                <a:ea typeface="+mn-ea"/>
                <a:cs typeface="+mn-cs"/>
              </a:rPr>
              <a:t>Schaalsprong Zorg – Juni 2024, Brainport Development BI team: hier komt de 120.000 vandaan die je vaak hoort</a:t>
            </a:r>
            <a:endParaRPr lang="nl-NL" dirty="0"/>
          </a:p>
          <a:p>
            <a:endParaRPr lang="nl-NL" dirty="0"/>
          </a:p>
          <a:p>
            <a:r>
              <a:rPr lang="nl-NL" dirty="0"/>
              <a:t>Volgens BD 1,8</a:t>
            </a:r>
            <a:r>
              <a:rPr lang="nl-NL" baseline="0" dirty="0"/>
              <a:t> inwoner per arbeidsplaats, dit is gebaseerd op historische gegevens, dus nu verhouding tussen bevolking </a:t>
            </a:r>
            <a:r>
              <a:rPr lang="nl-NL" baseline="0" dirty="0" err="1"/>
              <a:t>brainport</a:t>
            </a:r>
            <a:r>
              <a:rPr lang="nl-NL" baseline="0" dirty="0"/>
              <a:t> en aantal banen in HTSM. Mensen die buiten deze regio wonen zijn hier dus ook niet in mee genomen; zij gaan ervan uit dat die 120.000 echt in regio landen.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3595B-FFC3-4F40-B90A-473BAE6FACB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929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ea typeface="Calibri"/>
                <a:cs typeface="Calibri"/>
              </a:rPr>
              <a:t>Digitale</a:t>
            </a:r>
            <a:r>
              <a:rPr lang="en-US" dirty="0">
                <a:ea typeface="Calibri"/>
                <a:cs typeface="Calibri"/>
              </a:rPr>
              <a:t> </a:t>
            </a:r>
            <a:r>
              <a:rPr lang="en-US" dirty="0" err="1">
                <a:ea typeface="Calibri"/>
                <a:cs typeface="Calibri"/>
              </a:rPr>
              <a:t>tweeling</a:t>
            </a:r>
            <a:r>
              <a:rPr lang="en-US" dirty="0">
                <a:ea typeface="Calibri"/>
                <a:cs typeface="Calibri"/>
              </a:rPr>
              <a:t> Eindhoven: </a:t>
            </a:r>
            <a:r>
              <a:rPr lang="en-US" dirty="0" err="1">
                <a:ea typeface="Calibri"/>
                <a:cs typeface="Calibri"/>
              </a:rPr>
              <a:t>schaalsprong</a:t>
            </a:r>
            <a:r>
              <a:rPr lang="en-US" dirty="0">
                <a:ea typeface="Calibri"/>
                <a:cs typeface="Calibri"/>
              </a:rPr>
              <a:t> 40.000 extra </a:t>
            </a:r>
            <a:r>
              <a:rPr lang="en-US" dirty="0" err="1">
                <a:ea typeface="Calibri"/>
                <a:cs typeface="Calibri"/>
              </a:rPr>
              <a:t>woningen</a:t>
            </a:r>
            <a:r>
              <a:rPr lang="en-US" dirty="0">
                <a:ea typeface="Calibri"/>
                <a:cs typeface="Calibri"/>
              </a:rPr>
              <a:t> in 2040.Met </a:t>
            </a:r>
            <a:r>
              <a:rPr lang="en-US" dirty="0" err="1">
                <a:ea typeface="Calibri"/>
                <a:cs typeface="Calibri"/>
              </a:rPr>
              <a:t>andere</a:t>
            </a:r>
            <a:r>
              <a:rPr lang="en-US" dirty="0">
                <a:ea typeface="Calibri"/>
                <a:cs typeface="Calibri"/>
              </a:rPr>
              <a:t> </a:t>
            </a:r>
            <a:r>
              <a:rPr lang="en-US" dirty="0" err="1">
                <a:ea typeface="Calibri"/>
                <a:cs typeface="Calibri"/>
              </a:rPr>
              <a:t>woorden</a:t>
            </a:r>
            <a:r>
              <a:rPr lang="en-US" dirty="0">
                <a:ea typeface="Calibri"/>
                <a:cs typeface="Calibri"/>
              </a:rPr>
              <a:t>&gt; </a:t>
            </a:r>
            <a:r>
              <a:rPr lang="en-US" dirty="0" err="1">
                <a:ea typeface="Calibri"/>
                <a:cs typeface="Calibri"/>
              </a:rPr>
              <a:t>uitdagingen</a:t>
            </a:r>
            <a:r>
              <a:rPr lang="en-US" dirty="0">
                <a:ea typeface="Calibri"/>
                <a:cs typeface="Calibri"/>
              </a:rPr>
              <a:t> in de </a:t>
            </a:r>
            <a:r>
              <a:rPr lang="en-US" dirty="0" err="1">
                <a:ea typeface="Calibri"/>
                <a:cs typeface="Calibri"/>
              </a:rPr>
              <a:t>zorg</a:t>
            </a:r>
            <a:r>
              <a:rPr lang="en-US" dirty="0">
                <a:ea typeface="Calibri"/>
                <a:cs typeface="Calibri"/>
              </a:rPr>
              <a:t> </a:t>
            </a:r>
            <a:r>
              <a:rPr lang="en-US" dirty="0" err="1">
                <a:ea typeface="Calibri"/>
                <a:cs typeface="Calibri"/>
              </a:rPr>
              <a:t>onze</a:t>
            </a:r>
            <a:r>
              <a:rPr lang="en-US" dirty="0">
                <a:ea typeface="Calibri"/>
                <a:cs typeface="Calibri"/>
              </a:rPr>
              <a:t> regio extra </a:t>
            </a:r>
            <a:r>
              <a:rPr lang="en-US" dirty="0" err="1">
                <a:ea typeface="Calibri"/>
                <a:cs typeface="Calibri"/>
              </a:rPr>
              <a:t>groot</a:t>
            </a:r>
            <a:r>
              <a:rPr lang="en-US" dirty="0">
                <a:ea typeface="Calibri"/>
                <a:cs typeface="Calibri"/>
              </a:rPr>
              <a:t>.</a:t>
            </a:r>
          </a:p>
          <a:p>
            <a:r>
              <a:rPr lang="en-US" dirty="0">
                <a:ea typeface="Calibri"/>
                <a:cs typeface="Calibri"/>
              </a:rPr>
              <a:t>ZIJN </a:t>
            </a:r>
            <a:r>
              <a:rPr lang="en-US" dirty="0" err="1">
                <a:ea typeface="Calibri"/>
                <a:cs typeface="Calibri"/>
              </a:rPr>
              <a:t>niet</a:t>
            </a:r>
            <a:r>
              <a:rPr lang="en-US" dirty="0">
                <a:ea typeface="Calibri"/>
                <a:cs typeface="Calibri"/>
              </a:rPr>
              <a:t> </a:t>
            </a:r>
            <a:r>
              <a:rPr lang="en-US" dirty="0" err="1">
                <a:ea typeface="Calibri"/>
                <a:cs typeface="Calibri"/>
              </a:rPr>
              <a:t>verantwoordelijk</a:t>
            </a:r>
            <a:r>
              <a:rPr lang="en-US" dirty="0">
                <a:ea typeface="Calibri"/>
                <a:cs typeface="Calibri"/>
              </a:rPr>
              <a:t> maar VOELEN </a:t>
            </a:r>
            <a:r>
              <a:rPr lang="en-US" dirty="0" err="1">
                <a:ea typeface="Calibri"/>
                <a:cs typeface="Calibri"/>
              </a:rPr>
              <a:t>ons</a:t>
            </a:r>
            <a:r>
              <a:rPr lang="en-US" dirty="0">
                <a:ea typeface="Calibri"/>
                <a:cs typeface="Calibri"/>
              </a:rPr>
              <a:t> </a:t>
            </a:r>
            <a:r>
              <a:rPr lang="en-US" dirty="0" err="1">
                <a:ea typeface="Calibri"/>
                <a:cs typeface="Calibri"/>
              </a:rPr>
              <a:t>verantwoordlijk</a:t>
            </a:r>
            <a:r>
              <a:rPr lang="en-US" dirty="0">
                <a:ea typeface="Calibri"/>
                <a:cs typeface="Calibri"/>
              </a:rPr>
              <a:t>.</a:t>
            </a:r>
          </a:p>
        </p:txBody>
      </p:sp>
      <p:sp>
        <p:nvSpPr>
          <p:cNvPr id="4" name="Tijdelijke aanduiding voor dianummer 3"/>
          <p:cNvSpPr>
            <a:spLocks noGrp="1"/>
          </p:cNvSpPr>
          <p:nvPr>
            <p:ph type="sldNum" sz="quarter" idx="5"/>
          </p:nvPr>
        </p:nvSpPr>
        <p:spPr/>
        <p:txBody>
          <a:bodyPr/>
          <a:lstStyle/>
          <a:p>
            <a:fld id="{4850087D-4CE9-41AB-9ADC-96C993C5CDC5}" type="slidenum">
              <a:t>41</a:t>
            </a:fld>
            <a:endParaRPr lang="nl-NL"/>
          </a:p>
        </p:txBody>
      </p:sp>
    </p:spTree>
    <p:extLst>
      <p:ext uri="{BB962C8B-B14F-4D97-AF65-F5344CB8AC3E}">
        <p14:creationId xmlns:p14="http://schemas.microsoft.com/office/powerpoint/2010/main" val="397185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ea typeface="Calibri"/>
                <a:cs typeface="Calibri"/>
              </a:rPr>
              <a:t>Samenwerken</a:t>
            </a:r>
            <a:r>
              <a:rPr lang="en-US" dirty="0">
                <a:ea typeface="Calibri"/>
                <a:cs typeface="Calibri"/>
              </a:rPr>
              <a:t> </a:t>
            </a:r>
            <a:r>
              <a:rPr lang="en-US" dirty="0" err="1">
                <a:ea typeface="Calibri"/>
                <a:cs typeface="Calibri"/>
              </a:rPr>
              <a:t>binnen</a:t>
            </a:r>
            <a:r>
              <a:rPr lang="en-US" dirty="0">
                <a:ea typeface="Calibri"/>
                <a:cs typeface="Calibri"/>
              </a:rPr>
              <a:t> 1e </a:t>
            </a:r>
            <a:r>
              <a:rPr lang="en-US" dirty="0" err="1">
                <a:ea typeface="Calibri"/>
                <a:cs typeface="Calibri"/>
              </a:rPr>
              <a:t>lijn</a:t>
            </a:r>
            <a:r>
              <a:rPr lang="en-US" dirty="0">
                <a:ea typeface="Calibri"/>
                <a:cs typeface="Calibri"/>
              </a:rPr>
              <a:t> </a:t>
            </a:r>
            <a:r>
              <a:rPr lang="en-US" dirty="0" err="1">
                <a:ea typeface="Calibri"/>
                <a:cs typeface="Calibri"/>
              </a:rPr>
              <a:t>en</a:t>
            </a:r>
            <a:r>
              <a:rPr lang="en-US" dirty="0">
                <a:ea typeface="Calibri"/>
                <a:cs typeface="Calibri"/>
              </a:rPr>
              <a:t> met </a:t>
            </a:r>
            <a:r>
              <a:rPr lang="en-US" dirty="0" err="1">
                <a:ea typeface="Calibri"/>
                <a:cs typeface="Calibri"/>
              </a:rPr>
              <a:t>andere</a:t>
            </a:r>
            <a:r>
              <a:rPr lang="en-US" dirty="0">
                <a:ea typeface="Calibri"/>
                <a:cs typeface="Calibri"/>
              </a:rPr>
              <a:t> </a:t>
            </a:r>
            <a:r>
              <a:rPr lang="en-US" dirty="0" err="1">
                <a:ea typeface="Calibri"/>
                <a:cs typeface="Calibri"/>
              </a:rPr>
              <a:t>organisaties</a:t>
            </a:r>
            <a:r>
              <a:rPr lang="en-US" dirty="0">
                <a:ea typeface="Calibri"/>
                <a:cs typeface="Calibri"/>
              </a:rPr>
              <a:t>. </a:t>
            </a:r>
          </a:p>
        </p:txBody>
      </p:sp>
      <p:sp>
        <p:nvSpPr>
          <p:cNvPr id="4" name="Tijdelijke aanduiding voor dianummer 3"/>
          <p:cNvSpPr>
            <a:spLocks noGrp="1"/>
          </p:cNvSpPr>
          <p:nvPr>
            <p:ph type="sldNum" sz="quarter" idx="5"/>
          </p:nvPr>
        </p:nvSpPr>
        <p:spPr/>
        <p:txBody>
          <a:bodyPr/>
          <a:lstStyle/>
          <a:p>
            <a:fld id="{4850087D-4CE9-41AB-9ADC-96C993C5CDC5}" type="slidenum">
              <a:t>42</a:t>
            </a:fld>
            <a:endParaRPr lang="nl-NL"/>
          </a:p>
        </p:txBody>
      </p:sp>
    </p:spTree>
    <p:extLst>
      <p:ext uri="{BB962C8B-B14F-4D97-AF65-F5344CB8AC3E}">
        <p14:creationId xmlns:p14="http://schemas.microsoft.com/office/powerpoint/2010/main" val="1991265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7044-430E-1F8D-B49F-B8E9DC347B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CF3213-2A3C-320E-6289-2B27D05442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4DF845-C646-E6DA-8A49-93B8CA0A188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4D763CB-909D-C592-E6C0-70DDEE8227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1BC01E-FD7C-4D6C-B9C5-D4F531DE25F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47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Mario</a:t>
            </a:r>
            <a:r>
              <a:rPr lang="nl-NL" sz="1200" b="1" kern="1200" baseline="0" dirty="0">
                <a:solidFill>
                  <a:schemeClr val="tx1"/>
                </a:solidFill>
                <a:effectLst/>
                <a:latin typeface="+mn-lt"/>
                <a:ea typeface="+mn-ea"/>
                <a:cs typeface="+mn-cs"/>
              </a:rPr>
              <a:t> / Marie-Claire</a:t>
            </a:r>
            <a:endParaRPr lang="nl-NL" sz="1200" b="1"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thema ‘Zorg Dichtbij / telemonitoring’ omvat projecten en activiteiten die :</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Inspelen op de wens van de patiënt om meer regie en zorg dichtbij huis te ontvangen en</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De beweging naar hybride (= deels digitale) zorg ondersteunen en</a:t>
            </a: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Gebruik maken van een vorm van (</a:t>
            </a:r>
            <a:r>
              <a:rPr lang="nl-NL" sz="1200" kern="1200" dirty="0" err="1">
                <a:solidFill>
                  <a:schemeClr val="tx1"/>
                </a:solidFill>
                <a:effectLst/>
                <a:latin typeface="+mn-lt"/>
                <a:ea typeface="+mn-ea"/>
                <a:cs typeface="+mn-cs"/>
              </a:rPr>
              <a:t>tele</a:t>
            </a:r>
            <a:r>
              <a:rPr lang="nl-NL" sz="1200" kern="1200" dirty="0">
                <a:solidFill>
                  <a:schemeClr val="tx1"/>
                </a:solidFill>
                <a:effectLst/>
                <a:latin typeface="+mn-lt"/>
                <a:ea typeface="+mn-ea"/>
                <a:cs typeface="+mn-cs"/>
              </a:rPr>
              <a:t>)monitoring.</a:t>
            </a:r>
            <a:r>
              <a:rPr lang="nl-NL" sz="12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Telemonitoring</a:t>
            </a:r>
            <a:r>
              <a:rPr lang="nl-NL" sz="1200" kern="1200" dirty="0">
                <a:solidFill>
                  <a:schemeClr val="tx1"/>
                </a:solidFill>
                <a:effectLst/>
                <a:latin typeface="+mn-lt"/>
                <a:ea typeface="+mn-ea"/>
                <a:cs typeface="+mn-cs"/>
              </a:rPr>
              <a:t> gaat over het volgen van de gezondheidssituatie van een patiënt, waarbij de patiënt zelfmetingen doet en die deelt met een zorgprofessional volgens een afgesproken beleid. De situatie wordt zo nauwlettend in de gaten gehouden en indien nodig wordt actie ondernomen. Hierdoor wordt deze dienstverlening meer data </a:t>
            </a:r>
            <a:r>
              <a:rPr lang="nl-NL" sz="1200" kern="1200" dirty="0" err="1">
                <a:solidFill>
                  <a:schemeClr val="tx1"/>
                </a:solidFill>
                <a:effectLst/>
                <a:latin typeface="+mn-lt"/>
                <a:ea typeface="+mn-ea"/>
                <a:cs typeface="+mn-cs"/>
              </a:rPr>
              <a:t>driven</a:t>
            </a:r>
            <a:r>
              <a:rPr lang="nl-NL" sz="1200" kern="1200" dirty="0">
                <a:solidFill>
                  <a:schemeClr val="tx1"/>
                </a:solidFill>
                <a:effectLst/>
                <a:latin typeface="+mn-lt"/>
                <a:ea typeface="+mn-ea"/>
                <a:cs typeface="+mn-cs"/>
              </a:rPr>
              <a:t> dan consult </a:t>
            </a:r>
            <a:r>
              <a:rPr lang="nl-NL" sz="1200" kern="1200" dirty="0" err="1">
                <a:solidFill>
                  <a:schemeClr val="tx1"/>
                </a:solidFill>
                <a:effectLst/>
                <a:latin typeface="+mn-lt"/>
                <a:ea typeface="+mn-ea"/>
                <a:cs typeface="+mn-cs"/>
              </a:rPr>
              <a:t>driven</a:t>
            </a:r>
            <a:r>
              <a:rPr lang="nl-NL" sz="120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50</a:t>
            </a:fld>
            <a:endParaRPr lang="nl-NL"/>
          </a:p>
        </p:txBody>
      </p:sp>
    </p:spTree>
    <p:extLst>
      <p:ext uri="{BB962C8B-B14F-4D97-AF65-F5344CB8AC3E}">
        <p14:creationId xmlns:p14="http://schemas.microsoft.com/office/powerpoint/2010/main" val="1389755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Namen en indelingen verschillen, maar over het algemeen zijn de volgende typen zorgfunctionaliteiten herkenbaar in concepten en structuren van telemonitoring, die vooral samenhangen met de ernst van de conditie van de patiënt:</a:t>
            </a:r>
          </a:p>
          <a:p>
            <a:pPr marL="457200" indent="-457200">
              <a:buFont typeface="+mj-lt"/>
              <a:buAutoNum type="arabicPeriod"/>
            </a:pPr>
            <a:r>
              <a:rPr lang="nl-NL" sz="1200" dirty="0"/>
              <a:t>Zelfhulp, in de toekomst meer en meer met AI</a:t>
            </a:r>
          </a:p>
          <a:p>
            <a:pPr marL="457200" indent="-457200">
              <a:buFont typeface="+mj-lt"/>
              <a:buAutoNum type="arabicPeriod"/>
            </a:pPr>
            <a:r>
              <a:rPr lang="nl-NL" sz="1200" dirty="0"/>
              <a:t>Transmurale telemonitoring</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Zelfzorg en zelfmanagement; educatie</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Monitoring op afstand </a:t>
            </a:r>
            <a:r>
              <a:rPr lang="nl-NL" sz="1200" dirty="0" err="1"/>
              <a:t>cf</a:t>
            </a:r>
            <a:r>
              <a:rPr lang="nl-NL" sz="1200" dirty="0"/>
              <a:t> protocol</a:t>
            </a:r>
          </a:p>
          <a:p>
            <a:pPr marL="457200" indent="-457200">
              <a:buFont typeface="+mj-lt"/>
              <a:buAutoNum type="arabicPeriod"/>
            </a:pPr>
            <a:r>
              <a:rPr lang="nl-NL" sz="1200" dirty="0"/>
              <a:t>2</a:t>
            </a:r>
            <a:r>
              <a:rPr lang="nl-NL" sz="1200" baseline="30000" dirty="0"/>
              <a:t>e</a:t>
            </a:r>
            <a:r>
              <a:rPr lang="nl-NL" sz="1200" dirty="0"/>
              <a:t> lijn: Ziekenhuisbed thuis </a:t>
            </a:r>
            <a:endParaRPr lang="en" sz="1200" b="0" dirty="0">
              <a:solidFill>
                <a:srgbClr val="001F60"/>
              </a:solidFill>
              <a:latin typeface="Calibri Light" panose="020F0302020204030204" pitchFamily="34" charset="0"/>
              <a:ea typeface="Fira Sans"/>
              <a:cs typeface="Calibri Light" panose="020F0302020204030204" pitchFamily="34" charset="0"/>
              <a:sym typeface="Fira Sans"/>
            </a:endParaRPr>
          </a:p>
          <a:p>
            <a:endParaRPr lang="nl-NL" dirty="0"/>
          </a:p>
        </p:txBody>
      </p:sp>
      <p:sp>
        <p:nvSpPr>
          <p:cNvPr id="4" name="Tijdelijke aanduiding voor dianummer 3"/>
          <p:cNvSpPr>
            <a:spLocks noGrp="1"/>
          </p:cNvSpPr>
          <p:nvPr>
            <p:ph type="sldNum" sz="quarter" idx="10"/>
          </p:nvPr>
        </p:nvSpPr>
        <p:spPr/>
        <p:txBody>
          <a:bodyPr/>
          <a:lstStyle/>
          <a:p>
            <a:fld id="{0DF4A964-4F95-4AAE-8A67-03B91CE0B006}" type="slidenum">
              <a:rPr lang="nl-NL" smtClean="0"/>
              <a:t>51</a:t>
            </a:fld>
            <a:endParaRPr lang="nl-NL"/>
          </a:p>
        </p:txBody>
      </p:sp>
    </p:spTree>
    <p:extLst>
      <p:ext uri="{BB962C8B-B14F-4D97-AF65-F5344CB8AC3E}">
        <p14:creationId xmlns:p14="http://schemas.microsoft.com/office/powerpoint/2010/main" val="2611736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Hartfalen@home</a:t>
            </a:r>
            <a:r>
              <a:rPr lang="nl-NL" dirty="0"/>
              <a:t>: thuisbehandeling voor hartfalen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sz="1200" dirty="0">
                <a:solidFill>
                  <a:schemeClr val="tx1"/>
                </a:solidFill>
              </a:rPr>
              <a:t>Sinds 1 september 2024 is Máxima MC in samenwerking met thuiszorgorganisatie </a:t>
            </a:r>
            <a:r>
              <a:rPr lang="nl-NL" altLang="nl-NL" sz="1200" dirty="0" err="1">
                <a:solidFill>
                  <a:schemeClr val="tx1"/>
                </a:solidFill>
              </a:rPr>
              <a:t>ZuidZorg</a:t>
            </a:r>
            <a:r>
              <a:rPr lang="nl-NL" altLang="nl-NL" sz="1200" dirty="0">
                <a:solidFill>
                  <a:schemeClr val="tx1"/>
                </a:solidFill>
              </a:rPr>
              <a:t> gestart met </a:t>
            </a:r>
            <a:r>
              <a:rPr lang="nl-NL" altLang="nl-NL" sz="1200" dirty="0" err="1">
                <a:solidFill>
                  <a:schemeClr val="tx1"/>
                </a:solidFill>
              </a:rPr>
              <a:t>Hartfalen@home</a:t>
            </a:r>
            <a:r>
              <a:rPr lang="nl-NL" altLang="nl-NL" sz="1200" dirty="0">
                <a:solidFill>
                  <a:schemeClr val="tx1"/>
                </a:solidFill>
              </a:rPr>
              <a:t>. Dit is een medische behandeling voor patiënten met acuut hartfalen die thuis plaatsvindt, in plaats van in het ziekenhuis. De cardiologen in het ziekenhuis werken intensief samen met verpleegkundigen van </a:t>
            </a:r>
            <a:r>
              <a:rPr lang="nl-NL" altLang="nl-NL" sz="1200" dirty="0" err="1">
                <a:solidFill>
                  <a:schemeClr val="tx1"/>
                </a:solidFill>
              </a:rPr>
              <a:t>ZuidZorg</a:t>
            </a:r>
            <a:r>
              <a:rPr lang="nl-NL" altLang="nl-NL" sz="1200" dirty="0">
                <a:solidFill>
                  <a:schemeClr val="tx1"/>
                </a:solidFill>
              </a:rPr>
              <a:t> om deze zorg mogelijk te maken.  </a:t>
            </a:r>
          </a:p>
          <a:p>
            <a:endParaRPr lang="nl-NL" dirty="0"/>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52</a:t>
            </a:fld>
            <a:endParaRPr lang="nl-NL"/>
          </a:p>
        </p:txBody>
      </p:sp>
    </p:spTree>
    <p:extLst>
      <p:ext uri="{BB962C8B-B14F-4D97-AF65-F5344CB8AC3E}">
        <p14:creationId xmlns:p14="http://schemas.microsoft.com/office/powerpoint/2010/main" val="182626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Informatie over </a:t>
            </a:r>
            <a:r>
              <a:rPr lang="nl-NL" baseline="0" dirty="0" err="1"/>
              <a:t>ziekenhuisverplaatste</a:t>
            </a:r>
            <a:r>
              <a:rPr lang="nl-NL" baseline="0" dirty="0"/>
              <a:t> zorg voor hartfalen patiënten is opgehaald binnen het </a:t>
            </a:r>
            <a:r>
              <a:rPr lang="nl-NL" baseline="0" dirty="0" err="1"/>
              <a:t>mProve</a:t>
            </a:r>
            <a:r>
              <a:rPr lang="nl-NL" baseline="0" dirty="0"/>
              <a:t> verband (o.a. Isala Zwolle en Noord West Ziekenhuis groep Alkmaar).</a:t>
            </a:r>
          </a:p>
          <a:p>
            <a:r>
              <a:rPr lang="nl-NL" baseline="0" dirty="0"/>
              <a:t>Bij het hartfalen </a:t>
            </a:r>
            <a:r>
              <a:rPr lang="nl-NL" baseline="0" dirty="0" err="1"/>
              <a:t>zorgpad</a:t>
            </a:r>
            <a:r>
              <a:rPr lang="nl-NL" baseline="0" dirty="0"/>
              <a:t> zijn in de regio meerdere stakeholders betrokken waaronder het NHN, bij een positieve evaluatie kan het </a:t>
            </a:r>
            <a:r>
              <a:rPr lang="nl-NL" baseline="0" dirty="0" err="1"/>
              <a:t>zorgpad</a:t>
            </a:r>
            <a:r>
              <a:rPr lang="nl-NL" baseline="0" dirty="0"/>
              <a:t> mogelijk binnen de regio ZO Brabant uitgerold worden. </a:t>
            </a:r>
          </a:p>
        </p:txBody>
      </p:sp>
      <p:sp>
        <p:nvSpPr>
          <p:cNvPr id="4" name="Tijdelijke aanduiding voor dianummer 3"/>
          <p:cNvSpPr>
            <a:spLocks noGrp="1"/>
          </p:cNvSpPr>
          <p:nvPr>
            <p:ph type="sldNum" sz="quarter" idx="10"/>
          </p:nvPr>
        </p:nvSpPr>
        <p:spPr/>
        <p:txBody>
          <a:bodyPr/>
          <a:lstStyle/>
          <a:p>
            <a:fld id="{0DF4A964-4F95-4AAE-8A67-03B91CE0B006}" type="slidenum">
              <a:rPr lang="nl-NL" smtClean="0"/>
              <a:t>53</a:t>
            </a:fld>
            <a:endParaRPr lang="nl-NL"/>
          </a:p>
        </p:txBody>
      </p:sp>
    </p:spTree>
    <p:extLst>
      <p:ext uri="{BB962C8B-B14F-4D97-AF65-F5344CB8AC3E}">
        <p14:creationId xmlns:p14="http://schemas.microsoft.com/office/powerpoint/2010/main" val="167543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nl-NL" sz="1600" b="1" i="1">
                <a:solidFill>
                  <a:srgbClr val="002060"/>
                </a:solidFill>
                <a:latin typeface="Calibri"/>
                <a:ea typeface="Calibri"/>
                <a:cs typeface="Calibri"/>
                <a:sym typeface="Calibri"/>
              </a:rPr>
              <a:t>De </a:t>
            </a:r>
            <a:r>
              <a:rPr lang="nl-NL" sz="1600" b="1" i="1" dirty="0">
                <a:solidFill>
                  <a:srgbClr val="002060"/>
                </a:solidFill>
                <a:latin typeface="Calibri"/>
                <a:ea typeface="Calibri"/>
                <a:cs typeface="Calibri"/>
                <a:sym typeface="Calibri"/>
              </a:rPr>
              <a:t>beschikbare capaciteit wordt optimaal ingezet door samen te werken tussen 1</a:t>
            </a:r>
            <a:r>
              <a:rPr lang="nl-NL" sz="1600" b="1" i="1" baseline="30000" dirty="0">
                <a:solidFill>
                  <a:srgbClr val="002060"/>
                </a:solidFill>
                <a:latin typeface="Calibri"/>
                <a:ea typeface="Calibri"/>
                <a:cs typeface="Calibri"/>
                <a:sym typeface="Calibri"/>
              </a:rPr>
              <a:t>e</a:t>
            </a:r>
            <a:r>
              <a:rPr lang="nl-NL" sz="1600" b="1" i="1" dirty="0">
                <a:solidFill>
                  <a:srgbClr val="002060"/>
                </a:solidFill>
                <a:latin typeface="Calibri"/>
                <a:ea typeface="Calibri"/>
                <a:cs typeface="Calibri"/>
                <a:sym typeface="Calibri"/>
              </a:rPr>
              <a:t> en 2</a:t>
            </a:r>
            <a:r>
              <a:rPr lang="nl-NL" sz="1600" b="1" i="1" baseline="30000" dirty="0">
                <a:solidFill>
                  <a:srgbClr val="002060"/>
                </a:solidFill>
                <a:latin typeface="Calibri"/>
                <a:ea typeface="Calibri"/>
                <a:cs typeface="Calibri"/>
                <a:sym typeface="Calibri"/>
              </a:rPr>
              <a:t>e</a:t>
            </a:r>
            <a:r>
              <a:rPr lang="nl-NL" sz="1600" b="1" i="1" dirty="0">
                <a:solidFill>
                  <a:srgbClr val="002060"/>
                </a:solidFill>
                <a:latin typeface="Calibri"/>
                <a:ea typeface="Calibri"/>
                <a:cs typeface="Calibri"/>
                <a:sym typeface="Calibri"/>
              </a:rPr>
              <a:t> lijn.</a:t>
            </a:r>
            <a:endParaRPr dirty="0"/>
          </a:p>
          <a:p>
            <a:pPr marL="342900" lvl="2" indent="-342900" algn="l" rtl="0">
              <a:lnSpc>
                <a:spcPct val="100000"/>
              </a:lnSpc>
              <a:spcBef>
                <a:spcPts val="0"/>
              </a:spcBef>
              <a:spcAft>
                <a:spcPts val="0"/>
              </a:spcAft>
              <a:buSzPts val="1400"/>
              <a:buFont typeface="Arial"/>
              <a:buChar char="•"/>
            </a:pPr>
            <a:r>
              <a:rPr lang="nl-NL" sz="1600" dirty="0">
                <a:solidFill>
                  <a:srgbClr val="002060"/>
                </a:solidFill>
                <a:latin typeface="Calibri"/>
                <a:ea typeface="Calibri"/>
                <a:cs typeface="Calibri"/>
                <a:sym typeface="Calibri"/>
              </a:rPr>
              <a:t>Het hybride </a:t>
            </a:r>
            <a:r>
              <a:rPr lang="nl-NL" sz="1600" dirty="0" err="1">
                <a:solidFill>
                  <a:srgbClr val="002060"/>
                </a:solidFill>
                <a:latin typeface="Calibri"/>
                <a:ea typeface="Calibri"/>
                <a:cs typeface="Calibri"/>
                <a:sym typeface="Calibri"/>
              </a:rPr>
              <a:t>zorgpad</a:t>
            </a:r>
            <a:r>
              <a:rPr lang="nl-NL" sz="1600" dirty="0">
                <a:solidFill>
                  <a:srgbClr val="002060"/>
                </a:solidFill>
                <a:latin typeface="Calibri"/>
                <a:ea typeface="Calibri"/>
                <a:cs typeface="Calibri"/>
                <a:sym typeface="Calibri"/>
              </a:rPr>
              <a:t> met transmurale samenwerking maakt het optimaal inzetten van zowel verpleegkundigen, specialisten, paramedici en overig zorgpersoneel mogelijk. (Gespecialiseerde) thuiszorg verpleegkundigen worden ingezet om deze zorg mogelijk te maken, specialisten en overige zorgverleners zijn waar nodig op afstand betrokken.    </a:t>
            </a:r>
          </a:p>
          <a:p>
            <a:pPr marL="342900" lvl="2" indent="-342900" algn="l" rtl="0">
              <a:lnSpc>
                <a:spcPct val="100000"/>
              </a:lnSpc>
              <a:spcBef>
                <a:spcPts val="0"/>
              </a:spcBef>
              <a:spcAft>
                <a:spcPts val="0"/>
              </a:spcAft>
              <a:buSzPts val="1400"/>
              <a:buFont typeface="Arial"/>
              <a:buChar char="•"/>
            </a:pPr>
            <a:r>
              <a:rPr lang="nl-NL" sz="1600" dirty="0">
                <a:solidFill>
                  <a:srgbClr val="002060"/>
                </a:solidFill>
                <a:latin typeface="Calibri"/>
                <a:ea typeface="Calibri"/>
                <a:cs typeface="Calibri"/>
                <a:sym typeface="Calibri"/>
              </a:rPr>
              <a:t>Reductie in ziekenhuis gerelateerde complicaties. </a:t>
            </a:r>
            <a:endParaRPr dirty="0"/>
          </a:p>
          <a:p>
            <a:pPr marL="457200" marR="0" lvl="0" indent="-228600" algn="l" rtl="0">
              <a:lnSpc>
                <a:spcPct val="100000"/>
              </a:lnSpc>
              <a:spcBef>
                <a:spcPts val="0"/>
              </a:spcBef>
              <a:spcAft>
                <a:spcPts val="0"/>
              </a:spcAft>
              <a:buClr>
                <a:srgbClr val="000000"/>
              </a:buClr>
              <a:buSzPts val="1400"/>
              <a:buFont typeface="Arial"/>
              <a:buNone/>
            </a:pPr>
            <a:endParaRPr lang="nl-NL" sz="1600" b="0" i="0" dirty="0">
              <a:solidFill>
                <a:srgbClr val="00206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nl-NL" sz="1600" b="1" i="1" dirty="0">
                <a:solidFill>
                  <a:srgbClr val="002060"/>
                </a:solidFill>
                <a:latin typeface="Calibri"/>
                <a:ea typeface="Calibri"/>
                <a:cs typeface="Calibri"/>
                <a:sym typeface="Calibri"/>
              </a:rPr>
              <a:t>Het werkplezier en uitdaging voor zorgprofessionals wordt vergroot. </a:t>
            </a:r>
            <a:endParaRPr dirty="0"/>
          </a:p>
          <a:p>
            <a:pPr marL="342900" lvl="2" indent="-342900" algn="l" rtl="0">
              <a:lnSpc>
                <a:spcPct val="100000"/>
              </a:lnSpc>
              <a:spcBef>
                <a:spcPts val="0"/>
              </a:spcBef>
              <a:spcAft>
                <a:spcPts val="0"/>
              </a:spcAft>
              <a:buSzPts val="1400"/>
              <a:buFont typeface="Arial"/>
              <a:buChar char="•"/>
            </a:pPr>
            <a:r>
              <a:rPr lang="nl-NL" sz="1600" dirty="0">
                <a:solidFill>
                  <a:srgbClr val="002060"/>
                </a:solidFill>
                <a:latin typeface="Calibri"/>
                <a:ea typeface="Calibri"/>
                <a:cs typeface="Calibri"/>
                <a:sym typeface="Calibri"/>
              </a:rPr>
              <a:t>Werken in de (thuis)zorg wordt aantrekkelijker door de juiste zorg op de juiste plek te creëren, uitdaging te vergroten voor zowel 1</a:t>
            </a:r>
            <a:r>
              <a:rPr lang="nl-NL" sz="1600" baseline="30000" dirty="0">
                <a:solidFill>
                  <a:srgbClr val="002060"/>
                </a:solidFill>
                <a:latin typeface="Calibri"/>
                <a:ea typeface="Calibri"/>
                <a:cs typeface="Calibri"/>
                <a:sym typeface="Calibri"/>
              </a:rPr>
              <a:t>e</a:t>
            </a:r>
            <a:r>
              <a:rPr lang="nl-NL" sz="1600" dirty="0">
                <a:solidFill>
                  <a:srgbClr val="002060"/>
                </a:solidFill>
                <a:latin typeface="Calibri"/>
                <a:ea typeface="Calibri"/>
                <a:cs typeface="Calibri"/>
                <a:sym typeface="Calibri"/>
              </a:rPr>
              <a:t> en 2</a:t>
            </a:r>
            <a:r>
              <a:rPr lang="nl-NL" sz="1600" baseline="30000" dirty="0">
                <a:solidFill>
                  <a:srgbClr val="002060"/>
                </a:solidFill>
                <a:latin typeface="Calibri"/>
                <a:ea typeface="Calibri"/>
                <a:cs typeface="Calibri"/>
                <a:sym typeface="Calibri"/>
              </a:rPr>
              <a:t>e</a:t>
            </a:r>
            <a:r>
              <a:rPr lang="nl-NL" sz="1600" dirty="0">
                <a:solidFill>
                  <a:srgbClr val="002060"/>
                </a:solidFill>
                <a:latin typeface="Calibri"/>
                <a:ea typeface="Calibri"/>
                <a:cs typeface="Calibri"/>
                <a:sym typeface="Calibri"/>
              </a:rPr>
              <a:t> lijn door complexiteit op de juiste plek te realiseren. Dit stimuleert de werving en behoud van personeel.  </a:t>
            </a:r>
            <a:endParaRPr lang="nl-NL" sz="1200" dirty="0">
              <a:solidFill>
                <a:schemeClr val="tx1"/>
              </a:solidFill>
              <a:latin typeface="+mn-lt"/>
              <a:ea typeface="+mn-ea"/>
              <a:cs typeface="+mn-cs"/>
              <a:sym typeface="Calibri"/>
            </a:endParaRPr>
          </a:p>
          <a:p>
            <a:pPr marL="0" lvl="2" indent="0" algn="l" rtl="0">
              <a:lnSpc>
                <a:spcPct val="100000"/>
              </a:lnSpc>
              <a:spcBef>
                <a:spcPts val="0"/>
              </a:spcBef>
              <a:spcAft>
                <a:spcPts val="0"/>
              </a:spcAft>
              <a:buSzPts val="1400"/>
              <a:buFont typeface="Arial"/>
              <a:buNone/>
            </a:pPr>
            <a:endParaRPr lang="nl-NL" sz="1600" b="1" i="1" dirty="0">
              <a:solidFill>
                <a:srgbClr val="002060"/>
              </a:solidFill>
              <a:latin typeface="Calibri"/>
              <a:ea typeface="Calibri"/>
              <a:cs typeface="Calibri"/>
              <a:sym typeface="Calibri"/>
            </a:endParaRPr>
          </a:p>
          <a:p>
            <a:pPr marL="0" lvl="2" indent="0" algn="l" rtl="0">
              <a:lnSpc>
                <a:spcPct val="100000"/>
              </a:lnSpc>
              <a:spcBef>
                <a:spcPts val="0"/>
              </a:spcBef>
              <a:spcAft>
                <a:spcPts val="0"/>
              </a:spcAft>
              <a:buSzPts val="1400"/>
              <a:buFont typeface="Arial"/>
              <a:buNone/>
            </a:pPr>
            <a:r>
              <a:rPr lang="nl-NL" sz="1600" b="1" i="1" dirty="0">
                <a:solidFill>
                  <a:srgbClr val="002060"/>
                </a:solidFill>
                <a:latin typeface="Calibri"/>
                <a:ea typeface="Calibri"/>
                <a:cs typeface="Calibri"/>
                <a:sym typeface="Calibri"/>
              </a:rPr>
              <a:t>De juiste innovaties en bewezen (kosten-)effectieve zorg wordt ingezet. </a:t>
            </a:r>
            <a:endParaRPr dirty="0"/>
          </a:p>
          <a:p>
            <a:pPr marL="342900" lvl="2" indent="-342900" algn="l" rtl="0">
              <a:lnSpc>
                <a:spcPct val="100000"/>
              </a:lnSpc>
              <a:spcBef>
                <a:spcPts val="0"/>
              </a:spcBef>
              <a:spcAft>
                <a:spcPts val="0"/>
              </a:spcAft>
              <a:buSzPts val="1400"/>
              <a:buFont typeface="Arial"/>
              <a:buChar char="•"/>
            </a:pPr>
            <a:r>
              <a:rPr lang="nl-NL" sz="1600" dirty="0">
                <a:solidFill>
                  <a:srgbClr val="002060"/>
                </a:solidFill>
                <a:latin typeface="Calibri"/>
                <a:ea typeface="Calibri"/>
                <a:cs typeface="Calibri"/>
                <a:sym typeface="Calibri"/>
              </a:rPr>
              <a:t>De </a:t>
            </a:r>
            <a:r>
              <a:rPr lang="nl-NL" sz="1600" dirty="0" err="1">
                <a:solidFill>
                  <a:srgbClr val="002060"/>
                </a:solidFill>
                <a:latin typeface="Calibri"/>
                <a:ea typeface="Calibri"/>
                <a:cs typeface="Calibri"/>
                <a:sym typeface="Calibri"/>
              </a:rPr>
              <a:t>Hartfalen@home</a:t>
            </a:r>
            <a:r>
              <a:rPr lang="nl-NL" sz="1600" dirty="0">
                <a:solidFill>
                  <a:srgbClr val="002060"/>
                </a:solidFill>
                <a:latin typeface="Calibri"/>
                <a:ea typeface="Calibri"/>
                <a:cs typeface="Calibri"/>
                <a:sym typeface="Calibri"/>
              </a:rPr>
              <a:t> zorg sluit aan bij de laatste (poliklinische) zorgpaden waarbij o.a. telemonitoring wordt ingezet.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50" name="Google Shape;35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54</a:t>
            </a:fld>
            <a:endParaRPr/>
          </a:p>
        </p:txBody>
      </p:sp>
    </p:spTree>
    <p:extLst>
      <p:ext uri="{BB962C8B-B14F-4D97-AF65-F5344CB8AC3E}">
        <p14:creationId xmlns:p14="http://schemas.microsoft.com/office/powerpoint/2010/main" val="737929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55</a:t>
            </a:fld>
            <a:endParaRPr/>
          </a:p>
        </p:txBody>
      </p:sp>
    </p:spTree>
    <p:extLst>
      <p:ext uri="{BB962C8B-B14F-4D97-AF65-F5344CB8AC3E}">
        <p14:creationId xmlns:p14="http://schemas.microsoft.com/office/powerpoint/2010/main" val="1171684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bg1"/>
                </a:solidFill>
              </a:rPr>
              <a:t>Er zijn uiteraard uitdagingen. Zo moet je als organisatie een ontwikkeling doormaken. Waar onze mensen wellicht wat weifelend waren zien we dat enthousiasme in zijn algemeenheid groeit. Des al niet te min zijn er ook paden die we willen aanpakken en waar we met alle gegadigden toch nog verder bij elkaar moeten komen. Wij hebben, door onze </a:t>
            </a:r>
            <a:r>
              <a:rPr lang="nl-NL" dirty="0" err="1">
                <a:solidFill>
                  <a:schemeClr val="bg1"/>
                </a:solidFill>
              </a:rPr>
              <a:t>ZbJ</a:t>
            </a:r>
            <a:r>
              <a:rPr lang="nl-NL" dirty="0">
                <a:solidFill>
                  <a:schemeClr val="bg1"/>
                </a:solidFill>
              </a:rPr>
              <a:t> samenwerking een mooie organisatie ingericht die die drijft, dat maakt uiteraard een groot verschil. Implementeren is niet af bij in gebruik name wij sturen sterk op groei van deelnemers. Dat is een balans zoeken soms. Het allerbelangrijkste en waar we hard aan werken is er voor zorgen dat we geen toevoeging doen aan het </a:t>
            </a:r>
            <a:r>
              <a:rPr lang="nl-NL" dirty="0" err="1">
                <a:solidFill>
                  <a:schemeClr val="bg1"/>
                </a:solidFill>
              </a:rPr>
              <a:t>Zorgprocess</a:t>
            </a:r>
            <a:r>
              <a:rPr lang="nl-NL" dirty="0">
                <a:solidFill>
                  <a:schemeClr val="bg1"/>
                </a:solidFill>
              </a:rPr>
              <a:t> maar echt een verandering doorvoeren en dus ook impact maken. Zo zagen we duidelijke dat er meer ruimte is gekomen voor nieuwe COPD patiënten en ligdagen zijn afgenomen voor deze groep. Werkdruk verlaagt vooral omdat veel telefoontjes naar afdelingen en poliklinieken niet langer nodig zijn. </a:t>
            </a:r>
          </a:p>
          <a:p>
            <a:endParaRPr lang="nl-NL" dirty="0"/>
          </a:p>
        </p:txBody>
      </p:sp>
      <p:sp>
        <p:nvSpPr>
          <p:cNvPr id="4" name="Tijdelijke aanduiding voor dianummer 3"/>
          <p:cNvSpPr>
            <a:spLocks noGrp="1"/>
          </p:cNvSpPr>
          <p:nvPr>
            <p:ph type="sldNum" sz="quarter" idx="10"/>
          </p:nvPr>
        </p:nvSpPr>
        <p:spPr/>
        <p:txBody>
          <a:bodyPr/>
          <a:lstStyle/>
          <a:p>
            <a:fld id="{2D1063BF-4A0E-A64D-A53F-17C433B46E38}" type="slidenum">
              <a:rPr lang="nl-NL" smtClean="0"/>
              <a:t>56</a:t>
            </a:fld>
            <a:endParaRPr lang="nl-NL"/>
          </a:p>
        </p:txBody>
      </p:sp>
    </p:spTree>
    <p:extLst>
      <p:ext uri="{BB962C8B-B14F-4D97-AF65-F5344CB8AC3E}">
        <p14:creationId xmlns:p14="http://schemas.microsoft.com/office/powerpoint/2010/main" val="4087167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tegenstelling tot rest van </a:t>
            </a:r>
            <a:r>
              <a:rPr lang="nl-NL" dirty="0" err="1"/>
              <a:t>nederland</a:t>
            </a:r>
            <a:r>
              <a:rPr lang="nl-NL" dirty="0"/>
              <a:t> voorlopig meer geboorten dan sterfte (zonder onvoorziene epidemieën</a:t>
            </a:r>
            <a:r>
              <a:rPr lang="nl-NL" baseline="0" dirty="0"/>
              <a:t> o.i.d. uiteraard)</a:t>
            </a:r>
          </a:p>
          <a:p>
            <a:endParaRPr lang="nl-NL" baseline="0" dirty="0"/>
          </a:p>
          <a:p>
            <a:r>
              <a:rPr lang="nl-NL" baseline="0" dirty="0"/>
              <a:t>103190 mensen erbij </a:t>
            </a:r>
            <a:endParaRPr lang="nl-NL" dirty="0"/>
          </a:p>
        </p:txBody>
      </p:sp>
      <p:sp>
        <p:nvSpPr>
          <p:cNvPr id="4" name="Tijdelijke aanduiding voor dianummer 3"/>
          <p:cNvSpPr>
            <a:spLocks noGrp="1"/>
          </p:cNvSpPr>
          <p:nvPr>
            <p:ph type="sldNum" sz="quarter" idx="10"/>
          </p:nvPr>
        </p:nvSpPr>
        <p:spPr/>
        <p:txBody>
          <a:bodyPr/>
          <a:lstStyle/>
          <a:p>
            <a:fld id="{32807F6F-FCBC-4C49-B628-5980BCBC14FA}" type="slidenum">
              <a:rPr lang="nl-NL" smtClean="0"/>
              <a:t>6</a:t>
            </a:fld>
            <a:endParaRPr lang="nl-NL"/>
          </a:p>
        </p:txBody>
      </p:sp>
    </p:spTree>
    <p:extLst>
      <p:ext uri="{BB962C8B-B14F-4D97-AF65-F5344CB8AC3E}">
        <p14:creationId xmlns:p14="http://schemas.microsoft.com/office/powerpoint/2010/main" val="1430033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Namen en indelingen verschillen, maar over het algemeen zijn de volgende typen zorgfunctionaliteiten herkenbaar in concepten en structuren van telemonitoring, die vooral samenhangen met de ernst van de conditie van de patiënt:</a:t>
            </a:r>
          </a:p>
          <a:p>
            <a:pPr marL="457200" indent="-457200">
              <a:buFont typeface="+mj-lt"/>
              <a:buAutoNum type="arabicPeriod"/>
            </a:pPr>
            <a:r>
              <a:rPr lang="nl-NL" sz="1200" dirty="0"/>
              <a:t>Zelfhulp, in de toekomst meer en meer met AI</a:t>
            </a:r>
          </a:p>
          <a:p>
            <a:pPr marL="457200" indent="-457200">
              <a:buFont typeface="+mj-lt"/>
              <a:buAutoNum type="arabicPeriod"/>
            </a:pPr>
            <a:r>
              <a:rPr lang="nl-NL" sz="1200" dirty="0"/>
              <a:t>Transmurale telemonitoring</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Zelfzorg en zelfmanagement; educatie</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Monitoring op afstand </a:t>
            </a:r>
            <a:r>
              <a:rPr lang="nl-NL" sz="1200" dirty="0" err="1"/>
              <a:t>cf</a:t>
            </a:r>
            <a:r>
              <a:rPr lang="nl-NL" sz="1200" dirty="0"/>
              <a:t> protocol</a:t>
            </a:r>
          </a:p>
          <a:p>
            <a:pPr marL="457200" indent="-457200">
              <a:buFont typeface="+mj-lt"/>
              <a:buAutoNum type="arabicPeriod"/>
            </a:pPr>
            <a:r>
              <a:rPr lang="nl-NL" sz="1200" dirty="0"/>
              <a:t>2</a:t>
            </a:r>
            <a:r>
              <a:rPr lang="nl-NL" sz="1200" baseline="30000" dirty="0"/>
              <a:t>e</a:t>
            </a:r>
            <a:r>
              <a:rPr lang="nl-NL" sz="1200" dirty="0"/>
              <a:t> lijn: Ziekenhuisbed thuis </a:t>
            </a:r>
            <a:endParaRPr lang="en" sz="1200" b="0" dirty="0">
              <a:solidFill>
                <a:srgbClr val="001F60"/>
              </a:solidFill>
              <a:latin typeface="Calibri Light" panose="020F0302020204030204" pitchFamily="34" charset="0"/>
              <a:ea typeface="Fira Sans"/>
              <a:cs typeface="Calibri Light" panose="020F0302020204030204" pitchFamily="34" charset="0"/>
              <a:sym typeface="Fira Sans"/>
            </a:endParaRPr>
          </a:p>
          <a:p>
            <a:endParaRPr lang="nl-NL" dirty="0"/>
          </a:p>
        </p:txBody>
      </p:sp>
      <p:sp>
        <p:nvSpPr>
          <p:cNvPr id="4" name="Tijdelijke aanduiding voor dianummer 3"/>
          <p:cNvSpPr>
            <a:spLocks noGrp="1"/>
          </p:cNvSpPr>
          <p:nvPr>
            <p:ph type="sldNum" sz="quarter" idx="10"/>
          </p:nvPr>
        </p:nvSpPr>
        <p:spPr/>
        <p:txBody>
          <a:bodyPr/>
          <a:lstStyle/>
          <a:p>
            <a:fld id="{0DF4A964-4F95-4AAE-8A67-03B91CE0B006}" type="slidenum">
              <a:rPr lang="nl-NL" smtClean="0"/>
              <a:t>57</a:t>
            </a:fld>
            <a:endParaRPr lang="nl-NL"/>
          </a:p>
        </p:txBody>
      </p:sp>
    </p:spTree>
    <p:extLst>
      <p:ext uri="{BB962C8B-B14F-4D97-AF65-F5344CB8AC3E}">
        <p14:creationId xmlns:p14="http://schemas.microsoft.com/office/powerpoint/2010/main" val="3802725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Conceptuele</a:t>
            </a:r>
            <a:r>
              <a:rPr lang="nl-NL" baseline="0" dirty="0"/>
              <a:t> weergave telemonitoring.</a:t>
            </a:r>
          </a:p>
          <a:p>
            <a:r>
              <a:rPr lang="nl-NL" baseline="0" dirty="0"/>
              <a:t>MMC gebruikt de Luscii app.</a:t>
            </a:r>
          </a:p>
          <a:p>
            <a:r>
              <a:rPr lang="nl-NL" baseline="0" dirty="0"/>
              <a:t>De patiënt vult thuis op telefoon of iPad periodiek vragenlijsten en metingen in.</a:t>
            </a:r>
          </a:p>
          <a:p>
            <a:r>
              <a:rPr lang="nl-NL" baseline="0" dirty="0"/>
              <a:t>Het monitoringscentrum beoordeelt de toestand van de patiënt </a:t>
            </a:r>
            <a:r>
              <a:rPr lang="nl-NL" baseline="0" dirty="0" err="1"/>
              <a:t>obv</a:t>
            </a:r>
            <a:r>
              <a:rPr lang="nl-NL" baseline="0" dirty="0"/>
              <a:t> alarmen en/of vragen van de patiënt.</a:t>
            </a:r>
          </a:p>
          <a:p>
            <a:r>
              <a:rPr lang="nl-NL" baseline="0" dirty="0"/>
              <a:t>Indien nodig neemt de e-nurse contact op met de hoofdbehandelaar.</a:t>
            </a:r>
          </a:p>
          <a:p>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58</a:t>
            </a:fld>
            <a:endParaRPr lang="nl-NL"/>
          </a:p>
        </p:txBody>
      </p:sp>
    </p:spTree>
    <p:extLst>
      <p:ext uri="{BB962C8B-B14F-4D97-AF65-F5344CB8AC3E}">
        <p14:creationId xmlns:p14="http://schemas.microsoft.com/office/powerpoint/2010/main" val="648666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Met behulp van digitale oplossingen als smartphone applicaties en sensoren verzamelt de patiënt data omtrent zijn of haar gezondheid – wij werken hier met </a:t>
            </a:r>
            <a:r>
              <a:rPr kumimoji="0" lang="nl-NL" sz="1200" b="0" i="0" u="none" strike="noStrike" kern="1200" cap="none" spc="0" normalizeH="0" baseline="0" noProof="0" dirty="0" err="1">
                <a:ln>
                  <a:noFill/>
                </a:ln>
                <a:solidFill>
                  <a:srgbClr val="808080"/>
                </a:solidFill>
                <a:effectLst/>
                <a:uLnTx/>
                <a:uFillTx/>
                <a:latin typeface="Calibri" panose="020F0502020204030204"/>
                <a:ea typeface="+mn-ea"/>
                <a:cs typeface="+mn-cs"/>
              </a:rPr>
              <a:t>Luscii</a:t>
            </a: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 </a:t>
            </a:r>
            <a:r>
              <a:rPr kumimoji="0" lang="nl-NL" sz="1200" b="0" i="0" u="none" strike="noStrike" kern="1200" cap="none" spc="0" normalizeH="0" baseline="0" noProof="0" dirty="0" err="1">
                <a:ln>
                  <a:noFill/>
                </a:ln>
                <a:solidFill>
                  <a:srgbClr val="808080"/>
                </a:solidFill>
                <a:effectLst/>
                <a:uLnTx/>
                <a:uFillTx/>
                <a:latin typeface="Calibri" panose="020F0502020204030204"/>
                <a:ea typeface="+mn-ea"/>
                <a:cs typeface="+mn-cs"/>
              </a:rPr>
              <a:t>Patient</a:t>
            </a: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 </a:t>
            </a:r>
            <a:r>
              <a:rPr kumimoji="0" lang="nl-NL" sz="1200" b="0" i="0" u="none" strike="noStrike" kern="1200" cap="none" spc="0" normalizeH="0" baseline="0" noProof="0" dirty="0" err="1">
                <a:ln>
                  <a:noFill/>
                </a:ln>
                <a:solidFill>
                  <a:srgbClr val="808080"/>
                </a:solidFill>
                <a:effectLst/>
                <a:uLnTx/>
                <a:uFillTx/>
                <a:latin typeface="Calibri" panose="020F0502020204030204"/>
                <a:ea typeface="+mn-ea"/>
                <a:cs typeface="+mn-cs"/>
              </a:rPr>
              <a:t>Journey</a:t>
            </a: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 App en starten ook met slimme pleisters.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Op basis van het vooraf bepaalde medische protocol komen meldingen en alarmen binnen bij het monitoring centrum. De medewerker in het centrum heeft contact met de patiënt indien nodig.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Om de patiënt goed te kunnen helpen heeft de medewerker toegang tot relevante patiënt informatie. Contact met patiënt en afhandeling van alarmen wordt gerapporteerd in het EPD.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Indien nodig is er overleg tussen afdeling en monitoring centrum betreft de patiënt. En/of wordt er een afspraak gepland. Er is snel, beknopt inzicht in relevante handelingen van het monitoring centrum.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Voor afspraken belt of bezoekt de patiënt het ziekenhuis. Het kan uiteraard voorkomen dat de patiënt alsnog opgenomen dient te worden.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rPr>
              <a:t>Na opname of consult wordt de patiënt geïncludeerd in het thuismonitoring programma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nl-NL" sz="1200" b="0" i="0" u="none" strike="noStrike" kern="1200" cap="none" spc="0" normalizeH="0" baseline="0" noProof="0" dirty="0">
              <a:ln>
                <a:noFill/>
              </a:ln>
              <a:solidFill>
                <a:srgbClr val="808080"/>
              </a:solidFill>
              <a:effectLst/>
              <a:uLnTx/>
              <a:uFillTx/>
              <a:latin typeface="Calibri" panose="020F0502020204030204"/>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D5C68BA-10D7-48AF-B325-C115BD0ACF9B}" type="slidenum">
              <a:rPr lang="nl-NL" smtClean="0"/>
              <a:t>59</a:t>
            </a:fld>
            <a:endParaRPr lang="nl-NL"/>
          </a:p>
        </p:txBody>
      </p:sp>
    </p:spTree>
    <p:extLst>
      <p:ext uri="{BB962C8B-B14F-4D97-AF65-F5344CB8AC3E}">
        <p14:creationId xmlns:p14="http://schemas.microsoft.com/office/powerpoint/2010/main" val="575255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Conceptuele weergave van een hybride </a:t>
            </a:r>
            <a:r>
              <a:rPr lang="nl-NL" dirty="0" err="1"/>
              <a:t>zorgpad</a:t>
            </a:r>
            <a:r>
              <a:rPr lang="nl-NL" dirty="0"/>
              <a:t>.</a:t>
            </a:r>
          </a:p>
          <a:p>
            <a:r>
              <a:rPr lang="nl-NL" dirty="0"/>
              <a:t>In het reguliere </a:t>
            </a:r>
            <a:r>
              <a:rPr lang="nl-NL" dirty="0" err="1"/>
              <a:t>zorgpad</a:t>
            </a:r>
            <a:r>
              <a:rPr lang="nl-NL" dirty="0"/>
              <a:t> komt een chronische patiënt elk</a:t>
            </a:r>
            <a:r>
              <a:rPr lang="nl-NL" baseline="0" dirty="0"/>
              <a:t> kwartaal voor een herhaalconsult naar het ziekenhuis.</a:t>
            </a:r>
          </a:p>
          <a:p>
            <a:r>
              <a:rPr lang="nl-NL" baseline="0" dirty="0"/>
              <a:t>Bij telemonitoring is dat een jaarcontrole met tussentijdse digitale metingen via de Luscii app.</a:t>
            </a:r>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61</a:t>
            </a:fld>
            <a:endParaRPr lang="nl-NL"/>
          </a:p>
        </p:txBody>
      </p:sp>
    </p:spTree>
    <p:extLst>
      <p:ext uri="{BB962C8B-B14F-4D97-AF65-F5344CB8AC3E}">
        <p14:creationId xmlns:p14="http://schemas.microsoft.com/office/powerpoint/2010/main" val="2761649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Planning</a:t>
            </a:r>
          </a:p>
        </p:txBody>
      </p:sp>
      <p:sp>
        <p:nvSpPr>
          <p:cNvPr id="4" name="Tijdelijke aanduiding voor dianummer 3"/>
          <p:cNvSpPr>
            <a:spLocks noGrp="1"/>
          </p:cNvSpPr>
          <p:nvPr>
            <p:ph type="sldNum" sz="quarter" idx="5"/>
          </p:nvPr>
        </p:nvSpPr>
        <p:spPr/>
        <p:txBody>
          <a:bodyPr/>
          <a:lstStyle/>
          <a:p>
            <a:fld id="{BD5C68BA-10D7-48AF-B325-C115BD0ACF9B}" type="slidenum">
              <a:rPr lang="nl-NL" smtClean="0"/>
              <a:t>63</a:t>
            </a:fld>
            <a:endParaRPr lang="nl-NL"/>
          </a:p>
        </p:txBody>
      </p:sp>
    </p:spTree>
    <p:extLst>
      <p:ext uri="{BB962C8B-B14F-4D97-AF65-F5344CB8AC3E}">
        <p14:creationId xmlns:p14="http://schemas.microsoft.com/office/powerpoint/2010/main" val="4062120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6 monitoringsverpleegkundigen ongeveer 3 fte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1063BF-4A0E-A64D-A53F-17C433B46E3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381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Quotes van deelnemende patiënten uit november</a:t>
            </a:r>
            <a:r>
              <a:rPr lang="nl-NL" baseline="0" dirty="0"/>
              <a:t> 2024</a:t>
            </a:r>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66</a:t>
            </a:fld>
            <a:endParaRPr lang="nl-NL"/>
          </a:p>
        </p:txBody>
      </p:sp>
    </p:spTree>
    <p:extLst>
      <p:ext uri="{BB962C8B-B14F-4D97-AF65-F5344CB8AC3E}">
        <p14:creationId xmlns:p14="http://schemas.microsoft.com/office/powerpoint/2010/main" val="1758187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Namen en indelingen verschillen, maar over het algemeen zijn de volgende typen zorgfunctionaliteiten herkenbaar in concepten en structuren van telemonitoring, die vooral samenhangen met de ernst van de conditie van de patiënt:</a:t>
            </a:r>
          </a:p>
          <a:p>
            <a:pPr marL="457200" indent="-457200">
              <a:buFont typeface="+mj-lt"/>
              <a:buAutoNum type="arabicPeriod"/>
            </a:pPr>
            <a:r>
              <a:rPr lang="nl-NL" sz="1200" dirty="0"/>
              <a:t>Zelfhulp, in de toekomst meer en meer met AI</a:t>
            </a:r>
          </a:p>
          <a:p>
            <a:pPr marL="457200" indent="-457200">
              <a:buFont typeface="+mj-lt"/>
              <a:buAutoNum type="arabicPeriod"/>
            </a:pPr>
            <a:r>
              <a:rPr lang="nl-NL" sz="1200" dirty="0"/>
              <a:t>Transmurale telemonitoring</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Zelfzorg en zelfmanagement; educatie</a:t>
            </a:r>
          </a:p>
          <a:p>
            <a:pPr marL="457200" indent="-457200">
              <a:buFont typeface="+mj-lt"/>
              <a:buAutoNum type="arabicPeriod"/>
            </a:pPr>
            <a:r>
              <a:rPr lang="nl-NL" sz="1200" dirty="0"/>
              <a:t>2</a:t>
            </a:r>
            <a:r>
              <a:rPr lang="nl-NL" sz="1200" baseline="30000" dirty="0"/>
              <a:t>e</a:t>
            </a:r>
            <a:r>
              <a:rPr lang="nl-NL" sz="1200" dirty="0"/>
              <a:t> </a:t>
            </a:r>
            <a:r>
              <a:rPr lang="nl-NL" sz="1200" dirty="0" err="1"/>
              <a:t>lijns</a:t>
            </a:r>
            <a:r>
              <a:rPr lang="nl-NL" sz="1200" dirty="0"/>
              <a:t>: Monitoring op afstand </a:t>
            </a:r>
            <a:r>
              <a:rPr lang="nl-NL" sz="1200" dirty="0" err="1"/>
              <a:t>cf</a:t>
            </a:r>
            <a:r>
              <a:rPr lang="nl-NL" sz="1200" dirty="0"/>
              <a:t> protocol</a:t>
            </a:r>
          </a:p>
          <a:p>
            <a:pPr marL="457200" indent="-457200">
              <a:buFont typeface="+mj-lt"/>
              <a:buAutoNum type="arabicPeriod"/>
            </a:pPr>
            <a:r>
              <a:rPr lang="nl-NL" sz="1200" dirty="0"/>
              <a:t>2</a:t>
            </a:r>
            <a:r>
              <a:rPr lang="nl-NL" sz="1200" baseline="30000" dirty="0"/>
              <a:t>e</a:t>
            </a:r>
            <a:r>
              <a:rPr lang="nl-NL" sz="1200" dirty="0"/>
              <a:t> lijn: Ziekenhuisbed thuis </a:t>
            </a:r>
            <a:endParaRPr lang="en" sz="1200" b="0" dirty="0">
              <a:solidFill>
                <a:srgbClr val="001F60"/>
              </a:solidFill>
              <a:latin typeface="Calibri Light" panose="020F0302020204030204" pitchFamily="34" charset="0"/>
              <a:ea typeface="Fira Sans"/>
              <a:cs typeface="Calibri Light" panose="020F0302020204030204" pitchFamily="34" charset="0"/>
              <a:sym typeface="Fira Sans"/>
            </a:endParaRPr>
          </a:p>
          <a:p>
            <a:endParaRPr lang="nl-NL" dirty="0"/>
          </a:p>
        </p:txBody>
      </p:sp>
      <p:sp>
        <p:nvSpPr>
          <p:cNvPr id="4" name="Tijdelijke aanduiding voor dianummer 3"/>
          <p:cNvSpPr>
            <a:spLocks noGrp="1"/>
          </p:cNvSpPr>
          <p:nvPr>
            <p:ph type="sldNum" sz="quarter" idx="10"/>
          </p:nvPr>
        </p:nvSpPr>
        <p:spPr/>
        <p:txBody>
          <a:bodyPr/>
          <a:lstStyle/>
          <a:p>
            <a:fld id="{0DF4A964-4F95-4AAE-8A67-03B91CE0B006}" type="slidenum">
              <a:rPr lang="nl-NL" smtClean="0"/>
              <a:t>67</a:t>
            </a:fld>
            <a:endParaRPr lang="nl-NL"/>
          </a:p>
        </p:txBody>
      </p:sp>
    </p:spTree>
    <p:extLst>
      <p:ext uri="{BB962C8B-B14F-4D97-AF65-F5344CB8AC3E}">
        <p14:creationId xmlns:p14="http://schemas.microsoft.com/office/powerpoint/2010/main" val="2986208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kern="1200" dirty="0">
                <a:solidFill>
                  <a:schemeClr val="tx1"/>
                </a:solidFill>
                <a:effectLst/>
                <a:latin typeface="+mn-lt"/>
                <a:ea typeface="+mn-ea"/>
                <a:cs typeface="+mn-cs"/>
              </a:rPr>
              <a:t>De projectgroep van het nieuwe initiatief, met van links naar rechts staand: Loes Jacobs (e-nurse Máxima MC), Ilse Klerk – de Vries  en Nicole Steenbakkers (projectleiders Máxima MC) en zittend: Gertrude Dijkmans-Dijkman (huisarts, huisartsenpraktijk Willem van Oranje), Lidwien Graat (longarts Máxima MC), Bettina van de Vorstenbosch (verpleegkundig specialist Máxima MC) en Floor van Deursen (praktijkondersteuner, </a:t>
            </a:r>
            <a:r>
              <a:rPr lang="nl-NL" sz="1200" b="0" i="1" kern="1200" dirty="0" err="1">
                <a:solidFill>
                  <a:schemeClr val="tx1"/>
                </a:solidFill>
                <a:effectLst/>
                <a:latin typeface="+mn-lt"/>
                <a:ea typeface="+mn-ea"/>
                <a:cs typeface="+mn-cs"/>
              </a:rPr>
              <a:t>PoZoB</a:t>
            </a:r>
            <a:r>
              <a:rPr lang="nl-NL" sz="1200" b="0" i="1" kern="1200" dirty="0">
                <a:solidFill>
                  <a:schemeClr val="tx1"/>
                </a:solidFill>
                <a:effectLst/>
                <a:latin typeface="+mn-lt"/>
                <a:ea typeface="+mn-ea"/>
                <a:cs typeface="+mn-cs"/>
              </a:rPr>
              <a:t>).</a:t>
            </a:r>
          </a:p>
          <a:p>
            <a:endParaRPr lang="nl-NL" sz="1200" b="0" i="1" kern="1200" dirty="0">
              <a:solidFill>
                <a:schemeClr val="tx1"/>
              </a:solidFill>
              <a:effectLst/>
              <a:latin typeface="+mn-lt"/>
              <a:ea typeface="+mn-ea"/>
              <a:cs typeface="+mn-cs"/>
            </a:endParaRPr>
          </a:p>
          <a:p>
            <a:r>
              <a:rPr lang="nl-NL" dirty="0"/>
              <a:t>Volledig</a:t>
            </a:r>
            <a:r>
              <a:rPr lang="nl-NL" baseline="0" dirty="0"/>
              <a:t> artikel: </a:t>
            </a:r>
            <a:r>
              <a:rPr lang="nl-NL" dirty="0">
                <a:hlinkClick r:id="rId3"/>
              </a:rPr>
              <a:t>COPD-patiënten minder vaak opgenomen door samenwerking - Máxima MC</a:t>
            </a:r>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68</a:t>
            </a:fld>
            <a:endParaRPr lang="nl-NL"/>
          </a:p>
        </p:txBody>
      </p:sp>
    </p:spTree>
    <p:extLst>
      <p:ext uri="{BB962C8B-B14F-4D97-AF65-F5344CB8AC3E}">
        <p14:creationId xmlns:p14="http://schemas.microsoft.com/office/powerpoint/2010/main" val="2762680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In februari beginnen we met Astma; 3 pilothuisartsen Maurits Westein, Frederieke  de Bever en Margot Kranen kaderhuisarts Stroomz) </a:t>
            </a:r>
          </a:p>
          <a:p>
            <a:r>
              <a:rPr lang="nl-NL" sz="1200" dirty="0"/>
              <a:t>Zelfde organisatorische route als astma</a:t>
            </a:r>
          </a:p>
          <a:p>
            <a:r>
              <a:rPr lang="nl-NL" sz="1200" dirty="0"/>
              <a:t>Route inrichting levert geen problemen op</a:t>
            </a:r>
          </a:p>
          <a:p>
            <a:r>
              <a:rPr lang="nl-NL" sz="1200" dirty="0"/>
              <a:t>Binnen 6 weken</a:t>
            </a:r>
          </a:p>
          <a:p>
            <a:r>
              <a:rPr lang="nl-NL" sz="1200" dirty="0"/>
              <a:t>Volgende stap: wat levert het </a:t>
            </a:r>
            <a:r>
              <a:rPr lang="nl-NL" sz="1200" dirty="0" err="1"/>
              <a:t>zorgtechnisch</a:t>
            </a:r>
            <a:r>
              <a:rPr lang="nl-NL" sz="1200" dirty="0"/>
              <a:t> op?</a:t>
            </a:r>
          </a:p>
          <a:p>
            <a:endParaRPr lang="nl-NL" sz="1200" dirty="0"/>
          </a:p>
          <a:p>
            <a:r>
              <a:rPr lang="nl-NL" sz="1200" dirty="0"/>
              <a:t>Wij investeren als ziekenhuis in infrastructuur en mankracht om deze beweging op gang te brengen</a:t>
            </a:r>
          </a:p>
          <a:p>
            <a:r>
              <a:rPr lang="nl-NL" sz="1200" dirty="0"/>
              <a:t>We moeten het er wel over hebben hoe we dit op termijn gaan doen</a:t>
            </a:r>
          </a:p>
          <a:p>
            <a:r>
              <a:rPr lang="nl-NL" sz="1200" dirty="0"/>
              <a:t>Wij vinden dat we eerst de meerwaarde moeten aantonen</a:t>
            </a:r>
          </a:p>
          <a:p>
            <a:r>
              <a:rPr lang="nl-NL" sz="1200" dirty="0"/>
              <a:t> </a:t>
            </a:r>
          </a:p>
          <a:p>
            <a:r>
              <a:rPr lang="nl-NL" sz="1200" dirty="0"/>
              <a:t>Monitoring vindt plaats </a:t>
            </a:r>
            <a:r>
              <a:rPr lang="nl-NL" sz="1200" dirty="0" err="1"/>
              <a:t>obv</a:t>
            </a:r>
            <a:r>
              <a:rPr lang="nl-NL" sz="1200" dirty="0"/>
              <a:t> gevalideerde </a:t>
            </a:r>
            <a:r>
              <a:rPr lang="nl-NL" sz="1200" dirty="0" err="1"/>
              <a:t>ccq</a:t>
            </a:r>
            <a:r>
              <a:rPr lang="nl-NL" sz="1200" dirty="0"/>
              <a:t> (COPD CLINICAL QUESTIONNAIRE; niks anders dan we altijd doen, ervan uitgaan dat patiënt de juiste informatie doorgeeft, benauwdheid, sputum, etc.0 </a:t>
            </a:r>
            <a:r>
              <a:rPr lang="nl-NL" sz="1200" b="1" dirty="0"/>
              <a:t>Marit longarts kan aanvullen</a:t>
            </a:r>
            <a:endParaRPr lang="nl-NL" sz="1200" dirty="0"/>
          </a:p>
          <a:p>
            <a:r>
              <a:rPr lang="nl-NL" sz="1200" dirty="0"/>
              <a:t>Voorbeelden </a:t>
            </a:r>
            <a:r>
              <a:rPr lang="nl-NL" sz="1200" dirty="0" err="1"/>
              <a:t>copd</a:t>
            </a:r>
            <a:endParaRPr lang="nl-NL" sz="1200" dirty="0"/>
          </a:p>
          <a:p>
            <a:r>
              <a:rPr lang="nl-NL" sz="1200" dirty="0"/>
              <a:t>16 geïncludeerd; </a:t>
            </a:r>
          </a:p>
          <a:p>
            <a:r>
              <a:rPr lang="nl-NL" sz="1200" dirty="0"/>
              <a:t>1 exacerbatie voorkomen mevrouw dacht dat het zelf wel meeviel </a:t>
            </a:r>
            <a:r>
              <a:rPr lang="nl-NL" sz="1200" b="1" dirty="0"/>
              <a:t>preventief</a:t>
            </a:r>
          </a:p>
          <a:p>
            <a:r>
              <a:rPr lang="nl-NL" sz="1200" dirty="0"/>
              <a:t>1 patiënt die nooit bij huisarts kwam, wel via monitoring </a:t>
            </a:r>
            <a:r>
              <a:rPr lang="nl-NL" sz="1200" b="1" dirty="0"/>
              <a:t>eigen regie</a:t>
            </a:r>
          </a:p>
          <a:p>
            <a:r>
              <a:rPr lang="nl-NL" sz="1200" dirty="0"/>
              <a:t> </a:t>
            </a:r>
          </a:p>
          <a:p>
            <a:r>
              <a:rPr lang="nl-NL" sz="1200" dirty="0"/>
              <a:t>Artsen moeten er aan wennen </a:t>
            </a:r>
          </a:p>
          <a:p>
            <a:r>
              <a:rPr lang="nl-NL" sz="1200" dirty="0"/>
              <a:t>Duurt een half jaar voordat we elkaar vertrouwen (competenties en vaardigheid)</a:t>
            </a:r>
          </a:p>
          <a:p>
            <a:endParaRPr lang="nl-NL" dirty="0"/>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69</a:t>
            </a:fld>
            <a:endParaRPr lang="nl-NL"/>
          </a:p>
        </p:txBody>
      </p:sp>
    </p:spTree>
    <p:extLst>
      <p:ext uri="{BB962C8B-B14F-4D97-AF65-F5344CB8AC3E}">
        <p14:creationId xmlns:p14="http://schemas.microsoft.com/office/powerpoint/2010/main" val="180220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Cijfers uit bevolkingprognose.brabant.nl</a:t>
            </a:r>
            <a:r>
              <a:rPr lang="nl-NL" baseline="0" dirty="0"/>
              <a:t> </a:t>
            </a:r>
            <a:endParaRPr lang="nl-NL" dirty="0"/>
          </a:p>
        </p:txBody>
      </p:sp>
      <p:sp>
        <p:nvSpPr>
          <p:cNvPr id="4" name="Tijdelijke aanduiding voor dianummer 3"/>
          <p:cNvSpPr>
            <a:spLocks noGrp="1"/>
          </p:cNvSpPr>
          <p:nvPr>
            <p:ph type="sldNum" sz="quarter" idx="10"/>
          </p:nvPr>
        </p:nvSpPr>
        <p:spPr/>
        <p:txBody>
          <a:bodyPr/>
          <a:lstStyle/>
          <a:p>
            <a:fld id="{E3B3595B-FFC3-4F40-B90A-473BAE6FACB2}" type="slidenum">
              <a:rPr lang="nl-NL" smtClean="0"/>
              <a:t>7</a:t>
            </a:fld>
            <a:endParaRPr lang="nl-NL"/>
          </a:p>
        </p:txBody>
      </p:sp>
    </p:spTree>
    <p:extLst>
      <p:ext uri="{BB962C8B-B14F-4D97-AF65-F5344CB8AC3E}">
        <p14:creationId xmlns:p14="http://schemas.microsoft.com/office/powerpoint/2010/main" val="92644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geen transmurale thuismonitoring, maar ziekenhuis verplaatste zorg, dat moeten we niet onder deze kop hier opnemen.. </a:t>
            </a:r>
          </a:p>
        </p:txBody>
      </p:sp>
      <p:sp>
        <p:nvSpPr>
          <p:cNvPr id="4" name="Tijdelijke aanduiding voor dianummer 3"/>
          <p:cNvSpPr>
            <a:spLocks noGrp="1"/>
          </p:cNvSpPr>
          <p:nvPr>
            <p:ph type="sldNum" sz="quarter" idx="5"/>
          </p:nvPr>
        </p:nvSpPr>
        <p:spPr/>
        <p:txBody>
          <a:bodyPr/>
          <a:lstStyle/>
          <a:p>
            <a:fld id="{BD5C68BA-10D7-48AF-B325-C115BD0ACF9B}" type="slidenum">
              <a:rPr lang="nl-NL" smtClean="0"/>
              <a:t>70</a:t>
            </a:fld>
            <a:endParaRPr lang="nl-NL"/>
          </a:p>
        </p:txBody>
      </p:sp>
    </p:spTree>
    <p:extLst>
      <p:ext uri="{BB962C8B-B14F-4D97-AF65-F5344CB8AC3E}">
        <p14:creationId xmlns:p14="http://schemas.microsoft.com/office/powerpoint/2010/main" val="1226209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In februari beginnen we met Astma; 3 pilothuisartsen Maurits Westein, Frederieke  de Bever en Margot Kranen kaderhuisarts Stroomz) </a:t>
            </a:r>
          </a:p>
          <a:p>
            <a:r>
              <a:rPr lang="nl-NL" sz="1200" dirty="0"/>
              <a:t>Zelfde organisatorische route als astma</a:t>
            </a:r>
          </a:p>
          <a:p>
            <a:r>
              <a:rPr lang="nl-NL" sz="1200" dirty="0"/>
              <a:t>Route inrichting levert geen problemen op</a:t>
            </a:r>
          </a:p>
          <a:p>
            <a:r>
              <a:rPr lang="nl-NL" sz="1200" dirty="0"/>
              <a:t>Binnen 6 weken</a:t>
            </a:r>
          </a:p>
          <a:p>
            <a:r>
              <a:rPr lang="nl-NL" sz="1200" dirty="0"/>
              <a:t>Volgende stap: wat levert het </a:t>
            </a:r>
            <a:r>
              <a:rPr lang="nl-NL" sz="1200" dirty="0" err="1"/>
              <a:t>zorgtechnisch</a:t>
            </a:r>
            <a:r>
              <a:rPr lang="nl-NL" sz="1200" dirty="0"/>
              <a:t> op?</a:t>
            </a:r>
          </a:p>
          <a:p>
            <a:endParaRPr lang="nl-NL" sz="1200" dirty="0"/>
          </a:p>
          <a:p>
            <a:r>
              <a:rPr lang="nl-NL" sz="1200" dirty="0"/>
              <a:t>Wij investeren als ziekenhuis in infrastructuur en mankracht om deze beweging op gang te brengen</a:t>
            </a:r>
          </a:p>
          <a:p>
            <a:r>
              <a:rPr lang="nl-NL" sz="1200" dirty="0"/>
              <a:t>We moeten het er wel over hebben hoe we dit op termijn gaan doen</a:t>
            </a:r>
          </a:p>
          <a:p>
            <a:r>
              <a:rPr lang="nl-NL" sz="1200" dirty="0"/>
              <a:t>Wij vinden dat we eerst de meerwaarde moeten aantonen</a:t>
            </a:r>
          </a:p>
          <a:p>
            <a:r>
              <a:rPr lang="nl-NL" sz="1200" dirty="0"/>
              <a:t> </a:t>
            </a:r>
          </a:p>
          <a:p>
            <a:r>
              <a:rPr lang="nl-NL" sz="1200" dirty="0"/>
              <a:t>Monitoring vindt plaats </a:t>
            </a:r>
            <a:r>
              <a:rPr lang="nl-NL" sz="1200" dirty="0" err="1"/>
              <a:t>obv</a:t>
            </a:r>
            <a:r>
              <a:rPr lang="nl-NL" sz="1200" dirty="0"/>
              <a:t> gevalideerde </a:t>
            </a:r>
            <a:r>
              <a:rPr lang="nl-NL" sz="1200" dirty="0" err="1"/>
              <a:t>ccq</a:t>
            </a:r>
            <a:r>
              <a:rPr lang="nl-NL" sz="1200" dirty="0"/>
              <a:t> (COPD CLINICAL QUESTIONNAIRE; niks anders dan we altijd doen, ervan uitgaan dat patiënt de juiste informatie doorgeeft, benauwdheid, sputum, etc.0 </a:t>
            </a:r>
            <a:r>
              <a:rPr lang="nl-NL" sz="1200" b="1" dirty="0"/>
              <a:t>Marit longarts kan aanvullen</a:t>
            </a:r>
            <a:endParaRPr lang="nl-NL" sz="1200" dirty="0"/>
          </a:p>
          <a:p>
            <a:r>
              <a:rPr lang="nl-NL" sz="1200" dirty="0"/>
              <a:t>Voorbeelden </a:t>
            </a:r>
            <a:r>
              <a:rPr lang="nl-NL" sz="1200" dirty="0" err="1"/>
              <a:t>copd</a:t>
            </a:r>
            <a:endParaRPr lang="nl-NL" sz="1200" dirty="0"/>
          </a:p>
          <a:p>
            <a:r>
              <a:rPr lang="nl-NL" sz="1200" dirty="0"/>
              <a:t>16 geïncludeerd; </a:t>
            </a:r>
          </a:p>
          <a:p>
            <a:r>
              <a:rPr lang="nl-NL" sz="1200" dirty="0"/>
              <a:t>1 exacerbatie voorkomen mevrouw dacht dat het zelf wel meeviel </a:t>
            </a:r>
            <a:r>
              <a:rPr lang="nl-NL" sz="1200" b="1" dirty="0"/>
              <a:t>preventief</a:t>
            </a:r>
          </a:p>
          <a:p>
            <a:r>
              <a:rPr lang="nl-NL" sz="1200" dirty="0"/>
              <a:t>1 patiënt die nooit bij huisarts kwam, wel via monitoring </a:t>
            </a:r>
            <a:r>
              <a:rPr lang="nl-NL" sz="1200" b="1" dirty="0"/>
              <a:t>eigen regie</a:t>
            </a:r>
          </a:p>
          <a:p>
            <a:r>
              <a:rPr lang="nl-NL" sz="1200" dirty="0"/>
              <a:t> </a:t>
            </a:r>
          </a:p>
          <a:p>
            <a:r>
              <a:rPr lang="nl-NL" sz="1200" dirty="0"/>
              <a:t>Artsen moeten er aan wennen </a:t>
            </a:r>
          </a:p>
          <a:p>
            <a:r>
              <a:rPr lang="nl-NL" sz="1200" dirty="0"/>
              <a:t>Duurt een half jaar voordat we elkaar vertrouwen (competenties en vaardigheid)</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237E2-6E98-4FD7-9AB3-FAC598E0365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628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ts val="400"/>
              </a:spcBef>
            </a:pPr>
            <a:r>
              <a:rPr lang="nl-NL" sz="1800" dirty="0">
                <a:latin typeface="Calibri Light" panose="020F0302020204030204" pitchFamily="34" charset="0"/>
                <a:cs typeface="Calibri Light" panose="020F0302020204030204" pitchFamily="34" charset="0"/>
              </a:rPr>
              <a:t>Wennen</a:t>
            </a:r>
            <a:r>
              <a:rPr lang="nl-NL" sz="1800" baseline="0" dirty="0">
                <a:latin typeface="Calibri Light" panose="020F0302020204030204" pitchFamily="34" charset="0"/>
                <a:cs typeface="Calibri Light" panose="020F0302020204030204" pitchFamily="34" charset="0"/>
              </a:rPr>
              <a:t> aan een nieuw systeem kost tijd. Zorgprofessionals moeten er aan wennen. De ervaring leert dat </a:t>
            </a:r>
            <a:r>
              <a:rPr lang="nl-NL" sz="1800" baseline="0" dirty="0" err="1">
                <a:latin typeface="Calibri Light" panose="020F0302020204030204" pitchFamily="34" charset="0"/>
                <a:cs typeface="Calibri Light" panose="020F0302020204030204" pitchFamily="34" charset="0"/>
              </a:rPr>
              <a:t>telemonitoring</a:t>
            </a:r>
            <a:r>
              <a:rPr lang="nl-NL" sz="1800" baseline="0" dirty="0">
                <a:latin typeface="Calibri Light" panose="020F0302020204030204" pitchFamily="34" charset="0"/>
                <a:cs typeface="Calibri Light" panose="020F0302020204030204" pitchFamily="34" charset="0"/>
              </a:rPr>
              <a:t> in het begin naast de bestaande </a:t>
            </a:r>
            <a:r>
              <a:rPr lang="nl-NL" sz="1800" baseline="0" dirty="0" err="1">
                <a:latin typeface="Calibri Light" panose="020F0302020204030204" pitchFamily="34" charset="0"/>
                <a:cs typeface="Calibri Light" panose="020F0302020204030204" pitchFamily="34" charset="0"/>
              </a:rPr>
              <a:t>zorgpad</a:t>
            </a:r>
            <a:r>
              <a:rPr lang="nl-NL" sz="1800" baseline="0" dirty="0">
                <a:latin typeface="Calibri Light" panose="020F0302020204030204" pitchFamily="34" charset="0"/>
                <a:cs typeface="Calibri Light" panose="020F0302020204030204" pitchFamily="34" charset="0"/>
              </a:rPr>
              <a:t> wordt ingezet.</a:t>
            </a:r>
          </a:p>
          <a:p>
            <a:pPr>
              <a:spcBef>
                <a:spcPts val="400"/>
              </a:spcBef>
            </a:pPr>
            <a:endParaRPr lang="nl-NL" sz="1800" baseline="0" dirty="0">
              <a:latin typeface="Calibri Light" panose="020F0302020204030204" pitchFamily="34" charset="0"/>
              <a:cs typeface="Calibri Light" panose="020F0302020204030204" pitchFamily="34" charset="0"/>
            </a:endParaRPr>
          </a:p>
          <a:p>
            <a:pPr>
              <a:spcBef>
                <a:spcPts val="400"/>
              </a:spcBef>
            </a:pPr>
            <a:r>
              <a:rPr lang="nl-NL" sz="1800" dirty="0">
                <a:latin typeface="Calibri Light" panose="020F0302020204030204" pitchFamily="34" charset="0"/>
                <a:cs typeface="Calibri Light" panose="020F0302020204030204" pitchFamily="34" charset="0"/>
              </a:rPr>
              <a:t>Voldoende resources beschikbaar voor uitvoering (capaciteit, middelen en €)</a:t>
            </a:r>
          </a:p>
          <a:p>
            <a:pPr>
              <a:spcBef>
                <a:spcPts val="400"/>
              </a:spcBef>
            </a:pPr>
            <a:endParaRPr lang="nl-NL" sz="1800" dirty="0">
              <a:latin typeface="Calibri Light" panose="020F0302020204030204" pitchFamily="34" charset="0"/>
              <a:cs typeface="Calibri Light" panose="020F0302020204030204" pitchFamily="34" charset="0"/>
            </a:endParaRPr>
          </a:p>
          <a:p>
            <a:pPr>
              <a:spcBef>
                <a:spcPts val="400"/>
              </a:spcBef>
            </a:pPr>
            <a:r>
              <a:rPr lang="nl-NL" sz="1800" dirty="0">
                <a:latin typeface="Calibri Light" panose="020F0302020204030204" pitchFamily="34" charset="0"/>
                <a:cs typeface="Calibri Light" panose="020F0302020204030204" pitchFamily="34" charset="0"/>
              </a:rPr>
              <a:t>Samenwerking</a:t>
            </a:r>
            <a:r>
              <a:rPr lang="nl-NL" sz="1800" baseline="0" dirty="0">
                <a:latin typeface="Calibri Light" panose="020F0302020204030204" pitchFamily="34" charset="0"/>
                <a:cs typeface="Calibri Light" panose="020F0302020204030204" pitchFamily="34" charset="0"/>
              </a:rPr>
              <a:t> in de regio: gedeelde visie, regionale afspraken en gezamenlijke infrastructuur (</a:t>
            </a:r>
            <a:r>
              <a:rPr lang="nl-NL" sz="1800" baseline="0" dirty="0" err="1">
                <a:latin typeface="Calibri Light" panose="020F0302020204030204" pitchFamily="34" charset="0"/>
                <a:cs typeface="Calibri Light" panose="020F0302020204030204" pitchFamily="34" charset="0"/>
              </a:rPr>
              <a:t>rzcc</a:t>
            </a:r>
            <a:r>
              <a:rPr lang="nl-NL" sz="1800" baseline="0" dirty="0">
                <a:latin typeface="Calibri Light" panose="020F0302020204030204" pitchFamily="34" charset="0"/>
                <a:cs typeface="Calibri Light" panose="020F0302020204030204" pitchFamily="34" charset="0"/>
              </a:rPr>
              <a:t>)</a:t>
            </a:r>
            <a:endParaRPr lang="nl-NL" sz="1800" dirty="0">
              <a:latin typeface="Calibri Light" panose="020F0302020204030204" pitchFamily="34" charset="0"/>
              <a:cs typeface="Calibri Light" panose="020F030202020403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0DF4A964-4F95-4AAE-8A67-03B91CE0B006}" type="slidenum">
              <a:rPr lang="nl-NL" smtClean="0"/>
              <a:t>72</a:t>
            </a:fld>
            <a:endParaRPr lang="nl-NL"/>
          </a:p>
        </p:txBody>
      </p:sp>
    </p:spTree>
    <p:extLst>
      <p:ext uri="{BB962C8B-B14F-4D97-AF65-F5344CB8AC3E}">
        <p14:creationId xmlns:p14="http://schemas.microsoft.com/office/powerpoint/2010/main" val="2138289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Wereld</a:t>
            </a:r>
            <a:r>
              <a:rPr lang="nl-NL" baseline="0" dirty="0"/>
              <a:t> café aan de hand van drie stellingen.</a:t>
            </a:r>
          </a:p>
          <a:p>
            <a:r>
              <a:rPr lang="nl-NL" baseline="0" dirty="0"/>
              <a:t>Zes groepen gaan in gesprek (iedere stelling ligt dus twee keer op een tafel).</a:t>
            </a:r>
          </a:p>
          <a:p>
            <a:r>
              <a:rPr lang="nl-NL" baseline="0" dirty="0"/>
              <a:t>We wisselen na een kwartier. Iedereen bespreekt dus als groepje de drie vragen. </a:t>
            </a:r>
          </a:p>
          <a:p>
            <a:r>
              <a:rPr lang="nl-NL" baseline="0" dirty="0"/>
              <a:t>Je gaat verder waar de groep voor je is gebleven.</a:t>
            </a:r>
          </a:p>
          <a:p>
            <a:r>
              <a:rPr lang="nl-NL" baseline="0" dirty="0"/>
              <a:t>We koppelen plenair de belangrijkste dingen terug.</a:t>
            </a:r>
            <a:endParaRPr lang="nl-NL" dirty="0"/>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73</a:t>
            </a:fld>
            <a:endParaRPr lang="nl-NL"/>
          </a:p>
        </p:txBody>
      </p:sp>
    </p:spTree>
    <p:extLst>
      <p:ext uri="{BB962C8B-B14F-4D97-AF65-F5344CB8AC3E}">
        <p14:creationId xmlns:p14="http://schemas.microsoft.com/office/powerpoint/2010/main" val="377160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Absorptieniveau van deze regio,</a:t>
            </a:r>
            <a:r>
              <a:rPr lang="nl-NL" baseline="0" dirty="0"/>
              <a:t> overige toename in andere regio’s. </a:t>
            </a:r>
            <a:r>
              <a:rPr kumimoji="0" lang="nl-NL" sz="1200" b="0" i="0" u="none" strike="noStrike" kern="1200" cap="none" spc="0" normalizeH="0" baseline="0" noProof="0" dirty="0">
                <a:ln>
                  <a:noFill/>
                </a:ln>
                <a:solidFill>
                  <a:prstClr val="black"/>
                </a:solidFill>
                <a:effectLst/>
                <a:uLnTx/>
                <a:uFillTx/>
                <a:latin typeface="+mn-lt"/>
                <a:ea typeface="+mn-ea"/>
                <a:cs typeface="+mn-cs"/>
              </a:rPr>
              <a:t>Bron: </a:t>
            </a:r>
            <a:r>
              <a:rPr kumimoji="0" lang="nl-NL" sz="1200" b="0" i="0" u="none" strike="noStrike" kern="1200" cap="none" spc="0" normalizeH="0" baseline="0" noProof="0" dirty="0">
                <a:ln>
                  <a:noFill/>
                </a:ln>
                <a:solidFill>
                  <a:prstClr val="black"/>
                </a:solidFill>
                <a:effectLst/>
                <a:uLnTx/>
                <a:uFillTx/>
                <a:latin typeface="+mn-lt"/>
                <a:ea typeface="+mn-ea"/>
                <a:cs typeface="+mn-cs"/>
                <a:hlinkClick r:id="rId3"/>
              </a:rPr>
              <a:t>De bevolkings- en woningbehoefteprognose | Noord-Brabant</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B3595B-FFC3-4F40-B90A-473BAE6FACB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144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Noot bij de druk op de eerstelijnszorg: toename</a:t>
            </a:r>
            <a:r>
              <a:rPr lang="nl-NL" baseline="0" dirty="0"/>
              <a:t> van 10% op de druk op de SEH</a:t>
            </a:r>
            <a:endParaRPr lang="nl-NL" dirty="0"/>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10</a:t>
            </a:fld>
            <a:endParaRPr lang="nl-NL"/>
          </a:p>
        </p:txBody>
      </p:sp>
    </p:spTree>
    <p:extLst>
      <p:ext uri="{BB962C8B-B14F-4D97-AF65-F5344CB8AC3E}">
        <p14:creationId xmlns:p14="http://schemas.microsoft.com/office/powerpoint/2010/main" val="3975203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baseline="0" dirty="0"/>
              <a:t>Project Beethoven </a:t>
            </a:r>
            <a:r>
              <a:rPr lang="nl-NL" b="0" i="1" baseline="0" dirty="0"/>
              <a:t>houdt in dat de voorzieningen op orde gebracht gaan worden in de regio zodat de high </a:t>
            </a:r>
            <a:r>
              <a:rPr lang="nl-NL" b="0" i="1" baseline="0" dirty="0" err="1"/>
              <a:t>tech</a:t>
            </a:r>
            <a:r>
              <a:rPr lang="nl-NL" b="0" i="1" baseline="0" dirty="0"/>
              <a:t> sector kan groeien. Dit is o.a. het vooruithalen van geplande woningbouw. </a:t>
            </a:r>
            <a:endParaRPr lang="nl-NL" b="0" i="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1" baseline="0" dirty="0">
                <a:solidFill>
                  <a:srgbClr val="FF0000"/>
                </a:solidFill>
              </a:rPr>
              <a:t>Dus geen extra geld voor zorg in de regio.</a:t>
            </a:r>
            <a:endParaRPr lang="nl-NL" b="1" i="1" baseline="0" dirty="0"/>
          </a:p>
        </p:txBody>
      </p:sp>
      <p:sp>
        <p:nvSpPr>
          <p:cNvPr id="4" name="Tijdelijke aanduiding voor dianummer 3"/>
          <p:cNvSpPr>
            <a:spLocks noGrp="1"/>
          </p:cNvSpPr>
          <p:nvPr>
            <p:ph type="sldNum" sz="quarter" idx="10"/>
          </p:nvPr>
        </p:nvSpPr>
        <p:spPr/>
        <p:txBody>
          <a:bodyPr/>
          <a:lstStyle/>
          <a:p>
            <a:fld id="{76816689-4C09-47E0-B0A4-DAD24905686A}" type="slidenum">
              <a:rPr lang="nl-NL" smtClean="0"/>
              <a:t>12</a:t>
            </a:fld>
            <a:endParaRPr lang="nl-NL"/>
          </a:p>
        </p:txBody>
      </p:sp>
    </p:spTree>
    <p:extLst>
      <p:ext uri="{BB962C8B-B14F-4D97-AF65-F5344CB8AC3E}">
        <p14:creationId xmlns:p14="http://schemas.microsoft.com/office/powerpoint/2010/main" val="306582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1" baseline="0" dirty="0"/>
              <a:t>Stand van zaken: inventarisatie </a:t>
            </a:r>
          </a:p>
          <a:p>
            <a:r>
              <a:rPr lang="nl-NL" b="0" i="1" baseline="0" dirty="0"/>
              <a:t>Grotere regio wordt gemobiliseerd</a:t>
            </a:r>
          </a:p>
          <a:p>
            <a:r>
              <a:rPr lang="nl-NL" b="0" i="1" baseline="0" dirty="0"/>
              <a:t>ASML is partner in die beweging</a:t>
            </a:r>
          </a:p>
          <a:p>
            <a:endParaRPr lang="nl-NL" b="0" i="1" baseline="0" dirty="0"/>
          </a:p>
        </p:txBody>
      </p:sp>
      <p:sp>
        <p:nvSpPr>
          <p:cNvPr id="4" name="Tijdelijke aanduiding voor dianummer 3"/>
          <p:cNvSpPr>
            <a:spLocks noGrp="1"/>
          </p:cNvSpPr>
          <p:nvPr>
            <p:ph type="sldNum" sz="quarter" idx="10"/>
          </p:nvPr>
        </p:nvSpPr>
        <p:spPr/>
        <p:txBody>
          <a:bodyPr/>
          <a:lstStyle/>
          <a:p>
            <a:fld id="{76816689-4C09-47E0-B0A4-DAD24905686A}" type="slidenum">
              <a:rPr lang="nl-NL" smtClean="0"/>
              <a:t>13</a:t>
            </a:fld>
            <a:endParaRPr lang="nl-NL"/>
          </a:p>
        </p:txBody>
      </p:sp>
    </p:spTree>
    <p:extLst>
      <p:ext uri="{BB962C8B-B14F-4D97-AF65-F5344CB8AC3E}">
        <p14:creationId xmlns:p14="http://schemas.microsoft.com/office/powerpoint/2010/main" val="115377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Marie-Claire</a:t>
            </a:r>
          </a:p>
        </p:txBody>
      </p:sp>
      <p:sp>
        <p:nvSpPr>
          <p:cNvPr id="4" name="Tijdelijke aanduiding voor dianummer 3"/>
          <p:cNvSpPr>
            <a:spLocks noGrp="1"/>
          </p:cNvSpPr>
          <p:nvPr>
            <p:ph type="sldNum" sz="quarter" idx="10"/>
          </p:nvPr>
        </p:nvSpPr>
        <p:spPr/>
        <p:txBody>
          <a:bodyPr/>
          <a:lstStyle/>
          <a:p>
            <a:fld id="{BD5C68BA-10D7-48AF-B325-C115BD0ACF9B}" type="slidenum">
              <a:rPr lang="nl-NL" smtClean="0"/>
              <a:t>14</a:t>
            </a:fld>
            <a:endParaRPr lang="nl-NL"/>
          </a:p>
        </p:txBody>
      </p:sp>
    </p:spTree>
    <p:extLst>
      <p:ext uri="{BB962C8B-B14F-4D97-AF65-F5344CB8AC3E}">
        <p14:creationId xmlns:p14="http://schemas.microsoft.com/office/powerpoint/2010/main" val="419004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solidFill>
                  <a:srgbClr val="0597D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7" name="Rechthoek 6"/>
          <p:cNvSpPr/>
          <p:nvPr userDrawn="1"/>
        </p:nvSpPr>
        <p:spPr>
          <a:xfrm>
            <a:off x="0" y="5391807"/>
            <a:ext cx="12192000" cy="1466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8" name="Groep 7"/>
          <p:cNvGrpSpPr/>
          <p:nvPr userDrawn="1"/>
        </p:nvGrpSpPr>
        <p:grpSpPr>
          <a:xfrm>
            <a:off x="361470" y="5403205"/>
            <a:ext cx="11830530" cy="1088083"/>
            <a:chOff x="361470" y="5403205"/>
            <a:chExt cx="11830530" cy="1088083"/>
          </a:xfrm>
        </p:grpSpPr>
        <p:sp>
          <p:nvSpPr>
            <p:cNvPr id="9" name="Rechthoek 8"/>
            <p:cNvSpPr/>
            <p:nvPr/>
          </p:nvSpPr>
          <p:spPr>
            <a:xfrm>
              <a:off x="2256949" y="6101254"/>
              <a:ext cx="9935051" cy="390033"/>
            </a:xfrm>
            <a:prstGeom prst="rect">
              <a:avLst/>
            </a:prstGeom>
            <a:solidFill>
              <a:srgbClr val="005E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Tijdelijke aanduiding voor inhoud 3"/>
            <p:cNvPicPr>
              <a:picLocks noChangeAspect="1"/>
            </p:cNvPicPr>
            <p:nvPr/>
          </p:nvPicPr>
          <p:blipFill rotWithShape="1">
            <a:blip r:embed="rId2" cstate="print">
              <a:extLst>
                <a:ext uri="{28A0092B-C50C-407E-A947-70E740481C1C}">
                  <a14:useLocalDpi xmlns:a14="http://schemas.microsoft.com/office/drawing/2010/main" val="0"/>
                </a:ext>
              </a:extLst>
            </a:blip>
            <a:srcRect b="581"/>
            <a:stretch/>
          </p:blipFill>
          <p:spPr>
            <a:xfrm>
              <a:off x="361470" y="5403205"/>
              <a:ext cx="3026204" cy="1088083"/>
            </a:xfrm>
            <a:prstGeom prst="rect">
              <a:avLst/>
            </a:prstGeom>
          </p:spPr>
        </p:pic>
      </p:grpSp>
    </p:spTree>
    <p:extLst>
      <p:ext uri="{BB962C8B-B14F-4D97-AF65-F5344CB8AC3E}">
        <p14:creationId xmlns:p14="http://schemas.microsoft.com/office/powerpoint/2010/main" val="312062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el, subtitel ">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nl-NL" noProof="0" dirty="0"/>
              <a:t>Klik om de subtitel aan te passen</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nl-NL" noProof="0" dirty="0"/>
              <a:t>Klik om de titel aan te passen</a:t>
            </a:r>
            <a:endParaRPr lang="en-US" dirty="0"/>
          </a:p>
        </p:txBody>
      </p:sp>
    </p:spTree>
    <p:extLst>
      <p:ext uri="{BB962C8B-B14F-4D97-AF65-F5344CB8AC3E}">
        <p14:creationId xmlns:p14="http://schemas.microsoft.com/office/powerpoint/2010/main" val="1364021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164656" y="365125"/>
            <a:ext cx="10189144" cy="1325563"/>
          </a:xfrm>
        </p:spPr>
        <p:txBody>
          <a:bodyPr lIns="0">
            <a:normAutofit/>
          </a:bodyPr>
          <a:lstStyle>
            <a:lvl1pPr>
              <a:defRPr sz="4000"/>
            </a:lvl1pPr>
          </a:lstStyle>
          <a:p>
            <a:r>
              <a:rPr lang="nl-NL" dirty="0"/>
              <a:t>Klik om de stijl te bewerken</a:t>
            </a:r>
          </a:p>
        </p:txBody>
      </p:sp>
      <p:sp>
        <p:nvSpPr>
          <p:cNvPr id="3" name="Tijdelijke aanduiding voor inhoud 2"/>
          <p:cNvSpPr>
            <a:spLocks noGrp="1"/>
          </p:cNvSpPr>
          <p:nvPr>
            <p:ph idx="1"/>
          </p:nvPr>
        </p:nvSpPr>
        <p:spPr>
          <a:xfrm>
            <a:off x="1164656" y="1825625"/>
            <a:ext cx="10189143" cy="4351338"/>
          </a:xfrm>
        </p:spPr>
        <p:txBody>
          <a:bodyPr lIns="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35230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ectiekop">
    <p:spTree>
      <p:nvGrpSpPr>
        <p:cNvPr id="1" name=""/>
        <p:cNvGrpSpPr/>
        <p:nvPr/>
      </p:nvGrpSpPr>
      <p:grpSpPr>
        <a:xfrm>
          <a:off x="0" y="0"/>
          <a:ext cx="0" cy="0"/>
          <a:chOff x="0" y="0"/>
          <a:chExt cx="0" cy="0"/>
        </a:xfrm>
      </p:grpSpPr>
      <p:sp>
        <p:nvSpPr>
          <p:cNvPr id="79" name="Tijdelijke aanduiding voor afbeelding 78">
            <a:extLst>
              <a:ext uri="{FF2B5EF4-FFF2-40B4-BE49-F238E27FC236}">
                <a16:creationId xmlns:a16="http://schemas.microsoft.com/office/drawing/2014/main" id="{B751B92B-86E5-4820-8A1D-0B1E10EEE486}"/>
              </a:ext>
            </a:extLst>
          </p:cNvPr>
          <p:cNvSpPr>
            <a:spLocks noGrp="1"/>
          </p:cNvSpPr>
          <p:nvPr>
            <p:ph type="pic" sz="quarter" idx="13"/>
          </p:nvPr>
        </p:nvSpPr>
        <p:spPr>
          <a:xfrm>
            <a:off x="0" y="2166186"/>
            <a:ext cx="12192000" cy="4177466"/>
          </a:xfrm>
        </p:spPr>
        <p:txBody>
          <a:bodyPr>
            <a:normAutofit/>
          </a:bodyPr>
          <a:lstStyle>
            <a:lvl1pPr>
              <a:defRPr sz="1400"/>
            </a:lvl1pPr>
          </a:lstStyle>
          <a:p>
            <a:endParaRPr lang="nl-NL"/>
          </a:p>
        </p:txBody>
      </p:sp>
      <p:sp>
        <p:nvSpPr>
          <p:cNvPr id="2" name="Titel 1">
            <a:extLst>
              <a:ext uri="{FF2B5EF4-FFF2-40B4-BE49-F238E27FC236}">
                <a16:creationId xmlns:a16="http://schemas.microsoft.com/office/drawing/2014/main" id="{6A0104E1-C1C1-467C-89D4-AD17517E88A0}"/>
              </a:ext>
            </a:extLst>
          </p:cNvPr>
          <p:cNvSpPr>
            <a:spLocks noGrp="1"/>
          </p:cNvSpPr>
          <p:nvPr>
            <p:ph type="ctrTitle" hasCustomPrompt="1"/>
          </p:nvPr>
        </p:nvSpPr>
        <p:spPr>
          <a:xfrm>
            <a:off x="0" y="5416702"/>
            <a:ext cx="12192000" cy="926950"/>
          </a:xfrm>
          <a:solidFill>
            <a:schemeClr val="accent3">
              <a:alpha val="90000"/>
            </a:schemeClr>
          </a:solidFill>
        </p:spPr>
        <p:txBody>
          <a:bodyPr lIns="504000" tIns="0" rIns="504000" bIns="0" anchor="ctr">
            <a:noAutofit/>
          </a:bodyPr>
          <a:lstStyle>
            <a:lvl1pPr algn="l">
              <a:defRPr sz="3000" b="1">
                <a:solidFill>
                  <a:schemeClr val="bg1"/>
                </a:solidFill>
              </a:defRPr>
            </a:lvl1pPr>
          </a:lstStyle>
          <a:p>
            <a:r>
              <a:rPr lang="nl-NL" dirty="0"/>
              <a:t>Titel</a:t>
            </a:r>
          </a:p>
        </p:txBody>
      </p:sp>
    </p:spTree>
    <p:extLst>
      <p:ext uri="{BB962C8B-B14F-4D97-AF65-F5344CB8AC3E}">
        <p14:creationId xmlns:p14="http://schemas.microsoft.com/office/powerpoint/2010/main" val="270057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25">
          <p15:clr>
            <a:srgbClr val="FBAE40"/>
          </p15:clr>
        </p15:guide>
        <p15:guide id="2" pos="7355">
          <p15:clr>
            <a:srgbClr val="FBAE40"/>
          </p15:clr>
        </p15:guide>
        <p15:guide id="3" pos="52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eeld (XXL)">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4B853F06-8D03-4D66-A768-7BF37DE1CCCB}"/>
              </a:ext>
            </a:extLst>
          </p:cNvPr>
          <p:cNvSpPr>
            <a:spLocks noGrp="1"/>
          </p:cNvSpPr>
          <p:nvPr>
            <p:ph type="pic" sz="quarter" idx="13"/>
          </p:nvPr>
        </p:nvSpPr>
        <p:spPr>
          <a:xfrm>
            <a:off x="1" y="1"/>
            <a:ext cx="12192000" cy="6345238"/>
          </a:xfrm>
        </p:spPr>
        <p:txBody>
          <a:bodyPr/>
          <a:lstStyle/>
          <a:p>
            <a:endParaRPr lang="nl-NL"/>
          </a:p>
        </p:txBody>
      </p:sp>
    </p:spTree>
    <p:extLst>
      <p:ext uri="{BB962C8B-B14F-4D97-AF65-F5344CB8AC3E}">
        <p14:creationId xmlns:p14="http://schemas.microsoft.com/office/powerpoint/2010/main" val="12357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CA962-3BCB-40DB-B656-C891D3EEE900}"/>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0630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eldia">
    <p:spTree>
      <p:nvGrpSpPr>
        <p:cNvPr id="1" name=""/>
        <p:cNvGrpSpPr/>
        <p:nvPr/>
      </p:nvGrpSpPr>
      <p:grpSpPr>
        <a:xfrm>
          <a:off x="0" y="0"/>
          <a:ext cx="0" cy="0"/>
          <a:chOff x="0" y="0"/>
          <a:chExt cx="0" cy="0"/>
        </a:xfrm>
      </p:grpSpPr>
      <p:sp>
        <p:nvSpPr>
          <p:cNvPr id="10" name="Tijdelijke aanduiding voor afbeelding 78">
            <a:extLst>
              <a:ext uri="{FF2B5EF4-FFF2-40B4-BE49-F238E27FC236}">
                <a16:creationId xmlns:a16="http://schemas.microsoft.com/office/drawing/2014/main" id="{CDAFB8A3-AA78-4C94-A15A-1F681735DBA2}"/>
              </a:ext>
            </a:extLst>
          </p:cNvPr>
          <p:cNvSpPr>
            <a:spLocks noGrp="1"/>
          </p:cNvSpPr>
          <p:nvPr>
            <p:ph type="pic" sz="quarter" idx="14"/>
          </p:nvPr>
        </p:nvSpPr>
        <p:spPr>
          <a:xfrm>
            <a:off x="8362950" y="2166186"/>
            <a:ext cx="3829050" cy="4177466"/>
          </a:xfrm>
        </p:spPr>
        <p:txBody>
          <a:bodyPr>
            <a:normAutofit/>
          </a:bodyPr>
          <a:lstStyle>
            <a:lvl1pPr>
              <a:defRPr sz="1400"/>
            </a:lvl1pPr>
          </a:lstStyle>
          <a:p>
            <a:endParaRPr lang="nl-NL"/>
          </a:p>
        </p:txBody>
      </p:sp>
      <p:sp>
        <p:nvSpPr>
          <p:cNvPr id="79" name="Tijdelijke aanduiding voor afbeelding 78">
            <a:extLst>
              <a:ext uri="{FF2B5EF4-FFF2-40B4-BE49-F238E27FC236}">
                <a16:creationId xmlns:a16="http://schemas.microsoft.com/office/drawing/2014/main" id="{B751B92B-86E5-4820-8A1D-0B1E10EEE486}"/>
              </a:ext>
            </a:extLst>
          </p:cNvPr>
          <p:cNvSpPr>
            <a:spLocks noGrp="1"/>
          </p:cNvSpPr>
          <p:nvPr>
            <p:ph type="pic" sz="quarter" idx="13"/>
          </p:nvPr>
        </p:nvSpPr>
        <p:spPr>
          <a:xfrm>
            <a:off x="0" y="2166186"/>
            <a:ext cx="8362950" cy="4177466"/>
          </a:xfrm>
        </p:spPr>
        <p:txBody>
          <a:bodyPr>
            <a:normAutofit/>
          </a:bodyPr>
          <a:lstStyle>
            <a:lvl1pPr>
              <a:defRPr sz="1400"/>
            </a:lvl1pPr>
          </a:lstStyle>
          <a:p>
            <a:endParaRPr lang="nl-NL"/>
          </a:p>
        </p:txBody>
      </p:sp>
      <p:sp>
        <p:nvSpPr>
          <p:cNvPr id="2" name="Titel 1">
            <a:extLst>
              <a:ext uri="{FF2B5EF4-FFF2-40B4-BE49-F238E27FC236}">
                <a16:creationId xmlns:a16="http://schemas.microsoft.com/office/drawing/2014/main" id="{6A0104E1-C1C1-467C-89D4-AD17517E88A0}"/>
              </a:ext>
            </a:extLst>
          </p:cNvPr>
          <p:cNvSpPr>
            <a:spLocks noGrp="1"/>
          </p:cNvSpPr>
          <p:nvPr>
            <p:ph type="ctrTitle" hasCustomPrompt="1"/>
          </p:nvPr>
        </p:nvSpPr>
        <p:spPr>
          <a:xfrm>
            <a:off x="0" y="5416702"/>
            <a:ext cx="12192000" cy="926950"/>
          </a:xfrm>
          <a:solidFill>
            <a:schemeClr val="accent3">
              <a:alpha val="90000"/>
            </a:schemeClr>
          </a:solidFill>
        </p:spPr>
        <p:txBody>
          <a:bodyPr lIns="504000" tIns="0" rIns="504000" bIns="0" anchor="ctr">
            <a:noAutofit/>
          </a:bodyPr>
          <a:lstStyle>
            <a:lvl1pPr algn="l">
              <a:defRPr sz="3000" b="1">
                <a:solidFill>
                  <a:schemeClr val="bg1"/>
                </a:solidFill>
              </a:defRPr>
            </a:lvl1pPr>
          </a:lstStyle>
          <a:p>
            <a:r>
              <a:rPr lang="nl-NL" dirty="0"/>
              <a:t>Titel</a:t>
            </a:r>
          </a:p>
        </p:txBody>
      </p:sp>
    </p:spTree>
    <p:extLst>
      <p:ext uri="{BB962C8B-B14F-4D97-AF65-F5344CB8AC3E}">
        <p14:creationId xmlns:p14="http://schemas.microsoft.com/office/powerpoint/2010/main" val="19422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25">
          <p15:clr>
            <a:srgbClr val="FBAE40"/>
          </p15:clr>
        </p15:guide>
        <p15:guide id="2" pos="7355">
          <p15:clr>
            <a:srgbClr val="FBAE40"/>
          </p15:clr>
        </p15:guide>
        <p15:guide id="3" pos="52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5710" y="35559"/>
            <a:ext cx="11280580" cy="512897"/>
          </a:xfrm>
        </p:spPr>
        <p:txBody>
          <a:bodyPr lIns="0" tIns="0" rIns="0" bIns="0"/>
          <a:lstStyle>
            <a:lvl1pPr>
              <a:defRPr sz="3333" b="1" i="0">
                <a:solidFill>
                  <a:srgbClr val="D9212A"/>
                </a:solidFill>
                <a:latin typeface="Carlito"/>
                <a:cs typeface="Carli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2/10/2025</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rlito"/>
                <a:cs typeface="Carlito"/>
              </a:defRPr>
            </a:lvl1pPr>
          </a:lstStyle>
          <a:p>
            <a:pPr marL="50799">
              <a:lnSpc>
                <a:spcPts val="1273"/>
              </a:lnSpc>
            </a:pPr>
            <a:fld id="{81D60167-4931-47E6-BA6A-407CBD079E47}" type="slidenum">
              <a:rPr lang="nl-NL" spc="-33" smtClean="0"/>
              <a:pPr marL="50799">
                <a:lnSpc>
                  <a:spcPts val="1273"/>
                </a:lnSpc>
              </a:pPr>
              <a:t>‹nr.›</a:t>
            </a:fld>
            <a:endParaRPr lang="nl-NL" spc="-33" dirty="0"/>
          </a:p>
        </p:txBody>
      </p:sp>
    </p:spTree>
    <p:extLst>
      <p:ext uri="{BB962C8B-B14F-4D97-AF65-F5344CB8AC3E}">
        <p14:creationId xmlns:p14="http://schemas.microsoft.com/office/powerpoint/2010/main" val="54570313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22FDA3C-00B5-4302-B5E5-5A246FD17FFA}" type="datetimeFigureOut">
              <a:rPr lang="nl-NL" smtClean="0"/>
              <a:t>10-02-2025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AAB09A2-BD9B-422C-8C90-A2C0D11C1C48}" type="slidenum">
              <a:rPr lang="nl-NL" smtClean="0"/>
              <a:t>‹nr.›</a:t>
            </a:fld>
            <a:endParaRPr lang="nl-NL"/>
          </a:p>
        </p:txBody>
      </p:sp>
    </p:spTree>
    <p:extLst>
      <p:ext uri="{BB962C8B-B14F-4D97-AF65-F5344CB8AC3E}">
        <p14:creationId xmlns:p14="http://schemas.microsoft.com/office/powerpoint/2010/main" val="31060461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10.02.2025</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611472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158240" y="365125"/>
            <a:ext cx="10195560" cy="1325563"/>
          </a:xfrm>
          <a:prstGeom prst="rect">
            <a:avLst/>
          </a:prstGeom>
        </p:spPr>
        <p:txBody>
          <a:bodyPr vert="horz" lIns="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1158240" y="1825625"/>
            <a:ext cx="10195560" cy="4351338"/>
          </a:xfrm>
          <a:prstGeom prst="rect">
            <a:avLst/>
          </a:prstGeom>
        </p:spPr>
        <p:txBody>
          <a:bodyPr vert="horz" lIns="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grpSp>
        <p:nvGrpSpPr>
          <p:cNvPr id="20" name="Groep 19"/>
          <p:cNvGrpSpPr/>
          <p:nvPr userDrawn="1"/>
        </p:nvGrpSpPr>
        <p:grpSpPr>
          <a:xfrm>
            <a:off x="219580" y="6391276"/>
            <a:ext cx="11972420" cy="277538"/>
            <a:chOff x="219580" y="6391276"/>
            <a:chExt cx="11972420" cy="277538"/>
          </a:xfrm>
        </p:grpSpPr>
        <p:sp>
          <p:nvSpPr>
            <p:cNvPr id="21" name="Rechthoek 20"/>
            <p:cNvSpPr/>
            <p:nvPr/>
          </p:nvSpPr>
          <p:spPr>
            <a:xfrm>
              <a:off x="219580" y="6391276"/>
              <a:ext cx="11972420" cy="277538"/>
            </a:xfrm>
            <a:prstGeom prst="rect">
              <a:avLst/>
            </a:prstGeom>
            <a:solidFill>
              <a:srgbClr val="7FAED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p:cNvSpPr/>
            <p:nvPr/>
          </p:nvSpPr>
          <p:spPr>
            <a:xfrm>
              <a:off x="219580" y="6391276"/>
              <a:ext cx="938660" cy="277538"/>
            </a:xfrm>
            <a:prstGeom prst="rect">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Graphic 6">
              <a:extLst>
                <a:ext uri="{FF2B5EF4-FFF2-40B4-BE49-F238E27FC236}">
                  <a16:creationId xmlns:a16="http://schemas.microsoft.com/office/drawing/2014/main" id="{06CAD30C-D01A-4CF1-B037-35EB0AA3A7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6485" y="6420762"/>
              <a:ext cx="748594" cy="218566"/>
            </a:xfrm>
            <a:prstGeom prst="rect">
              <a:avLst/>
            </a:prstGeom>
          </p:spPr>
        </p:pic>
      </p:grpSp>
    </p:spTree>
    <p:extLst>
      <p:ext uri="{BB962C8B-B14F-4D97-AF65-F5344CB8AC3E}">
        <p14:creationId xmlns:p14="http://schemas.microsoft.com/office/powerpoint/2010/main" val="3337689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43.png"/><Relationship Id="rId12"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1.png"/><Relationship Id="rId5" Type="http://schemas.openxmlformats.org/officeDocument/2006/relationships/image" Target="../media/image42.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361470" y="5403205"/>
            <a:ext cx="11830530" cy="1088083"/>
            <a:chOff x="361470" y="5403205"/>
            <a:chExt cx="11830530" cy="1088083"/>
          </a:xfrm>
        </p:grpSpPr>
        <p:sp>
          <p:nvSpPr>
            <p:cNvPr id="8" name="Rechthoek 7"/>
            <p:cNvSpPr/>
            <p:nvPr/>
          </p:nvSpPr>
          <p:spPr>
            <a:xfrm>
              <a:off x="2256949" y="6101254"/>
              <a:ext cx="9935051" cy="390033"/>
            </a:xfrm>
            <a:prstGeom prst="rect">
              <a:avLst/>
            </a:prstGeom>
            <a:solidFill>
              <a:srgbClr val="005E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Tijdelijke aanduiding voor inhoud 3"/>
            <p:cNvPicPr>
              <a:picLocks noChangeAspect="1"/>
            </p:cNvPicPr>
            <p:nvPr/>
          </p:nvPicPr>
          <p:blipFill rotWithShape="1">
            <a:blip r:embed="rId2" cstate="print">
              <a:extLst>
                <a:ext uri="{28A0092B-C50C-407E-A947-70E740481C1C}">
                  <a14:useLocalDpi xmlns:a14="http://schemas.microsoft.com/office/drawing/2010/main" val="0"/>
                </a:ext>
              </a:extLst>
            </a:blip>
            <a:srcRect b="581"/>
            <a:stretch/>
          </p:blipFill>
          <p:spPr>
            <a:xfrm>
              <a:off x="361470" y="5403205"/>
              <a:ext cx="3026204" cy="1088083"/>
            </a:xfrm>
            <a:prstGeom prst="rect">
              <a:avLst/>
            </a:prstGeom>
          </p:spPr>
        </p:pic>
      </p:grpSp>
      <p:sp>
        <p:nvSpPr>
          <p:cNvPr id="2" name="Titel 1"/>
          <p:cNvSpPr>
            <a:spLocks noGrp="1"/>
          </p:cNvSpPr>
          <p:nvPr>
            <p:ph type="ctrTitle"/>
          </p:nvPr>
        </p:nvSpPr>
        <p:spPr>
          <a:xfrm>
            <a:off x="1734206" y="717678"/>
            <a:ext cx="8933793" cy="2374846"/>
          </a:xfrm>
        </p:spPr>
        <p:txBody>
          <a:bodyPr/>
          <a:lstStyle/>
          <a:p>
            <a:r>
              <a:rPr lang="nl-NL" dirty="0">
                <a:solidFill>
                  <a:srgbClr val="005EA4"/>
                </a:solidFill>
              </a:rPr>
              <a:t>Ontwikkelingen in de regio</a:t>
            </a:r>
          </a:p>
        </p:txBody>
      </p:sp>
      <p:sp>
        <p:nvSpPr>
          <p:cNvPr id="3" name="Ondertitel 2"/>
          <p:cNvSpPr>
            <a:spLocks noGrp="1"/>
          </p:cNvSpPr>
          <p:nvPr>
            <p:ph type="subTitle" idx="1"/>
          </p:nvPr>
        </p:nvSpPr>
        <p:spPr>
          <a:xfrm>
            <a:off x="1734206" y="3184599"/>
            <a:ext cx="8933794" cy="1553286"/>
          </a:xfrm>
        </p:spPr>
        <p:txBody>
          <a:bodyPr>
            <a:normAutofit fontScale="92500" lnSpcReduction="10000"/>
          </a:bodyPr>
          <a:lstStyle/>
          <a:p>
            <a:r>
              <a:rPr lang="nl-NL" i="1" dirty="0"/>
              <a:t>Marie-Claire van Hek (lid </a:t>
            </a:r>
            <a:r>
              <a:rPr lang="nl-NL" i="1" dirty="0" err="1"/>
              <a:t>rvb</a:t>
            </a:r>
            <a:r>
              <a:rPr lang="nl-NL" i="1" dirty="0"/>
              <a:t> CZE), </a:t>
            </a:r>
          </a:p>
          <a:p>
            <a:r>
              <a:rPr lang="nl-NL" i="1" dirty="0"/>
              <a:t>Mario Korte (lid </a:t>
            </a:r>
            <a:r>
              <a:rPr lang="nl-NL" i="1" dirty="0" err="1"/>
              <a:t>rvb</a:t>
            </a:r>
            <a:r>
              <a:rPr lang="nl-NL" i="1" dirty="0"/>
              <a:t> MMC), </a:t>
            </a:r>
          </a:p>
          <a:p>
            <a:r>
              <a:rPr lang="nl-NL" i="1" dirty="0"/>
              <a:t>Christian de Groot (huisarts en voorzitter Raadhuis </a:t>
            </a:r>
            <a:r>
              <a:rPr lang="nl-NL" i="1" dirty="0" err="1"/>
              <a:t>Stroomz</a:t>
            </a:r>
            <a:r>
              <a:rPr lang="nl-NL" i="1" dirty="0"/>
              <a:t>), </a:t>
            </a:r>
          </a:p>
          <a:p>
            <a:r>
              <a:rPr lang="nl-NL" i="1" dirty="0"/>
              <a:t>Jos van </a:t>
            </a:r>
            <a:r>
              <a:rPr lang="nl-NL" i="1" dirty="0" err="1"/>
              <a:t>Nunen</a:t>
            </a:r>
            <a:r>
              <a:rPr lang="nl-NL" i="1" dirty="0"/>
              <a:t> (directeur Zorg &amp; Innovatie </a:t>
            </a:r>
            <a:r>
              <a:rPr lang="nl-NL" i="1" dirty="0" err="1"/>
              <a:t>PoZoB</a:t>
            </a:r>
            <a:r>
              <a:rPr lang="nl-NL" i="1" dirty="0"/>
              <a:t>)</a:t>
            </a:r>
            <a:endParaRPr lang="nl-NL" dirty="0">
              <a:solidFill>
                <a:srgbClr val="0799DF"/>
              </a:solidFill>
            </a:endParaRPr>
          </a:p>
        </p:txBody>
      </p:sp>
    </p:spTree>
    <p:extLst>
      <p:ext uri="{BB962C8B-B14F-4D97-AF65-F5344CB8AC3E}">
        <p14:creationId xmlns:p14="http://schemas.microsoft.com/office/powerpoint/2010/main" val="32792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Effecten per deelsector</a:t>
            </a:r>
          </a:p>
        </p:txBody>
      </p:sp>
      <p:graphicFrame>
        <p:nvGraphicFramePr>
          <p:cNvPr id="7" name="Tabel 6"/>
          <p:cNvGraphicFramePr>
            <a:graphicFrameLocks noGrp="1"/>
          </p:cNvGraphicFramePr>
          <p:nvPr>
            <p:extLst>
              <p:ext uri="{D42A27DB-BD31-4B8C-83A1-F6EECF244321}">
                <p14:modId xmlns:p14="http://schemas.microsoft.com/office/powerpoint/2010/main" val="1645525721"/>
              </p:ext>
            </p:extLst>
          </p:nvPr>
        </p:nvGraphicFramePr>
        <p:xfrm>
          <a:off x="1164656" y="1690688"/>
          <a:ext cx="10086440" cy="4023360"/>
        </p:xfrm>
        <a:graphic>
          <a:graphicData uri="http://schemas.openxmlformats.org/drawingml/2006/table">
            <a:tbl>
              <a:tblPr firstRow="1" bandRow="1">
                <a:tableStyleId>{8A107856-5554-42FB-B03E-39F5DBC370BA}</a:tableStyleId>
              </a:tblPr>
              <a:tblGrid>
                <a:gridCol w="2818995">
                  <a:extLst>
                    <a:ext uri="{9D8B030D-6E8A-4147-A177-3AD203B41FA5}">
                      <a16:colId xmlns:a16="http://schemas.microsoft.com/office/drawing/2014/main" val="3553840609"/>
                    </a:ext>
                  </a:extLst>
                </a:gridCol>
                <a:gridCol w="7267445">
                  <a:extLst>
                    <a:ext uri="{9D8B030D-6E8A-4147-A177-3AD203B41FA5}">
                      <a16:colId xmlns:a16="http://schemas.microsoft.com/office/drawing/2014/main" val="3263199071"/>
                    </a:ext>
                  </a:extLst>
                </a:gridCol>
              </a:tblGrid>
              <a:tr h="370840">
                <a:tc>
                  <a:txBody>
                    <a:bodyPr/>
                    <a:lstStyle/>
                    <a:p>
                      <a:r>
                        <a:rPr lang="nl-NL" b="0" dirty="0"/>
                        <a:t>Eerstelijnszorg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solidFill>
                            <a:srgbClr val="005EA4"/>
                          </a:solidFill>
                        </a:rPr>
                        <a:t>Huisartsenzorg staat al onder druk in deze regio. Het zorggebruik in de eerste lijn (huisartsen maar ook paramedische zorg) groeit harder dan in de rest van Nederland. Dit komt mede door de demografische ontwikkeling. </a:t>
                      </a:r>
                    </a:p>
                  </a:txBody>
                  <a:tcPr/>
                </a:tc>
                <a:extLst>
                  <a:ext uri="{0D108BD9-81ED-4DB2-BD59-A6C34878D82A}">
                    <a16:rowId xmlns:a16="http://schemas.microsoft.com/office/drawing/2014/main" val="748922638"/>
                  </a:ext>
                </a:extLst>
              </a:tr>
              <a:tr h="370840">
                <a:tc>
                  <a:txBody>
                    <a:bodyPr/>
                    <a:lstStyle/>
                    <a:p>
                      <a:r>
                        <a:rPr lang="nl-NL" dirty="0"/>
                        <a:t>JGZ en Jeugdzorg</a:t>
                      </a:r>
                    </a:p>
                  </a:txBody>
                  <a:tcPr/>
                </a:tc>
                <a:tc>
                  <a:txBody>
                    <a:bodyPr/>
                    <a:lstStyle/>
                    <a:p>
                      <a:r>
                        <a:rPr lang="nl-NL" sz="1800" dirty="0">
                          <a:solidFill>
                            <a:srgbClr val="005EA4"/>
                          </a:solidFill>
                        </a:rPr>
                        <a:t>Toename leeftijdscategorie 0-9 jaar, in verdere toekomst ook meer tieners </a:t>
                      </a:r>
                    </a:p>
                    <a:p>
                      <a:r>
                        <a:rPr lang="nl-NL" sz="1800" dirty="0">
                          <a:solidFill>
                            <a:srgbClr val="005EA4"/>
                          </a:solidFill>
                        </a:rPr>
                        <a:t>Hoge prevalentie autisme en hoogbegaafdheid</a:t>
                      </a:r>
                    </a:p>
                  </a:txBody>
                  <a:tcPr/>
                </a:tc>
                <a:extLst>
                  <a:ext uri="{0D108BD9-81ED-4DB2-BD59-A6C34878D82A}">
                    <a16:rowId xmlns:a16="http://schemas.microsoft.com/office/drawing/2014/main" val="2407174120"/>
                  </a:ext>
                </a:extLst>
              </a:tr>
              <a:tr h="370840">
                <a:tc>
                  <a:txBody>
                    <a:bodyPr/>
                    <a:lstStyle/>
                    <a:p>
                      <a:r>
                        <a:rPr lang="nl-NL" dirty="0"/>
                        <a:t>Ziekenhuizen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Schaalsprong heeft met name effect op thema’s die inwoners met leeftijd </a:t>
                      </a:r>
                      <a:br>
                        <a:rPr lang="nl-NL" b="0" dirty="0"/>
                      </a:br>
                      <a:r>
                        <a:rPr lang="nl-NL" b="0" dirty="0"/>
                        <a:t>0-14 en 30-49 aangaan, zoals gynaecologie, neonatologie, kindergeneeskunde, sportgeneeskunde, traumatologie</a:t>
                      </a:r>
                    </a:p>
                  </a:txBody>
                  <a:tcPr/>
                </a:tc>
                <a:extLst>
                  <a:ext uri="{0D108BD9-81ED-4DB2-BD59-A6C34878D82A}">
                    <a16:rowId xmlns:a16="http://schemas.microsoft.com/office/drawing/2014/main" val="3468127914"/>
                  </a:ext>
                </a:extLst>
              </a:tr>
              <a:tr h="370840">
                <a:tc>
                  <a:txBody>
                    <a:bodyPr/>
                    <a:lstStyle/>
                    <a:p>
                      <a:r>
                        <a:rPr lang="nl-NL" dirty="0"/>
                        <a:t>GGZ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5EA4"/>
                          </a:solidFill>
                        </a:rPr>
                        <a:t>Uitgaande van 350 patiënten op 10.000 inwoners, neemt de zorgvraag komende jaren met zo’n 3500 patiënten toe, uitgaande van geprognotiseerde groei 103.190 inwoners tot 2040.  </a:t>
                      </a:r>
                    </a:p>
                  </a:txBody>
                  <a:tcPr/>
                </a:tc>
                <a:extLst>
                  <a:ext uri="{0D108BD9-81ED-4DB2-BD59-A6C34878D82A}">
                    <a16:rowId xmlns:a16="http://schemas.microsoft.com/office/drawing/2014/main" val="4224015617"/>
                  </a:ext>
                </a:extLst>
              </a:tr>
              <a:tr h="370840">
                <a:tc>
                  <a:txBody>
                    <a:bodyPr/>
                    <a:lstStyle/>
                    <a:p>
                      <a:r>
                        <a:rPr lang="nl-NL" dirty="0"/>
                        <a:t>VVT</a:t>
                      </a:r>
                    </a:p>
                  </a:txBody>
                  <a:tcPr/>
                </a:tc>
                <a:tc>
                  <a:txBody>
                    <a:bodyPr/>
                    <a:lstStyle/>
                    <a:p>
                      <a:r>
                        <a:rPr lang="nl-NL" dirty="0">
                          <a:solidFill>
                            <a:srgbClr val="005EA4"/>
                          </a:solidFill>
                        </a:rPr>
                        <a:t>Weinig effect schaalsprong omdat dit met name jongere bevolkingsgroepen betreft.</a:t>
                      </a:r>
                    </a:p>
                  </a:txBody>
                  <a:tcPr/>
                </a:tc>
                <a:extLst>
                  <a:ext uri="{0D108BD9-81ED-4DB2-BD59-A6C34878D82A}">
                    <a16:rowId xmlns:a16="http://schemas.microsoft.com/office/drawing/2014/main" val="2165733342"/>
                  </a:ext>
                </a:extLst>
              </a:tr>
            </a:tbl>
          </a:graphicData>
        </a:graphic>
      </p:graphicFrame>
    </p:spTree>
    <p:extLst>
      <p:ext uri="{BB962C8B-B14F-4D97-AF65-F5344CB8AC3E}">
        <p14:creationId xmlns:p14="http://schemas.microsoft.com/office/powerpoint/2010/main" val="11875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Conclusies</a:t>
            </a:r>
          </a:p>
        </p:txBody>
      </p:sp>
      <p:sp>
        <p:nvSpPr>
          <p:cNvPr id="3" name="Tijdelijke aanduiding voor inhoud 2"/>
          <p:cNvSpPr>
            <a:spLocks noGrp="1"/>
          </p:cNvSpPr>
          <p:nvPr>
            <p:ph idx="1"/>
          </p:nvPr>
        </p:nvSpPr>
        <p:spPr>
          <a:xfrm>
            <a:off x="1164657" y="1676540"/>
            <a:ext cx="10086440" cy="4351338"/>
          </a:xfrm>
        </p:spPr>
        <p:txBody>
          <a:bodyPr>
            <a:normAutofit/>
          </a:bodyPr>
          <a:lstStyle/>
          <a:p>
            <a:r>
              <a:rPr lang="nl-NL" sz="2400" dirty="0">
                <a:solidFill>
                  <a:srgbClr val="005EA4"/>
                </a:solidFill>
              </a:rPr>
              <a:t>De effecten van de schaalsprong op de zorg zijn niet zo groot als de effecten van de (dubbele) vergrijzing, welke leidt tot arbeidstekort en een grotere zorgvraag. </a:t>
            </a:r>
          </a:p>
          <a:p>
            <a:r>
              <a:rPr lang="nl-NL" sz="2400" dirty="0">
                <a:solidFill>
                  <a:srgbClr val="005EA4"/>
                </a:solidFill>
              </a:rPr>
              <a:t>De effecten die er wel zijn, zijn met name merkbaar op gebied van geboortezorg, jeugdzorg, jeugdgezondheidszorg en eerstelijnszorg. </a:t>
            </a:r>
          </a:p>
          <a:p>
            <a:r>
              <a:rPr lang="nl-NL" sz="2400" dirty="0">
                <a:solidFill>
                  <a:srgbClr val="005EA4"/>
                </a:solidFill>
              </a:rPr>
              <a:t>De prognosecijfers van geboorten geven een groeipercentage voor de zorgvraag in de verloskunde, vrouw-moeder-kind zorg in ziekenhuizen en jeugdgezondheidszorg. </a:t>
            </a:r>
          </a:p>
          <a:p>
            <a:r>
              <a:rPr lang="nl-NL" sz="2400" dirty="0">
                <a:solidFill>
                  <a:srgbClr val="005EA4"/>
                </a:solidFill>
              </a:rPr>
              <a:t>Voor huisartsenzorg is het effect per gemeente te berekenen op basis van de bevolkingsprognose per gemeente.   </a:t>
            </a:r>
          </a:p>
          <a:p>
            <a:endParaRPr lang="nl-NL" sz="2400" dirty="0">
              <a:solidFill>
                <a:srgbClr val="005EA4"/>
              </a:solidFill>
            </a:endParaRPr>
          </a:p>
        </p:txBody>
      </p:sp>
    </p:spTree>
    <p:extLst>
      <p:ext uri="{BB962C8B-B14F-4D97-AF65-F5344CB8AC3E}">
        <p14:creationId xmlns:p14="http://schemas.microsoft.com/office/powerpoint/2010/main" val="383187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2464CAA1-FFF6-B601-F7E6-48AC8E94BEDC}"/>
              </a:ext>
            </a:extLst>
          </p:cNvPr>
          <p:cNvSpPr txBox="1"/>
          <p:nvPr/>
        </p:nvSpPr>
        <p:spPr>
          <a:xfrm>
            <a:off x="0" y="418696"/>
            <a:ext cx="5472778" cy="1077218"/>
          </a:xfrm>
          <a:prstGeom prst="rect">
            <a:avLst/>
          </a:prstGeom>
          <a:noFill/>
        </p:spPr>
        <p:txBody>
          <a:bodyPr wrap="square" rtlCol="0">
            <a:spAutoFit/>
          </a:bodyPr>
          <a:lstStyle/>
          <a:p>
            <a:pPr algn="ctr"/>
            <a:r>
              <a:rPr lang="nl-NL" sz="2400" dirty="0">
                <a:solidFill>
                  <a:srgbClr val="0D2D6A"/>
                </a:solidFill>
                <a:latin typeface="Roboto Light" panose="02000000000000000000" pitchFamily="2" charset="0"/>
                <a:ea typeface="Roboto Light" panose="02000000000000000000" pitchFamily="2" charset="0"/>
              </a:rPr>
              <a:t>Project </a:t>
            </a:r>
            <a:r>
              <a:rPr lang="nl-NL" sz="4000" dirty="0">
                <a:solidFill>
                  <a:srgbClr val="0D2D6A"/>
                </a:solidFill>
                <a:latin typeface="Roboto Medium" panose="02000000000000000000" pitchFamily="2" charset="0"/>
                <a:ea typeface="Roboto Medium" panose="02000000000000000000" pitchFamily="2" charset="0"/>
              </a:rPr>
              <a:t>Beethoven</a:t>
            </a:r>
            <a:r>
              <a:rPr lang="nl-NL" sz="2400" dirty="0">
                <a:solidFill>
                  <a:srgbClr val="0D2D6A"/>
                </a:solidFill>
                <a:latin typeface="Roboto Light" panose="02000000000000000000" pitchFamily="2" charset="0"/>
                <a:ea typeface="Roboto Light" panose="02000000000000000000" pitchFamily="2" charset="0"/>
              </a:rPr>
              <a:t> </a:t>
            </a:r>
            <a:br>
              <a:rPr lang="nl-NL" sz="2400" dirty="0">
                <a:solidFill>
                  <a:srgbClr val="0D2D6A"/>
                </a:solidFill>
                <a:latin typeface="Roboto Light" panose="02000000000000000000" pitchFamily="2" charset="0"/>
                <a:ea typeface="Roboto Light" panose="02000000000000000000" pitchFamily="2" charset="0"/>
              </a:rPr>
            </a:br>
            <a:endParaRPr lang="nl-NL" sz="2400" dirty="0">
              <a:solidFill>
                <a:srgbClr val="0D2D6A"/>
              </a:solidFill>
              <a:latin typeface="Roboto Light" panose="02000000000000000000" pitchFamily="2" charset="0"/>
              <a:ea typeface="Roboto Light" panose="02000000000000000000" pitchFamily="2" charset="0"/>
            </a:endParaRPr>
          </a:p>
        </p:txBody>
      </p:sp>
      <p:sp>
        <p:nvSpPr>
          <p:cNvPr id="7" name="Tekstvak 6"/>
          <p:cNvSpPr txBox="1"/>
          <p:nvPr/>
        </p:nvSpPr>
        <p:spPr>
          <a:xfrm>
            <a:off x="1315046" y="1478866"/>
            <a:ext cx="2707949" cy="523220"/>
          </a:xfrm>
          <a:prstGeom prst="rect">
            <a:avLst/>
          </a:prstGeom>
          <a:solidFill>
            <a:srgbClr val="2070B5"/>
          </a:solidFill>
        </p:spPr>
        <p:txBody>
          <a:bodyPr wrap="square" rtlCol="0">
            <a:spAutoFit/>
          </a:bodyPr>
          <a:lstStyle/>
          <a:p>
            <a:pPr algn="ctr"/>
            <a:r>
              <a:rPr lang="nl-NL" sz="1400" dirty="0">
                <a:solidFill>
                  <a:schemeClr val="bg1"/>
                </a:solidFill>
              </a:rPr>
              <a:t>Versnellen bouw betaalbare woningen Brainportregio</a:t>
            </a:r>
          </a:p>
        </p:txBody>
      </p:sp>
      <p:sp>
        <p:nvSpPr>
          <p:cNvPr id="16" name="Tekstvak 15"/>
          <p:cNvSpPr txBox="1"/>
          <p:nvPr/>
        </p:nvSpPr>
        <p:spPr>
          <a:xfrm>
            <a:off x="8308569" y="1500838"/>
            <a:ext cx="2707949" cy="523220"/>
          </a:xfrm>
          <a:prstGeom prst="rect">
            <a:avLst/>
          </a:prstGeom>
          <a:solidFill>
            <a:srgbClr val="E10C1A"/>
          </a:solidFill>
        </p:spPr>
        <p:txBody>
          <a:bodyPr wrap="square" rtlCol="0">
            <a:spAutoFit/>
          </a:bodyPr>
          <a:lstStyle/>
          <a:p>
            <a:pPr algn="ctr"/>
            <a:r>
              <a:rPr lang="nl-NL" sz="1400" dirty="0">
                <a:solidFill>
                  <a:schemeClr val="bg1"/>
                </a:solidFill>
              </a:rPr>
              <a:t>Talentontwikkeling voor de Nederlandse chipindustrie</a:t>
            </a:r>
          </a:p>
        </p:txBody>
      </p:sp>
      <p:sp>
        <p:nvSpPr>
          <p:cNvPr id="17" name="Tekstvak 16"/>
          <p:cNvSpPr txBox="1"/>
          <p:nvPr/>
        </p:nvSpPr>
        <p:spPr>
          <a:xfrm>
            <a:off x="1315045" y="4995349"/>
            <a:ext cx="2707949" cy="523220"/>
          </a:xfrm>
          <a:prstGeom prst="rect">
            <a:avLst/>
          </a:prstGeom>
          <a:solidFill>
            <a:srgbClr val="7BBED9"/>
          </a:solidFill>
        </p:spPr>
        <p:txBody>
          <a:bodyPr wrap="square" rtlCol="0">
            <a:spAutoFit/>
          </a:bodyPr>
          <a:lstStyle/>
          <a:p>
            <a:pPr algn="ctr"/>
            <a:r>
              <a:rPr lang="nl-NL" sz="1400" dirty="0">
                <a:solidFill>
                  <a:schemeClr val="bg1"/>
                </a:solidFill>
              </a:rPr>
              <a:t>Verbeteren infrastructuur </a:t>
            </a:r>
            <a:br>
              <a:rPr lang="nl-NL" sz="1400" dirty="0">
                <a:solidFill>
                  <a:schemeClr val="bg1"/>
                </a:solidFill>
              </a:rPr>
            </a:br>
            <a:r>
              <a:rPr lang="nl-NL" sz="1400" dirty="0">
                <a:solidFill>
                  <a:schemeClr val="bg1"/>
                </a:solidFill>
              </a:rPr>
              <a:t>in de Brainportregio</a:t>
            </a:r>
          </a:p>
        </p:txBody>
      </p:sp>
      <p:grpSp>
        <p:nvGrpSpPr>
          <p:cNvPr id="20" name="Groep 19"/>
          <p:cNvGrpSpPr/>
          <p:nvPr/>
        </p:nvGrpSpPr>
        <p:grpSpPr>
          <a:xfrm flipH="1">
            <a:off x="6046585" y="1757524"/>
            <a:ext cx="2261984" cy="1873057"/>
            <a:chOff x="4022994" y="1757524"/>
            <a:chExt cx="2261984" cy="1873057"/>
          </a:xfrm>
        </p:grpSpPr>
        <p:cxnSp>
          <p:nvCxnSpPr>
            <p:cNvPr id="14" name="Rechte verbindingslijn 13"/>
            <p:cNvCxnSpPr/>
            <p:nvPr/>
          </p:nvCxnSpPr>
          <p:spPr>
            <a:xfrm>
              <a:off x="4022994" y="1757524"/>
              <a:ext cx="356985" cy="0"/>
            </a:xfrm>
            <a:prstGeom prst="line">
              <a:avLst/>
            </a:prstGeom>
            <a:ln>
              <a:solidFill>
                <a:srgbClr val="E10C1A"/>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a:off x="4379979" y="1757524"/>
              <a:ext cx="1904999" cy="1873057"/>
            </a:xfrm>
            <a:prstGeom prst="line">
              <a:avLst/>
            </a:prstGeom>
            <a:ln>
              <a:solidFill>
                <a:srgbClr val="E10C1A"/>
              </a:solidFill>
            </a:ln>
          </p:spPr>
          <p:style>
            <a:lnRef idx="1">
              <a:schemeClr val="accent1"/>
            </a:lnRef>
            <a:fillRef idx="0">
              <a:schemeClr val="accent1"/>
            </a:fillRef>
            <a:effectRef idx="0">
              <a:schemeClr val="accent1"/>
            </a:effectRef>
            <a:fontRef idx="minor">
              <a:schemeClr val="tx1"/>
            </a:fontRef>
          </p:style>
        </p:cxnSp>
      </p:grpSp>
      <p:grpSp>
        <p:nvGrpSpPr>
          <p:cNvPr id="26" name="Groep 25"/>
          <p:cNvGrpSpPr/>
          <p:nvPr/>
        </p:nvGrpSpPr>
        <p:grpSpPr>
          <a:xfrm>
            <a:off x="4028804" y="1740476"/>
            <a:ext cx="2261984" cy="1873057"/>
            <a:chOff x="4022994" y="1757524"/>
            <a:chExt cx="2261984" cy="1873057"/>
          </a:xfrm>
        </p:grpSpPr>
        <p:cxnSp>
          <p:nvCxnSpPr>
            <p:cNvPr id="27" name="Rechte verbindingslijn 26"/>
            <p:cNvCxnSpPr/>
            <p:nvPr/>
          </p:nvCxnSpPr>
          <p:spPr>
            <a:xfrm>
              <a:off x="4022994" y="1757524"/>
              <a:ext cx="356985" cy="0"/>
            </a:xfrm>
            <a:prstGeom prst="line">
              <a:avLst/>
            </a:prstGeom>
            <a:ln>
              <a:solidFill>
                <a:srgbClr val="2070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4379979" y="1757524"/>
              <a:ext cx="1904999" cy="1873057"/>
            </a:xfrm>
            <a:prstGeom prst="line">
              <a:avLst/>
            </a:prstGeom>
            <a:ln>
              <a:solidFill>
                <a:srgbClr val="2070B5"/>
              </a:solidFill>
            </a:ln>
          </p:spPr>
          <p:style>
            <a:lnRef idx="1">
              <a:schemeClr val="accent1"/>
            </a:lnRef>
            <a:fillRef idx="0">
              <a:schemeClr val="accent1"/>
            </a:fillRef>
            <a:effectRef idx="0">
              <a:schemeClr val="accent1"/>
            </a:effectRef>
            <a:fontRef idx="minor">
              <a:schemeClr val="tx1"/>
            </a:fontRef>
          </p:style>
        </p:cxnSp>
      </p:grpSp>
      <p:grpSp>
        <p:nvGrpSpPr>
          <p:cNvPr id="29" name="Groep 28"/>
          <p:cNvGrpSpPr/>
          <p:nvPr/>
        </p:nvGrpSpPr>
        <p:grpSpPr>
          <a:xfrm flipV="1">
            <a:off x="4022994" y="3368970"/>
            <a:ext cx="2261984" cy="1873057"/>
            <a:chOff x="4022994" y="1757524"/>
            <a:chExt cx="2261984" cy="1873057"/>
          </a:xfrm>
        </p:grpSpPr>
        <p:cxnSp>
          <p:nvCxnSpPr>
            <p:cNvPr id="30" name="Rechte verbindingslijn 29"/>
            <p:cNvCxnSpPr/>
            <p:nvPr/>
          </p:nvCxnSpPr>
          <p:spPr>
            <a:xfrm>
              <a:off x="4022994" y="1757524"/>
              <a:ext cx="356985" cy="0"/>
            </a:xfrm>
            <a:prstGeom prst="line">
              <a:avLst/>
            </a:prstGeom>
            <a:ln>
              <a:solidFill>
                <a:srgbClr val="7BBED9"/>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4379979" y="1757524"/>
              <a:ext cx="1904999" cy="1873057"/>
            </a:xfrm>
            <a:prstGeom prst="line">
              <a:avLst/>
            </a:prstGeom>
            <a:ln>
              <a:solidFill>
                <a:srgbClr val="7BBED9"/>
              </a:solidFill>
            </a:ln>
          </p:spPr>
          <p:style>
            <a:lnRef idx="1">
              <a:schemeClr val="accent1"/>
            </a:lnRef>
            <a:fillRef idx="0">
              <a:schemeClr val="accent1"/>
            </a:fillRef>
            <a:effectRef idx="0">
              <a:schemeClr val="accent1"/>
            </a:effectRef>
            <a:fontRef idx="minor">
              <a:schemeClr val="tx1"/>
            </a:fontRef>
          </p:style>
        </p:cxnSp>
      </p:gr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9376" y="728132"/>
            <a:ext cx="5529931" cy="5994401"/>
          </a:xfrm>
          <a:prstGeom prst="rect">
            <a:avLst/>
          </a:prstGeom>
        </p:spPr>
      </p:pic>
    </p:spTree>
    <p:extLst>
      <p:ext uri="{BB962C8B-B14F-4D97-AF65-F5344CB8AC3E}">
        <p14:creationId xmlns:p14="http://schemas.microsoft.com/office/powerpoint/2010/main" val="37893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stretch>
            <a:fillRect/>
          </a:stretch>
        </p:blipFill>
        <p:spPr>
          <a:xfrm>
            <a:off x="6855169" y="556579"/>
            <a:ext cx="4820894" cy="3240060"/>
          </a:xfrm>
          <a:prstGeom prst="rect">
            <a:avLst/>
          </a:prstGeom>
          <a:effectLst>
            <a:outerShdw blurRad="50800" dist="38100" dir="2700000" algn="tl" rotWithShape="0">
              <a:prstClr val="black">
                <a:alpha val="40000"/>
              </a:prstClr>
            </a:outerShdw>
          </a:effectLst>
        </p:spPr>
      </p:pic>
      <p:pic>
        <p:nvPicPr>
          <p:cNvPr id="2" name="Afbeelding 1"/>
          <p:cNvPicPr>
            <a:picLocks noChangeAspect="1"/>
          </p:cNvPicPr>
          <p:nvPr/>
        </p:nvPicPr>
        <p:blipFill>
          <a:blip r:embed="rId4"/>
          <a:stretch>
            <a:fillRect/>
          </a:stretch>
        </p:blipFill>
        <p:spPr>
          <a:xfrm>
            <a:off x="5173620" y="4133304"/>
            <a:ext cx="6211943" cy="2946550"/>
          </a:xfrm>
          <a:prstGeom prst="rect">
            <a:avLst/>
          </a:prstGeom>
          <a:effectLst>
            <a:outerShdw blurRad="50800" dist="38100" dir="2700000" algn="tl" rotWithShape="0">
              <a:prstClr val="black">
                <a:alpha val="40000"/>
              </a:prstClr>
            </a:outerShdw>
          </a:effectLst>
        </p:spPr>
      </p:pic>
      <p:sp>
        <p:nvSpPr>
          <p:cNvPr id="4" name="Tekstvak 3"/>
          <p:cNvSpPr txBox="1"/>
          <p:nvPr/>
        </p:nvSpPr>
        <p:spPr>
          <a:xfrm>
            <a:off x="10063190" y="3876847"/>
            <a:ext cx="1612873" cy="230832"/>
          </a:xfrm>
          <a:prstGeom prst="rect">
            <a:avLst/>
          </a:prstGeom>
          <a:noFill/>
        </p:spPr>
        <p:txBody>
          <a:bodyPr wrap="square" rtlCol="0">
            <a:spAutoFit/>
          </a:bodyPr>
          <a:lstStyle/>
          <a:p>
            <a:r>
              <a:rPr lang="nl-NL" sz="900" dirty="0">
                <a:solidFill>
                  <a:srgbClr val="001F60"/>
                </a:solidFill>
              </a:rPr>
              <a:t>ED, 5 november 2024</a:t>
            </a:r>
          </a:p>
        </p:txBody>
      </p:sp>
      <p:sp>
        <p:nvSpPr>
          <p:cNvPr id="22" name="Tekstvak 21"/>
          <p:cNvSpPr txBox="1"/>
          <p:nvPr/>
        </p:nvSpPr>
        <p:spPr>
          <a:xfrm>
            <a:off x="10010057" y="270636"/>
            <a:ext cx="1612873" cy="230832"/>
          </a:xfrm>
          <a:prstGeom prst="rect">
            <a:avLst/>
          </a:prstGeom>
          <a:noFill/>
        </p:spPr>
        <p:txBody>
          <a:bodyPr wrap="square" rtlCol="0">
            <a:spAutoFit/>
          </a:bodyPr>
          <a:lstStyle/>
          <a:p>
            <a:pPr algn="r"/>
            <a:r>
              <a:rPr lang="nl-NL" sz="900" dirty="0">
                <a:solidFill>
                  <a:srgbClr val="001F60"/>
                </a:solidFill>
              </a:rPr>
              <a:t>ED, 5 oktober 2024</a:t>
            </a:r>
          </a:p>
        </p:txBody>
      </p:sp>
      <p:pic>
        <p:nvPicPr>
          <p:cNvPr id="8" name="Afbeelding 7"/>
          <p:cNvPicPr>
            <a:picLocks noChangeAspect="1"/>
          </p:cNvPicPr>
          <p:nvPr/>
        </p:nvPicPr>
        <p:blipFill>
          <a:blip r:embed="rId5"/>
          <a:stretch>
            <a:fillRect/>
          </a:stretch>
        </p:blipFill>
        <p:spPr>
          <a:xfrm>
            <a:off x="3139891" y="1295628"/>
            <a:ext cx="4465382" cy="1656446"/>
          </a:xfrm>
          <a:prstGeom prst="rect">
            <a:avLst/>
          </a:prstGeom>
          <a:effectLst>
            <a:outerShdw blurRad="50800" dist="38100" dir="2700000" algn="tl" rotWithShape="0">
              <a:prstClr val="black">
                <a:alpha val="40000"/>
              </a:prstClr>
            </a:outerShdw>
          </a:effectLst>
        </p:spPr>
      </p:pic>
      <p:sp>
        <p:nvSpPr>
          <p:cNvPr id="24" name="Tekstvak 23"/>
          <p:cNvSpPr txBox="1"/>
          <p:nvPr/>
        </p:nvSpPr>
        <p:spPr>
          <a:xfrm>
            <a:off x="5166965" y="1038540"/>
            <a:ext cx="1612873" cy="230832"/>
          </a:xfrm>
          <a:prstGeom prst="rect">
            <a:avLst/>
          </a:prstGeom>
          <a:noFill/>
        </p:spPr>
        <p:txBody>
          <a:bodyPr wrap="square" rtlCol="0">
            <a:spAutoFit/>
          </a:bodyPr>
          <a:lstStyle/>
          <a:p>
            <a:pPr algn="r"/>
            <a:r>
              <a:rPr lang="nl-NL" sz="900" dirty="0">
                <a:solidFill>
                  <a:srgbClr val="001F60"/>
                </a:solidFill>
              </a:rPr>
              <a:t>ED, 14 mei 2024</a:t>
            </a:r>
          </a:p>
        </p:txBody>
      </p:sp>
      <p:pic>
        <p:nvPicPr>
          <p:cNvPr id="11" name="Afbeelding 10"/>
          <p:cNvPicPr>
            <a:picLocks noChangeAspect="1"/>
          </p:cNvPicPr>
          <p:nvPr/>
        </p:nvPicPr>
        <p:blipFill>
          <a:blip r:embed="rId6"/>
          <a:stretch>
            <a:fillRect/>
          </a:stretch>
        </p:blipFill>
        <p:spPr>
          <a:xfrm>
            <a:off x="3047575" y="3203089"/>
            <a:ext cx="2025754" cy="4813547"/>
          </a:xfrm>
          <a:prstGeom prst="rect">
            <a:avLst/>
          </a:prstGeom>
          <a:effectLst>
            <a:outerShdw blurRad="50800" dist="38100" dir="2700000" algn="tl" rotWithShape="0">
              <a:prstClr val="black">
                <a:alpha val="40000"/>
              </a:prstClr>
            </a:outerShdw>
          </a:effectLst>
        </p:spPr>
      </p:pic>
      <p:pic>
        <p:nvPicPr>
          <p:cNvPr id="12" name="Afbeelding 11"/>
          <p:cNvPicPr>
            <a:picLocks noChangeAspect="1"/>
          </p:cNvPicPr>
          <p:nvPr/>
        </p:nvPicPr>
        <p:blipFill>
          <a:blip r:embed="rId7"/>
          <a:stretch>
            <a:fillRect/>
          </a:stretch>
        </p:blipFill>
        <p:spPr>
          <a:xfrm>
            <a:off x="2814457" y="5141617"/>
            <a:ext cx="1121793" cy="874857"/>
          </a:xfrm>
          <a:prstGeom prst="rect">
            <a:avLst/>
          </a:prstGeom>
          <a:effectLst>
            <a:outerShdw blurRad="50800" dist="38100" dir="2700000" algn="tl" rotWithShape="0">
              <a:prstClr val="black">
                <a:alpha val="40000"/>
              </a:prstClr>
            </a:outerShdw>
          </a:effectLst>
        </p:spPr>
      </p:pic>
      <p:pic>
        <p:nvPicPr>
          <p:cNvPr id="15" name="Afbeelding 14"/>
          <p:cNvPicPr>
            <a:picLocks noChangeAspect="1"/>
          </p:cNvPicPr>
          <p:nvPr/>
        </p:nvPicPr>
        <p:blipFill>
          <a:blip r:embed="rId8"/>
          <a:stretch>
            <a:fillRect/>
          </a:stretch>
        </p:blipFill>
        <p:spPr>
          <a:xfrm>
            <a:off x="2550636" y="4767437"/>
            <a:ext cx="1765391" cy="209561"/>
          </a:xfrm>
          <a:prstGeom prst="rect">
            <a:avLst/>
          </a:prstGeom>
          <a:effectLst>
            <a:outerShdw blurRad="50800" dist="38100" dir="2700000" algn="tl" rotWithShape="0">
              <a:prstClr val="black">
                <a:alpha val="40000"/>
              </a:prstClr>
            </a:outerShdw>
          </a:effectLst>
        </p:spPr>
      </p:pic>
      <p:sp>
        <p:nvSpPr>
          <p:cNvPr id="32" name="Tekstvak 31"/>
          <p:cNvSpPr txBox="1"/>
          <p:nvPr/>
        </p:nvSpPr>
        <p:spPr>
          <a:xfrm>
            <a:off x="3525723" y="2977699"/>
            <a:ext cx="1612873" cy="230832"/>
          </a:xfrm>
          <a:prstGeom prst="rect">
            <a:avLst/>
          </a:prstGeom>
          <a:noFill/>
        </p:spPr>
        <p:txBody>
          <a:bodyPr wrap="square" rtlCol="0">
            <a:spAutoFit/>
          </a:bodyPr>
          <a:lstStyle/>
          <a:p>
            <a:pPr algn="r"/>
            <a:r>
              <a:rPr lang="nl-NL" sz="900" dirty="0">
                <a:solidFill>
                  <a:srgbClr val="001F60"/>
                </a:solidFill>
              </a:rPr>
              <a:t>ED, 7 september 2024</a:t>
            </a:r>
          </a:p>
        </p:txBody>
      </p:sp>
      <p:pic>
        <p:nvPicPr>
          <p:cNvPr id="18" name="Afbeelding 17"/>
          <p:cNvPicPr>
            <a:picLocks noChangeAspect="1"/>
          </p:cNvPicPr>
          <p:nvPr/>
        </p:nvPicPr>
        <p:blipFill>
          <a:blip r:embed="rId9"/>
          <a:stretch>
            <a:fillRect/>
          </a:stretch>
        </p:blipFill>
        <p:spPr>
          <a:xfrm>
            <a:off x="543383" y="1295628"/>
            <a:ext cx="1883785" cy="4460457"/>
          </a:xfrm>
          <a:prstGeom prst="rect">
            <a:avLst/>
          </a:prstGeom>
          <a:effectLst>
            <a:outerShdw blurRad="50800" dist="38100" dir="2700000" algn="tl" rotWithShape="0">
              <a:prstClr val="black">
                <a:alpha val="40000"/>
              </a:prstClr>
            </a:outerShdw>
          </a:effectLst>
        </p:spPr>
      </p:pic>
      <p:sp>
        <p:nvSpPr>
          <p:cNvPr id="33" name="Tekstvak 32"/>
          <p:cNvSpPr txBox="1"/>
          <p:nvPr/>
        </p:nvSpPr>
        <p:spPr>
          <a:xfrm>
            <a:off x="890017" y="1051984"/>
            <a:ext cx="1612873" cy="230832"/>
          </a:xfrm>
          <a:prstGeom prst="rect">
            <a:avLst/>
          </a:prstGeom>
          <a:noFill/>
        </p:spPr>
        <p:txBody>
          <a:bodyPr wrap="square" rtlCol="0">
            <a:spAutoFit/>
          </a:bodyPr>
          <a:lstStyle/>
          <a:p>
            <a:pPr algn="r"/>
            <a:r>
              <a:rPr lang="nl-NL" sz="900" dirty="0">
                <a:solidFill>
                  <a:srgbClr val="001F60"/>
                </a:solidFill>
              </a:rPr>
              <a:t>ED, 4 april 2024</a:t>
            </a:r>
          </a:p>
        </p:txBody>
      </p:sp>
    </p:spTree>
    <p:extLst>
      <p:ext uri="{BB962C8B-B14F-4D97-AF65-F5344CB8AC3E}">
        <p14:creationId xmlns:p14="http://schemas.microsoft.com/office/powerpoint/2010/main" val="138283107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769742" y="488287"/>
            <a:ext cx="7946591" cy="5627547"/>
          </a:xfrm>
          <a:prstGeom prst="rect">
            <a:avLst/>
          </a:prstGeom>
          <a:effectLst>
            <a:outerShdw blurRad="50800" dist="38100" dir="2700000" algn="tl" rotWithShape="0">
              <a:prstClr val="black">
                <a:alpha val="40000"/>
              </a:prstClr>
            </a:outerShdw>
          </a:effectLst>
        </p:spPr>
      </p:pic>
      <p:sp>
        <p:nvSpPr>
          <p:cNvPr id="2" name="Titel 1"/>
          <p:cNvSpPr>
            <a:spLocks noGrp="1"/>
          </p:cNvSpPr>
          <p:nvPr>
            <p:ph type="title"/>
          </p:nvPr>
        </p:nvSpPr>
        <p:spPr/>
        <p:txBody>
          <a:bodyPr>
            <a:normAutofit/>
          </a:bodyPr>
          <a:lstStyle/>
          <a:p>
            <a:r>
              <a:rPr lang="nl-NL" sz="1800" dirty="0"/>
              <a:t>10 december 2023</a:t>
            </a:r>
            <a:br>
              <a:rPr lang="nl-NL" sz="1800" dirty="0"/>
            </a:br>
            <a:r>
              <a:rPr lang="nl-NL" dirty="0">
                <a:latin typeface="Century Gothic" panose="020B0502020202020204" pitchFamily="34" charset="0"/>
              </a:rPr>
              <a:t>Regioplan</a:t>
            </a:r>
          </a:p>
        </p:txBody>
      </p:sp>
    </p:spTree>
    <p:extLst>
      <p:ext uri="{BB962C8B-B14F-4D97-AF65-F5344CB8AC3E}">
        <p14:creationId xmlns:p14="http://schemas.microsoft.com/office/powerpoint/2010/main" val="622659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93820-6348-4326-BD05-7416FC24FB99}"/>
              </a:ext>
            </a:extLst>
          </p:cNvPr>
          <p:cNvSpPr>
            <a:spLocks noGrp="1"/>
          </p:cNvSpPr>
          <p:nvPr>
            <p:ph type="title"/>
          </p:nvPr>
        </p:nvSpPr>
        <p:spPr/>
        <p:txBody>
          <a:bodyPr/>
          <a:lstStyle/>
          <a:p>
            <a:r>
              <a:rPr lang="nl-NL" dirty="0"/>
              <a:t>IZA in de regio Eindhoven – de Kempen		</a:t>
            </a:r>
          </a:p>
        </p:txBody>
      </p:sp>
      <p:sp>
        <p:nvSpPr>
          <p:cNvPr id="3" name="Tijdelijke aanduiding voor inhoud 2">
            <a:extLst>
              <a:ext uri="{FF2B5EF4-FFF2-40B4-BE49-F238E27FC236}">
                <a16:creationId xmlns:a16="http://schemas.microsoft.com/office/drawing/2014/main" id="{3E6A3C1E-2299-4083-96FF-344D7F727563}"/>
              </a:ext>
            </a:extLst>
          </p:cNvPr>
          <p:cNvSpPr>
            <a:spLocks noGrp="1"/>
          </p:cNvSpPr>
          <p:nvPr>
            <p:ph idx="1"/>
          </p:nvPr>
        </p:nvSpPr>
        <p:spPr/>
        <p:txBody>
          <a:bodyPr/>
          <a:lstStyle/>
          <a:p>
            <a:r>
              <a:rPr lang="nl-NL" dirty="0"/>
              <a:t>Regioplan op basis van regiobeeld</a:t>
            </a:r>
          </a:p>
          <a:p>
            <a:r>
              <a:rPr lang="nl-NL" dirty="0"/>
              <a:t>Acute zorg via ROAZ</a:t>
            </a:r>
          </a:p>
          <a:p>
            <a:r>
              <a:rPr lang="nl-NL" dirty="0"/>
              <a:t>Spreiding en concentratie (</a:t>
            </a:r>
            <a:r>
              <a:rPr lang="nl-NL" dirty="0" err="1"/>
              <a:t>onco</a:t>
            </a:r>
            <a:r>
              <a:rPr lang="nl-NL" dirty="0"/>
              <a:t> en vaat)</a:t>
            </a:r>
          </a:p>
          <a:p>
            <a:r>
              <a:rPr lang="nl-NL" dirty="0"/>
              <a:t>Laatste ontwikkelingen (uitspraak zorginstituut)</a:t>
            </a:r>
          </a:p>
        </p:txBody>
      </p:sp>
    </p:spTree>
    <p:extLst>
      <p:ext uri="{BB962C8B-B14F-4D97-AF65-F5344CB8AC3E}">
        <p14:creationId xmlns:p14="http://schemas.microsoft.com/office/powerpoint/2010/main" val="192368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Doelen 2030</a:t>
            </a:r>
          </a:p>
        </p:txBody>
      </p:sp>
      <p:grpSp>
        <p:nvGrpSpPr>
          <p:cNvPr id="7" name="Groep 6"/>
          <p:cNvGrpSpPr/>
          <p:nvPr/>
        </p:nvGrpSpPr>
        <p:grpSpPr>
          <a:xfrm>
            <a:off x="2087287" y="1690688"/>
            <a:ext cx="7755452" cy="4578108"/>
            <a:chOff x="750193" y="1593638"/>
            <a:chExt cx="7755452" cy="4578108"/>
          </a:xfrm>
        </p:grpSpPr>
        <p:pic>
          <p:nvPicPr>
            <p:cNvPr id="4" name="Afbeelding 3"/>
            <p:cNvPicPr>
              <a:picLocks noChangeAspect="1"/>
            </p:cNvPicPr>
            <p:nvPr/>
          </p:nvPicPr>
          <p:blipFill>
            <a:blip r:embed="rId2">
              <a:clrChange>
                <a:clrFrom>
                  <a:srgbClr val="FCDEE1"/>
                </a:clrFrom>
                <a:clrTo>
                  <a:srgbClr val="FCDEE1">
                    <a:alpha val="0"/>
                  </a:srgbClr>
                </a:clrTo>
              </a:clrChange>
            </a:blip>
            <a:stretch>
              <a:fillRect/>
            </a:stretch>
          </p:blipFill>
          <p:spPr>
            <a:xfrm>
              <a:off x="750193" y="1593638"/>
              <a:ext cx="7755452" cy="4578108"/>
            </a:xfrm>
            <a:prstGeom prst="rect">
              <a:avLst/>
            </a:prstGeom>
          </p:spPr>
        </p:pic>
        <p:sp>
          <p:nvSpPr>
            <p:cNvPr id="5" name="Rechthoek 4"/>
            <p:cNvSpPr/>
            <p:nvPr/>
          </p:nvSpPr>
          <p:spPr>
            <a:xfrm>
              <a:off x="1371601" y="1593638"/>
              <a:ext cx="2941608" cy="614724"/>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4727672" y="1593638"/>
              <a:ext cx="2936746" cy="614724"/>
            </a:xfrm>
            <a:prstGeom prst="rect">
              <a:avLst/>
            </a:prstGeom>
            <a:no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927442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4C97D7-9817-2E31-D9F3-42B74FB295B0}"/>
              </a:ext>
            </a:extLst>
          </p:cNvPr>
          <p:cNvSpPr>
            <a:spLocks noGrp="1"/>
          </p:cNvSpPr>
          <p:nvPr>
            <p:ph type="title"/>
          </p:nvPr>
        </p:nvSpPr>
        <p:spPr>
          <a:xfrm>
            <a:off x="396645" y="189109"/>
            <a:ext cx="11398709" cy="964530"/>
          </a:xfrm>
        </p:spPr>
        <p:txBody>
          <a:bodyPr>
            <a:normAutofit fontScale="90000"/>
          </a:bodyPr>
          <a:lstStyle/>
          <a:p>
            <a:r>
              <a:rPr lang="nl-NL" sz="3600" dirty="0"/>
              <a:t>Gezond opgroeien en leven- Groei van DE STAP naar gezonder</a:t>
            </a:r>
            <a:br>
              <a:rPr lang="nl-NL" sz="3600" dirty="0"/>
            </a:br>
            <a:endParaRPr lang="nl-NL" sz="2200" b="1" dirty="0">
              <a:solidFill>
                <a:schemeClr val="tx1"/>
              </a:solidFill>
            </a:endParaRPr>
          </a:p>
        </p:txBody>
      </p:sp>
      <p:sp>
        <p:nvSpPr>
          <p:cNvPr id="5" name="Tijdelijke aanduiding voor inhoud 4">
            <a:extLst>
              <a:ext uri="{FF2B5EF4-FFF2-40B4-BE49-F238E27FC236}">
                <a16:creationId xmlns:a16="http://schemas.microsoft.com/office/drawing/2014/main" id="{9EF5D351-8B76-318D-7DD8-FA449A8CF798}"/>
              </a:ext>
            </a:extLst>
          </p:cNvPr>
          <p:cNvSpPr>
            <a:spLocks noGrp="1"/>
          </p:cNvSpPr>
          <p:nvPr>
            <p:ph idx="1"/>
          </p:nvPr>
        </p:nvSpPr>
        <p:spPr>
          <a:xfrm>
            <a:off x="302109" y="969394"/>
            <a:ext cx="11082120" cy="4550722"/>
          </a:xfrm>
        </p:spPr>
        <p:txBody>
          <a:bodyPr>
            <a:noAutofit/>
          </a:bodyPr>
          <a:lstStyle/>
          <a:p>
            <a:pPr>
              <a:lnSpc>
                <a:spcPct val="100000"/>
              </a:lnSpc>
              <a:spcBef>
                <a:spcPts val="0"/>
              </a:spcBef>
            </a:pPr>
            <a:r>
              <a:rPr lang="nl-NL" sz="1600" b="1" dirty="0"/>
              <a:t>Beweging: 	</a:t>
            </a:r>
            <a:r>
              <a:rPr lang="nl-NL" sz="1600" dirty="0"/>
              <a:t>van wijkaanpak naar preventie-infrastructuur naar regioplan</a:t>
            </a:r>
            <a:br>
              <a:rPr lang="nl-NL" sz="1600" b="1" dirty="0"/>
            </a:br>
            <a:endParaRPr lang="nl-NL" sz="1600" b="1" dirty="0"/>
          </a:p>
          <a:p>
            <a:pPr>
              <a:lnSpc>
                <a:spcPct val="100000"/>
              </a:lnSpc>
              <a:spcBef>
                <a:spcPts val="0"/>
              </a:spcBef>
            </a:pPr>
            <a:r>
              <a:rPr lang="nl-NL" sz="1600" b="1" dirty="0"/>
              <a:t>Partners: 	</a:t>
            </a:r>
            <a:r>
              <a:rPr lang="nl-NL" sz="1600" dirty="0"/>
              <a:t>van 24 partners in partnerraad naar 7 bestuurlijke kartrekkers en 130 partners in de beweging</a:t>
            </a:r>
            <a:br>
              <a:rPr lang="nl-NL" sz="1600" b="1" dirty="0"/>
            </a:br>
            <a:endParaRPr lang="nl-NL" sz="1600" b="1" dirty="0"/>
          </a:p>
          <a:p>
            <a:pPr>
              <a:lnSpc>
                <a:spcPct val="100000"/>
              </a:lnSpc>
              <a:spcBef>
                <a:spcPts val="0"/>
              </a:spcBef>
            </a:pPr>
            <a:r>
              <a:rPr lang="nl-NL" sz="1600" b="1" dirty="0"/>
              <a:t>Communities: 	</a:t>
            </a:r>
            <a:r>
              <a:rPr lang="nl-NL" sz="1600" dirty="0"/>
              <a:t>van wijken naar wijken, bedrijven en scholen </a:t>
            </a:r>
            <a:br>
              <a:rPr lang="nl-NL" sz="1600" b="1" dirty="0"/>
            </a:br>
            <a:endParaRPr lang="nl-NL" sz="1600" b="1" dirty="0"/>
          </a:p>
          <a:p>
            <a:pPr>
              <a:lnSpc>
                <a:spcPct val="100000"/>
              </a:lnSpc>
              <a:spcBef>
                <a:spcPts val="0"/>
              </a:spcBef>
            </a:pPr>
            <a:r>
              <a:rPr lang="nl-NL" sz="1600" b="1" dirty="0"/>
              <a:t>Wijken: 	</a:t>
            </a:r>
            <a:r>
              <a:rPr lang="nl-NL" sz="1600" dirty="0"/>
              <a:t>van 4 naar 6 deelnemende wijken, waarvan 2 met een professionele werkplaats </a:t>
            </a:r>
            <a:br>
              <a:rPr lang="nl-NL" sz="1600" dirty="0"/>
            </a:br>
            <a:endParaRPr lang="nl-NL" sz="1600" dirty="0"/>
          </a:p>
          <a:p>
            <a:pPr>
              <a:lnSpc>
                <a:spcPct val="100000"/>
              </a:lnSpc>
              <a:spcBef>
                <a:spcPts val="0"/>
              </a:spcBef>
            </a:pPr>
            <a:r>
              <a:rPr lang="nl-NL" sz="1600" b="1" dirty="0"/>
              <a:t>Monitoren: 	</a:t>
            </a:r>
            <a:r>
              <a:rPr lang="nl-NL" sz="1600" dirty="0"/>
              <a:t>SROI voor Achtse Barrier en nieuwe aanpak om wijken te meten </a:t>
            </a:r>
            <a:br>
              <a:rPr lang="nl-NL" sz="1600" dirty="0"/>
            </a:br>
            <a:endParaRPr lang="nl-NL" sz="1600" dirty="0"/>
          </a:p>
          <a:p>
            <a:pPr>
              <a:lnSpc>
                <a:spcPct val="100000"/>
              </a:lnSpc>
              <a:spcBef>
                <a:spcPts val="0"/>
              </a:spcBef>
            </a:pPr>
            <a:r>
              <a:rPr lang="nl-NL" sz="1600" b="1" dirty="0"/>
              <a:t>Opleiden:  	</a:t>
            </a:r>
            <a:r>
              <a:rPr lang="nl-NL" sz="1600" dirty="0"/>
              <a:t>training Positieve Gezondheid naar DE STAP naar gezonder, Workshops</a:t>
            </a:r>
            <a:br>
              <a:rPr lang="nl-NL" sz="1600" b="1" dirty="0"/>
            </a:br>
            <a:endParaRPr lang="nl-NL" sz="1600" b="1" dirty="0"/>
          </a:p>
          <a:p>
            <a:pPr>
              <a:lnSpc>
                <a:spcPct val="100000"/>
              </a:lnSpc>
              <a:spcBef>
                <a:spcPts val="0"/>
              </a:spcBef>
            </a:pPr>
            <a:r>
              <a:rPr lang="nl-NL" sz="1600" b="1" dirty="0"/>
              <a:t>Platform: 	</a:t>
            </a:r>
            <a:r>
              <a:rPr lang="nl-NL" sz="1600" dirty="0"/>
              <a:t>bezoekers inwoners platform neemt toe, partner community live (al ruim 250 deelnemers)</a:t>
            </a:r>
            <a:br>
              <a:rPr lang="nl-NL" sz="1600" dirty="0"/>
            </a:br>
            <a:endParaRPr lang="nl-NL" sz="1600" b="1" dirty="0"/>
          </a:p>
          <a:p>
            <a:pPr>
              <a:lnSpc>
                <a:spcPct val="100000"/>
              </a:lnSpc>
              <a:spcBef>
                <a:spcPts val="0"/>
              </a:spcBef>
            </a:pPr>
            <a:r>
              <a:rPr lang="nl-NL" sz="1600" b="1" dirty="0"/>
              <a:t>Communicatie: 	</a:t>
            </a:r>
            <a:r>
              <a:rPr lang="nl-NL" sz="1600" dirty="0"/>
              <a:t>4 campagnes, 3 werkplaatsen per jaar en een multidisciplinair communicatieteam</a:t>
            </a:r>
          </a:p>
        </p:txBody>
      </p:sp>
      <p:pic>
        <p:nvPicPr>
          <p:cNvPr id="4" name="Afbeelding 3">
            <a:extLst>
              <a:ext uri="{FF2B5EF4-FFF2-40B4-BE49-F238E27FC236}">
                <a16:creationId xmlns:a16="http://schemas.microsoft.com/office/drawing/2014/main" id="{9710FC8B-BB3B-3F70-B05B-560959A20A1E}"/>
              </a:ext>
            </a:extLst>
          </p:cNvPr>
          <p:cNvPicPr>
            <a:picLocks noChangeAspect="1"/>
          </p:cNvPicPr>
          <p:nvPr/>
        </p:nvPicPr>
        <p:blipFill rotWithShape="1">
          <a:blip r:embed="rId3">
            <a:clrChange>
              <a:clrFrom>
                <a:srgbClr val="FFFFFF"/>
              </a:clrFrom>
              <a:clrTo>
                <a:srgbClr val="FFFFFF">
                  <a:alpha val="0"/>
                </a:srgbClr>
              </a:clrTo>
            </a:clrChange>
          </a:blip>
          <a:srcRect t="17960"/>
          <a:stretch/>
        </p:blipFill>
        <p:spPr>
          <a:xfrm>
            <a:off x="177423" y="4738781"/>
            <a:ext cx="10215349" cy="2299649"/>
          </a:xfrm>
          <a:prstGeom prst="rect">
            <a:avLst/>
          </a:prstGeom>
        </p:spPr>
      </p:pic>
    </p:spTree>
    <p:extLst>
      <p:ext uri="{BB962C8B-B14F-4D97-AF65-F5344CB8AC3E}">
        <p14:creationId xmlns:p14="http://schemas.microsoft.com/office/powerpoint/2010/main" val="4092677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FFD91-2F12-44F6-B072-35ACB5F82F8D}"/>
              </a:ext>
            </a:extLst>
          </p:cNvPr>
          <p:cNvSpPr>
            <a:spLocks noGrp="1"/>
          </p:cNvSpPr>
          <p:nvPr>
            <p:ph type="title"/>
          </p:nvPr>
        </p:nvSpPr>
        <p:spPr>
          <a:xfrm>
            <a:off x="1164656" y="365125"/>
            <a:ext cx="10189144" cy="636029"/>
          </a:xfrm>
        </p:spPr>
        <p:txBody>
          <a:bodyPr>
            <a:normAutofit/>
          </a:bodyPr>
          <a:lstStyle/>
          <a:p>
            <a:r>
              <a:rPr lang="nl-NL" sz="3600" dirty="0"/>
              <a:t>Stand van zaken regiotafel –sterk met ouderen</a:t>
            </a:r>
            <a:endParaRPr lang="nl-NL" sz="3600" dirty="0">
              <a:solidFill>
                <a:srgbClr val="FF0000"/>
              </a:solidFill>
            </a:endParaRPr>
          </a:p>
        </p:txBody>
      </p:sp>
      <p:sp>
        <p:nvSpPr>
          <p:cNvPr id="3" name="Tijdelijke aanduiding voor inhoud 2">
            <a:extLst>
              <a:ext uri="{FF2B5EF4-FFF2-40B4-BE49-F238E27FC236}">
                <a16:creationId xmlns:a16="http://schemas.microsoft.com/office/drawing/2014/main" id="{286BA6BC-5C3B-4EF3-8652-404AF3EADB12}"/>
              </a:ext>
            </a:extLst>
          </p:cNvPr>
          <p:cNvSpPr>
            <a:spLocks noGrp="1"/>
          </p:cNvSpPr>
          <p:nvPr>
            <p:ph idx="1"/>
          </p:nvPr>
        </p:nvSpPr>
        <p:spPr>
          <a:xfrm>
            <a:off x="1164656" y="1311007"/>
            <a:ext cx="10189143" cy="4865956"/>
          </a:xfrm>
        </p:spPr>
        <p:txBody>
          <a:bodyPr/>
          <a:lstStyle/>
          <a:p>
            <a:pPr marL="0" indent="0">
              <a:buNone/>
            </a:pPr>
            <a:r>
              <a:rPr lang="nl-NL" sz="1800" dirty="0">
                <a:effectLst/>
                <a:latin typeface="Calibri" panose="020F0502020204030204" pitchFamily="34" charset="0"/>
                <a:ea typeface="Times New Roman" panose="02020603050405020304" pitchFamily="18" charset="0"/>
              </a:rPr>
              <a:t>-</a:t>
            </a:r>
            <a:endParaRPr lang="nl-NL" sz="1800" dirty="0">
              <a:effectLst/>
              <a:latin typeface="Calibri" panose="020F0502020204030204" pitchFamily="34" charset="0"/>
              <a:ea typeface="Calibri" panose="020F0502020204030204" pitchFamily="34" charset="0"/>
            </a:endParaRPr>
          </a:p>
        </p:txBody>
      </p:sp>
      <p:pic>
        <p:nvPicPr>
          <p:cNvPr id="4" name="Afbeelding 3">
            <a:extLst>
              <a:ext uri="{FF2B5EF4-FFF2-40B4-BE49-F238E27FC236}">
                <a16:creationId xmlns:a16="http://schemas.microsoft.com/office/drawing/2014/main" id="{5938884B-34AC-469C-A0DD-A19B153D6349}"/>
              </a:ext>
            </a:extLst>
          </p:cNvPr>
          <p:cNvPicPr>
            <a:picLocks noChangeAspect="1"/>
          </p:cNvPicPr>
          <p:nvPr/>
        </p:nvPicPr>
        <p:blipFill>
          <a:blip r:embed="rId3"/>
          <a:stretch>
            <a:fillRect/>
          </a:stretch>
        </p:blipFill>
        <p:spPr>
          <a:xfrm>
            <a:off x="2005069" y="1001154"/>
            <a:ext cx="7478847" cy="5288408"/>
          </a:xfrm>
          <a:prstGeom prst="rect">
            <a:avLst/>
          </a:prstGeom>
        </p:spPr>
      </p:pic>
    </p:spTree>
    <p:extLst>
      <p:ext uri="{BB962C8B-B14F-4D97-AF65-F5344CB8AC3E}">
        <p14:creationId xmlns:p14="http://schemas.microsoft.com/office/powerpoint/2010/main" val="231509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85AA720E-2D57-9920-1160-73CEE6171628}"/>
              </a:ext>
            </a:extLst>
          </p:cNvPr>
          <p:cNvPicPr>
            <a:picLocks noChangeAspect="1"/>
          </p:cNvPicPr>
          <p:nvPr/>
        </p:nvPicPr>
        <p:blipFill rotWithShape="1">
          <a:blip r:embed="rId3"/>
          <a:srcRect t="30011" b="7978"/>
          <a:stretch/>
        </p:blipFill>
        <p:spPr>
          <a:xfrm>
            <a:off x="18739" y="1868172"/>
            <a:ext cx="12154522" cy="5043949"/>
          </a:xfrm>
          <a:prstGeom prst="rect">
            <a:avLst/>
          </a:prstGeom>
        </p:spPr>
      </p:pic>
      <p:pic>
        <p:nvPicPr>
          <p:cNvPr id="8" name="Afbeelding 7">
            <a:extLst>
              <a:ext uri="{FF2B5EF4-FFF2-40B4-BE49-F238E27FC236}">
                <a16:creationId xmlns:a16="http://schemas.microsoft.com/office/drawing/2014/main" id="{DCC67E64-9B80-F101-E62C-470176628996}"/>
              </a:ext>
            </a:extLst>
          </p:cNvPr>
          <p:cNvPicPr>
            <a:picLocks noChangeAspect="1"/>
          </p:cNvPicPr>
          <p:nvPr/>
        </p:nvPicPr>
        <p:blipFill rotWithShape="1">
          <a:blip r:embed="rId4"/>
          <a:srcRect r="21931"/>
          <a:stretch/>
        </p:blipFill>
        <p:spPr>
          <a:xfrm>
            <a:off x="207783" y="5088305"/>
            <a:ext cx="2036653" cy="1769695"/>
          </a:xfrm>
          <a:prstGeom prst="rect">
            <a:avLst/>
          </a:prstGeom>
        </p:spPr>
      </p:pic>
      <p:sp>
        <p:nvSpPr>
          <p:cNvPr id="11" name="Tekstvak 10">
            <a:extLst>
              <a:ext uri="{FF2B5EF4-FFF2-40B4-BE49-F238E27FC236}">
                <a16:creationId xmlns:a16="http://schemas.microsoft.com/office/drawing/2014/main" id="{F5A91C08-6CA6-2143-BF0E-76948D87F12C}"/>
              </a:ext>
            </a:extLst>
          </p:cNvPr>
          <p:cNvSpPr txBox="1"/>
          <p:nvPr/>
        </p:nvSpPr>
        <p:spPr>
          <a:xfrm>
            <a:off x="825910" y="648929"/>
            <a:ext cx="6002593" cy="1754326"/>
          </a:xfrm>
          <a:prstGeom prst="rect">
            <a:avLst/>
          </a:prstGeom>
          <a:noFill/>
        </p:spPr>
        <p:txBody>
          <a:bodyPr wrap="square" rtlCol="0">
            <a:spAutoFit/>
          </a:bodyPr>
          <a:lstStyle/>
          <a:p>
            <a:r>
              <a:rPr lang="nl-NL" sz="3600" dirty="0">
                <a:solidFill>
                  <a:srgbClr val="22B5C0"/>
                </a:solidFill>
                <a:latin typeface="+mj-lt"/>
              </a:rPr>
              <a:t>Verbeteren mentale gezondheid - Uniform instroommodel</a:t>
            </a:r>
          </a:p>
        </p:txBody>
      </p:sp>
      <p:sp>
        <p:nvSpPr>
          <p:cNvPr id="2" name="Tekstballon: rechthoek met afgeronde hoeken 1">
            <a:extLst>
              <a:ext uri="{FF2B5EF4-FFF2-40B4-BE49-F238E27FC236}">
                <a16:creationId xmlns:a16="http://schemas.microsoft.com/office/drawing/2014/main" id="{BD220A02-1A0C-F7EE-82D0-6074FA965ADF}"/>
              </a:ext>
            </a:extLst>
          </p:cNvPr>
          <p:cNvSpPr/>
          <p:nvPr/>
        </p:nvSpPr>
        <p:spPr>
          <a:xfrm>
            <a:off x="7239787" y="118656"/>
            <a:ext cx="4682836" cy="1749516"/>
          </a:xfrm>
          <a:prstGeom prst="wedgeRoundRectCallout">
            <a:avLst>
              <a:gd name="adj1" fmla="val -96375"/>
              <a:gd name="adj2" fmla="val -715"/>
              <a:gd name="adj3" fmla="val 16667"/>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E82CDF0E-2FEC-2757-FFA6-1D24509C4BA0}"/>
              </a:ext>
            </a:extLst>
          </p:cNvPr>
          <p:cNvSpPr txBox="1"/>
          <p:nvPr/>
        </p:nvSpPr>
        <p:spPr>
          <a:xfrm>
            <a:off x="7854735" y="193195"/>
            <a:ext cx="3648363" cy="1600438"/>
          </a:xfrm>
          <a:prstGeom prst="rect">
            <a:avLst/>
          </a:prstGeom>
          <a:noFill/>
        </p:spPr>
        <p:txBody>
          <a:bodyPr wrap="square" rtlCol="0">
            <a:spAutoFit/>
          </a:bodyPr>
          <a:lstStyle/>
          <a:p>
            <a:r>
              <a:rPr lang="nl-NL" sz="1400" dirty="0">
                <a:solidFill>
                  <a:srgbClr val="C00000"/>
                </a:solidFill>
              </a:rPr>
              <a:t>Afspraken maken over monitoring van deze patiënten reis en op welke manier de afbuiging van patiënten stromen zichtbaar gemaakt gaat worden. Voorstel om de zorgverzekeraars hierbij te betrekken om verwijzing naar behandelaars, en veranderingen daarin </a:t>
            </a:r>
            <a:r>
              <a:rPr lang="nl-NL" sz="1400" dirty="0" err="1">
                <a:solidFill>
                  <a:srgbClr val="C00000"/>
                </a:solidFill>
              </a:rPr>
              <a:t>obv</a:t>
            </a:r>
            <a:r>
              <a:rPr lang="nl-NL" sz="1400" dirty="0">
                <a:solidFill>
                  <a:srgbClr val="C00000"/>
                </a:solidFill>
              </a:rPr>
              <a:t>. declaratiegegevens inzichtelijk te maken</a:t>
            </a:r>
          </a:p>
        </p:txBody>
      </p:sp>
    </p:spTree>
    <p:extLst>
      <p:ext uri="{BB962C8B-B14F-4D97-AF65-F5344CB8AC3E}">
        <p14:creationId xmlns:p14="http://schemas.microsoft.com/office/powerpoint/2010/main" val="372968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219580" y="6391276"/>
            <a:ext cx="11972420" cy="277538"/>
            <a:chOff x="219580" y="6391276"/>
            <a:chExt cx="11972420" cy="277538"/>
          </a:xfrm>
        </p:grpSpPr>
        <p:sp>
          <p:nvSpPr>
            <p:cNvPr id="11" name="Rechthoek 10"/>
            <p:cNvSpPr/>
            <p:nvPr/>
          </p:nvSpPr>
          <p:spPr>
            <a:xfrm>
              <a:off x="219580" y="6391276"/>
              <a:ext cx="11972420" cy="277538"/>
            </a:xfrm>
            <a:prstGeom prst="rect">
              <a:avLst/>
            </a:prstGeom>
            <a:solidFill>
              <a:srgbClr val="7FAED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219580" y="6391276"/>
              <a:ext cx="938660" cy="277538"/>
            </a:xfrm>
            <a:prstGeom prst="rect">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Graphic 6">
              <a:extLst>
                <a:ext uri="{FF2B5EF4-FFF2-40B4-BE49-F238E27FC236}">
                  <a16:creationId xmlns:a16="http://schemas.microsoft.com/office/drawing/2014/main" id="{06CAD30C-D01A-4CF1-B037-35EB0AA3A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6485" y="6420762"/>
              <a:ext cx="748594" cy="218566"/>
            </a:xfrm>
            <a:prstGeom prst="rect">
              <a:avLst/>
            </a:prstGeom>
          </p:spPr>
        </p:pic>
      </p:grpSp>
      <p:sp>
        <p:nvSpPr>
          <p:cNvPr id="7" name="Titel 1"/>
          <p:cNvSpPr txBox="1">
            <a:spLocks/>
          </p:cNvSpPr>
          <p:nvPr/>
        </p:nvSpPr>
        <p:spPr>
          <a:xfrm>
            <a:off x="1158240" y="365125"/>
            <a:ext cx="10195560" cy="728607"/>
          </a:xfrm>
          <a:prstGeom prst="rect">
            <a:avLst/>
          </a:prstGeom>
        </p:spPr>
        <p:txBody>
          <a:bodyPr vert="horz" lIns="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rgbClr val="005EA4"/>
                </a:solidFill>
              </a:rPr>
              <a:t>Disclosure </a:t>
            </a:r>
            <a:r>
              <a:rPr lang="en-US" sz="4000" dirty="0" err="1">
                <a:solidFill>
                  <a:srgbClr val="005EA4"/>
                </a:solidFill>
              </a:rPr>
              <a:t>belangen</a:t>
            </a:r>
            <a:r>
              <a:rPr lang="en-US" sz="4000" dirty="0">
                <a:solidFill>
                  <a:srgbClr val="005EA4"/>
                </a:solidFill>
              </a:rPr>
              <a:t> </a:t>
            </a:r>
            <a:r>
              <a:rPr lang="en-US" sz="4000" dirty="0" err="1">
                <a:solidFill>
                  <a:srgbClr val="005EA4"/>
                </a:solidFill>
              </a:rPr>
              <a:t>spreker</a:t>
            </a:r>
            <a:endParaRPr lang="nl-NL" sz="4000" dirty="0">
              <a:solidFill>
                <a:srgbClr val="005EA4"/>
              </a:solidFill>
            </a:endParaRPr>
          </a:p>
        </p:txBody>
      </p:sp>
      <p:graphicFrame>
        <p:nvGraphicFramePr>
          <p:cNvPr id="9" name="Tabel 8"/>
          <p:cNvGraphicFramePr>
            <a:graphicFrameLocks noGrp="1"/>
          </p:cNvGraphicFramePr>
          <p:nvPr>
            <p:extLst>
              <p:ext uri="{D42A27DB-BD31-4B8C-83A1-F6EECF244321}">
                <p14:modId xmlns:p14="http://schemas.microsoft.com/office/powerpoint/2010/main" val="2521351462"/>
              </p:ext>
            </p:extLst>
          </p:nvPr>
        </p:nvGraphicFramePr>
        <p:xfrm>
          <a:off x="1158240" y="1408492"/>
          <a:ext cx="9979152" cy="3979393"/>
        </p:xfrm>
        <a:graphic>
          <a:graphicData uri="http://schemas.openxmlformats.org/drawingml/2006/table">
            <a:tbl>
              <a:tblPr>
                <a:tableStyleId>{3B4B98B0-60AC-42C2-AFA5-B58CD77FA1E5}</a:tableStyleId>
              </a:tblPr>
              <a:tblGrid>
                <a:gridCol w="6022630">
                  <a:extLst>
                    <a:ext uri="{9D8B030D-6E8A-4147-A177-3AD203B41FA5}">
                      <a16:colId xmlns:a16="http://schemas.microsoft.com/office/drawing/2014/main" val="20000"/>
                    </a:ext>
                  </a:extLst>
                </a:gridCol>
                <a:gridCol w="3956522">
                  <a:extLst>
                    <a:ext uri="{9D8B030D-6E8A-4147-A177-3AD203B41FA5}">
                      <a16:colId xmlns:a16="http://schemas.microsoft.com/office/drawing/2014/main" val="20001"/>
                    </a:ext>
                  </a:extLst>
                </a:gridCol>
              </a:tblGrid>
              <a:tr h="770850">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900" u="none" strike="noStrike" cap="none" normalizeH="0" baseline="0" dirty="0">
                          <a:ln>
                            <a:noFill/>
                          </a:ln>
                          <a:solidFill>
                            <a:schemeClr val="tx2"/>
                          </a:solidFill>
                          <a:effectLst/>
                        </a:rPr>
                        <a:t>(Potentiële) belangenverstrengeling</a:t>
                      </a:r>
                      <a:endParaRPr kumimoji="0" lang="nl-NL" altLang="nl-NL" sz="1900" b="0" i="0" u="none" strike="noStrike" cap="none" normalizeH="0" baseline="0" dirty="0">
                        <a:ln>
                          <a:noFill/>
                        </a:ln>
                        <a:solidFill>
                          <a:schemeClr val="tx2"/>
                        </a:solidFill>
                        <a:effectLst/>
                        <a:latin typeface="+mj-lt"/>
                        <a:ea typeface="Calibri" charset="0"/>
                        <a:cs typeface="Times New Roman" charset="0"/>
                      </a:endParaRPr>
                    </a:p>
                  </a:txBody>
                  <a:tcPr marL="60555" marR="60555" marT="0" marB="0" anchor="ctr" horzOverflow="overflow">
                    <a:lnB w="12700" cap="flat" cmpd="sng" algn="ctr">
                      <a:solidFill>
                        <a:srgbClr val="7297CB"/>
                      </a:solidFill>
                      <a:prstDash val="solid"/>
                      <a:round/>
                      <a:headEnd type="none" w="med" len="med"/>
                      <a:tailEnd type="none" w="med" len="med"/>
                    </a:lnB>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nl-NL" sz="1900" u="none" strike="noStrike" cap="none" normalizeH="0" baseline="0" dirty="0">
                          <a:ln>
                            <a:noFill/>
                          </a:ln>
                          <a:solidFill>
                            <a:schemeClr val="tx2"/>
                          </a:solidFill>
                          <a:effectLst/>
                        </a:rPr>
                        <a:t>Geen</a:t>
                      </a:r>
                      <a:endParaRPr kumimoji="0" lang="nl-NL" altLang="nl-NL" sz="1900" b="0" i="0" u="none" strike="noStrike" cap="none" normalizeH="0" baseline="0" dirty="0">
                        <a:ln>
                          <a:noFill/>
                        </a:ln>
                        <a:solidFill>
                          <a:schemeClr val="tx2"/>
                        </a:solidFill>
                        <a:effectLst/>
                        <a:latin typeface="+mj-lt"/>
                        <a:ea typeface="Calibri" charset="0"/>
                        <a:cs typeface="Times New Roman" charset="0"/>
                      </a:endParaRPr>
                    </a:p>
                  </a:txBody>
                  <a:tcPr marL="60555" marR="60555" marT="0" marB="0" anchor="ctr" horzOverflow="overflow">
                    <a:lnB w="12700" cap="flat" cmpd="sng" algn="ctr">
                      <a:solidFill>
                        <a:srgbClr val="7297CB"/>
                      </a:solidFill>
                      <a:prstDash val="solid"/>
                      <a:round/>
                      <a:headEnd type="none" w="med" len="med"/>
                      <a:tailEnd type="none" w="med" len="med"/>
                    </a:lnB>
                  </a:tcPr>
                </a:tc>
                <a:extLst>
                  <a:ext uri="{0D108BD9-81ED-4DB2-BD59-A6C34878D82A}">
                    <a16:rowId xmlns:a16="http://schemas.microsoft.com/office/drawing/2014/main" val="10000"/>
                  </a:ext>
                </a:extLst>
              </a:tr>
              <a:tr h="826617">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nl-NL" sz="1900" u="none" strike="noStrike" cap="none" normalizeH="0" baseline="0" dirty="0">
                          <a:ln>
                            <a:noFill/>
                          </a:ln>
                          <a:solidFill>
                            <a:schemeClr val="tx2"/>
                          </a:solidFill>
                          <a:effectLst/>
                        </a:rPr>
                        <a:t>Voor bijeenkomst mogelijk relevante relaties met bedrijven</a:t>
                      </a:r>
                      <a:endParaRPr kumimoji="0" lang="nl-NL" altLang="nl-NL" sz="1900" b="0" i="0" u="none" strike="noStrike" cap="none" normalizeH="0" baseline="0" dirty="0">
                        <a:ln>
                          <a:noFill/>
                        </a:ln>
                        <a:solidFill>
                          <a:schemeClr val="tx2"/>
                        </a:solidFill>
                        <a:effectLst/>
                        <a:latin typeface="+mj-lt"/>
                        <a:ea typeface="Calibri" charset="0"/>
                        <a:cs typeface="Times New Roman" charset="0"/>
                      </a:endParaRPr>
                    </a:p>
                  </a:txBody>
                  <a:tcPr marL="60555" marR="60555" marT="0" marB="0" anchor="ctr" horzOverflow="overflow">
                    <a:lnT w="12700" cap="flat" cmpd="sng" algn="ctr">
                      <a:solidFill>
                        <a:srgbClr val="7297CB"/>
                      </a:solidFill>
                      <a:prstDash val="solid"/>
                      <a:round/>
                      <a:headEnd type="none" w="med" len="med"/>
                      <a:tailEnd type="none" w="med" len="med"/>
                    </a:lnT>
                    <a:lnB w="12700" cap="flat" cmpd="sng" algn="ctr">
                      <a:solidFill>
                        <a:srgbClr val="7297CB"/>
                      </a:solidFill>
                      <a:prstDash val="solid"/>
                      <a:round/>
                      <a:headEnd type="none" w="med" len="med"/>
                      <a:tailEnd type="none" w="med" len="med"/>
                    </a:lnB>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nl-NL" altLang="nl-NL" sz="1900" b="0" i="0" u="none" strike="noStrike" cap="none" normalizeH="0" baseline="0" dirty="0">
                        <a:ln>
                          <a:noFill/>
                        </a:ln>
                        <a:solidFill>
                          <a:schemeClr val="tx2"/>
                        </a:solidFill>
                        <a:effectLst/>
                        <a:latin typeface="+mj-lt"/>
                        <a:ea typeface="Calibri" charset="0"/>
                        <a:cs typeface="Times New Roman" charset="0"/>
                      </a:endParaRPr>
                    </a:p>
                  </a:txBody>
                  <a:tcPr marL="60555" marR="60555" marT="0" marB="0" anchor="ctr" horzOverflow="overflow">
                    <a:lnT w="12700" cap="flat" cmpd="sng" algn="ctr">
                      <a:solidFill>
                        <a:srgbClr val="7297CB"/>
                      </a:solidFill>
                      <a:prstDash val="solid"/>
                      <a:round/>
                      <a:headEnd type="none" w="med" len="med"/>
                      <a:tailEnd type="none" w="med" len="med"/>
                    </a:lnT>
                    <a:lnB w="12700" cap="flat" cmpd="sng" algn="ctr">
                      <a:solidFill>
                        <a:srgbClr val="7297CB"/>
                      </a:solidFill>
                      <a:prstDash val="solid"/>
                      <a:round/>
                      <a:headEnd type="none" w="med" len="med"/>
                      <a:tailEnd type="none" w="med" len="med"/>
                    </a:lnB>
                  </a:tcPr>
                </a:tc>
                <a:extLst>
                  <a:ext uri="{0D108BD9-81ED-4DB2-BD59-A6C34878D82A}">
                    <a16:rowId xmlns:a16="http://schemas.microsoft.com/office/drawing/2014/main" val="10001"/>
                  </a:ext>
                </a:extLst>
              </a:tr>
              <a:tr h="2381926">
                <a:tc>
                  <a:txBody>
                    <a:bodyPr/>
                    <a:lstStyle>
                      <a:lvl1pPr marL="342900" indent="-342900"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Sponsoring of onderzoeksgeld</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Honorarium of andere (financiële) vergoeding</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Aandeelhouder</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Andere relatie, namelijk …</a:t>
                      </a:r>
                      <a:endParaRPr kumimoji="0" lang="nl-NL" altLang="nl-NL" sz="1900" b="0" i="0" u="none" strike="noStrike" cap="none" normalizeH="0" baseline="0" dirty="0">
                        <a:ln>
                          <a:noFill/>
                        </a:ln>
                        <a:solidFill>
                          <a:schemeClr val="tx2"/>
                        </a:solidFill>
                        <a:effectLst/>
                        <a:latin typeface="+mj-lt"/>
                        <a:ea typeface="Calibri" charset="0"/>
                        <a:cs typeface="Times New Roman" charset="0"/>
                      </a:endParaRPr>
                    </a:p>
                  </a:txBody>
                  <a:tcPr marL="60555" marR="60555" marT="36000" marB="36000" horzOverflow="overflow">
                    <a:lnT w="12700" cap="flat" cmpd="sng" algn="ctr">
                      <a:solidFill>
                        <a:srgbClr val="7297CB"/>
                      </a:solidFill>
                      <a:prstDash val="solid"/>
                      <a:round/>
                      <a:headEnd type="none" w="med" len="med"/>
                      <a:tailEnd type="none" w="med" len="med"/>
                    </a:lnT>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 </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 </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 </a:t>
                      </a:r>
                    </a:p>
                    <a:p>
                      <a:pPr marL="342900" marR="0" lvl="0" indent="-342900" algn="l" defTabSz="914400" rtl="0" eaLnBrk="1" fontAlgn="base" latinLnBrk="0" hangingPunct="1">
                        <a:lnSpc>
                          <a:spcPct val="100000"/>
                        </a:lnSpc>
                        <a:spcBef>
                          <a:spcPts val="600"/>
                        </a:spcBef>
                        <a:spcAft>
                          <a:spcPct val="0"/>
                        </a:spcAft>
                        <a:buClrTx/>
                        <a:buSzTx/>
                        <a:buFont typeface="Symbol" charset="2"/>
                        <a:buChar char=""/>
                        <a:tabLst/>
                      </a:pPr>
                      <a:r>
                        <a:rPr kumimoji="0" lang="nl-NL" altLang="nl-NL" sz="1900" u="none" strike="noStrike" cap="none" normalizeH="0" baseline="0" dirty="0">
                          <a:ln>
                            <a:noFill/>
                          </a:ln>
                          <a:solidFill>
                            <a:schemeClr val="tx2"/>
                          </a:solidFill>
                          <a:effectLst/>
                        </a:rPr>
                        <a:t> </a:t>
                      </a:r>
                    </a:p>
                  </a:txBody>
                  <a:tcPr marL="60555" marR="60555" marT="36000" marB="36000" horzOverflow="overflow">
                    <a:lnT w="12700" cap="flat" cmpd="sng" algn="ctr">
                      <a:solidFill>
                        <a:srgbClr val="7297CB"/>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21784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6BF873D-0E23-491F-975A-5BB24B02D278}"/>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EB48706-B7C6-461A-BA78-12236158B6F5}"/>
              </a:ext>
            </a:extLst>
          </p:cNvPr>
          <p:cNvPicPr>
            <a:picLocks noChangeAspect="1"/>
          </p:cNvPicPr>
          <p:nvPr/>
        </p:nvPicPr>
        <p:blipFill>
          <a:blip r:embed="rId3"/>
          <a:stretch>
            <a:fillRect/>
          </a:stretch>
        </p:blipFill>
        <p:spPr>
          <a:xfrm>
            <a:off x="947737" y="490537"/>
            <a:ext cx="10296525" cy="5876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5609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5EBB0-3AA5-4145-ADB4-C7B61098C955}"/>
              </a:ext>
            </a:extLst>
          </p:cNvPr>
          <p:cNvSpPr>
            <a:spLocks noGrp="1"/>
          </p:cNvSpPr>
          <p:nvPr>
            <p:ph type="title"/>
          </p:nvPr>
        </p:nvSpPr>
        <p:spPr/>
        <p:txBody>
          <a:bodyPr/>
          <a:lstStyle/>
          <a:p>
            <a:r>
              <a:rPr lang="nl-NL" dirty="0"/>
              <a:t>Spoedzorg &amp; spoedpleinen</a:t>
            </a:r>
          </a:p>
        </p:txBody>
      </p:sp>
      <p:sp>
        <p:nvSpPr>
          <p:cNvPr id="3" name="Tijdelijke aanduiding voor inhoud 2">
            <a:extLst>
              <a:ext uri="{FF2B5EF4-FFF2-40B4-BE49-F238E27FC236}">
                <a16:creationId xmlns:a16="http://schemas.microsoft.com/office/drawing/2014/main" id="{7C5CA76C-54F9-436A-ABAE-A375AE5198A8}"/>
              </a:ext>
            </a:extLst>
          </p:cNvPr>
          <p:cNvSpPr>
            <a:spLocks noGrp="1"/>
          </p:cNvSpPr>
          <p:nvPr>
            <p:ph idx="1"/>
          </p:nvPr>
        </p:nvSpPr>
        <p:spPr/>
        <p:txBody>
          <a:bodyPr/>
          <a:lstStyle/>
          <a:p>
            <a:endParaRPr lang="nl-NL" dirty="0">
              <a:solidFill>
                <a:srgbClr val="FF0000"/>
              </a:solidFill>
            </a:endParaRPr>
          </a:p>
        </p:txBody>
      </p:sp>
      <p:grpSp>
        <p:nvGrpSpPr>
          <p:cNvPr id="7" name="Groep 6">
            <a:extLst>
              <a:ext uri="{FF2B5EF4-FFF2-40B4-BE49-F238E27FC236}">
                <a16:creationId xmlns:a16="http://schemas.microsoft.com/office/drawing/2014/main" id="{8B2B1888-2129-410C-B854-09AF0A9303C9}"/>
              </a:ext>
            </a:extLst>
          </p:cNvPr>
          <p:cNvGrpSpPr/>
          <p:nvPr/>
        </p:nvGrpSpPr>
        <p:grpSpPr>
          <a:xfrm>
            <a:off x="1175333" y="1605537"/>
            <a:ext cx="9971810" cy="4686206"/>
            <a:chOff x="1175333" y="1605537"/>
            <a:chExt cx="9971810" cy="4686206"/>
          </a:xfrm>
        </p:grpSpPr>
        <p:pic>
          <p:nvPicPr>
            <p:cNvPr id="5" name="Afbeelding 4">
              <a:extLst>
                <a:ext uri="{FF2B5EF4-FFF2-40B4-BE49-F238E27FC236}">
                  <a16:creationId xmlns:a16="http://schemas.microsoft.com/office/drawing/2014/main" id="{E89D05D4-2710-403E-A805-F4230010201D}"/>
                </a:ext>
              </a:extLst>
            </p:cNvPr>
            <p:cNvPicPr>
              <a:picLocks noChangeAspect="1"/>
            </p:cNvPicPr>
            <p:nvPr/>
          </p:nvPicPr>
          <p:blipFill>
            <a:blip r:embed="rId2"/>
            <a:stretch>
              <a:fillRect/>
            </a:stretch>
          </p:blipFill>
          <p:spPr>
            <a:xfrm>
              <a:off x="1175333" y="1605537"/>
              <a:ext cx="9971810" cy="4686206"/>
            </a:xfrm>
            <a:prstGeom prst="rect">
              <a:avLst/>
            </a:prstGeom>
            <a:ln>
              <a:noFill/>
            </a:ln>
            <a:effectLst>
              <a:outerShdw blurRad="292100" dist="139700" dir="2700000" algn="tl" rotWithShape="0">
                <a:srgbClr val="333333">
                  <a:alpha val="65000"/>
                </a:srgbClr>
              </a:outerShdw>
            </a:effectLst>
          </p:spPr>
        </p:pic>
        <p:sp>
          <p:nvSpPr>
            <p:cNvPr id="6" name="Rechthoek 5">
              <a:extLst>
                <a:ext uri="{FF2B5EF4-FFF2-40B4-BE49-F238E27FC236}">
                  <a16:creationId xmlns:a16="http://schemas.microsoft.com/office/drawing/2014/main" id="{891B82F1-7AEE-481E-A868-B98691201CAC}"/>
                </a:ext>
              </a:extLst>
            </p:cNvPr>
            <p:cNvSpPr/>
            <p:nvPr/>
          </p:nvSpPr>
          <p:spPr>
            <a:xfrm>
              <a:off x="4790114" y="5763237"/>
              <a:ext cx="5939405" cy="503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90288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7537C-CA9A-4757-A813-9857D3584102}"/>
              </a:ext>
            </a:extLst>
          </p:cNvPr>
          <p:cNvSpPr>
            <a:spLocks noGrp="1"/>
          </p:cNvSpPr>
          <p:nvPr>
            <p:ph type="title"/>
          </p:nvPr>
        </p:nvSpPr>
        <p:spPr/>
        <p:txBody>
          <a:bodyPr/>
          <a:lstStyle/>
          <a:p>
            <a:r>
              <a:rPr lang="nl-NL" dirty="0"/>
              <a:t>IZA &amp; volumenormen</a:t>
            </a:r>
          </a:p>
        </p:txBody>
      </p:sp>
      <p:sp>
        <p:nvSpPr>
          <p:cNvPr id="3" name="Tijdelijke aanduiding voor inhoud 2">
            <a:extLst>
              <a:ext uri="{FF2B5EF4-FFF2-40B4-BE49-F238E27FC236}">
                <a16:creationId xmlns:a16="http://schemas.microsoft.com/office/drawing/2014/main" id="{3BEDB0FB-6B70-4FDF-857D-751A50F0BEAC}"/>
              </a:ext>
            </a:extLst>
          </p:cNvPr>
          <p:cNvSpPr>
            <a:spLocks noGrp="1"/>
          </p:cNvSpPr>
          <p:nvPr>
            <p:ph idx="1"/>
          </p:nvPr>
        </p:nvSpPr>
        <p:spPr>
          <a:xfrm>
            <a:off x="436228" y="1825625"/>
            <a:ext cx="4420997" cy="4351338"/>
          </a:xfrm>
        </p:spPr>
        <p:txBody>
          <a:bodyPr>
            <a:normAutofit fontScale="62500" lnSpcReduction="20000"/>
          </a:bodyPr>
          <a:lstStyle/>
          <a:p>
            <a:r>
              <a:rPr lang="nl-NL" dirty="0"/>
              <a:t>In het IZA zijn afspraken gemaakt over concentratie en spreiding van MSZ.</a:t>
            </a:r>
          </a:p>
          <a:p>
            <a:r>
              <a:rPr lang="nl-NL" dirty="0"/>
              <a:t>Impactanalyse brengt systematisch in kaart welk effect de MSZ-herverdeling heeft op alle betrokken partijen</a:t>
            </a:r>
          </a:p>
          <a:p>
            <a:pPr lvl="1"/>
            <a:r>
              <a:rPr lang="nl-NL" dirty="0"/>
              <a:t>Patiënt</a:t>
            </a:r>
          </a:p>
          <a:p>
            <a:pPr lvl="1"/>
            <a:r>
              <a:rPr lang="nl-NL" dirty="0"/>
              <a:t>Zorgaanbieder</a:t>
            </a:r>
          </a:p>
          <a:p>
            <a:pPr lvl="1"/>
            <a:r>
              <a:rPr lang="nl-NL" dirty="0"/>
              <a:t>Zorgprofessional</a:t>
            </a:r>
          </a:p>
          <a:p>
            <a:pPr lvl="1"/>
            <a:r>
              <a:rPr lang="nl-NL" dirty="0"/>
              <a:t>Zorgnetwerk</a:t>
            </a:r>
          </a:p>
          <a:p>
            <a:pPr lvl="1"/>
            <a:r>
              <a:rPr lang="nl-NL" dirty="0"/>
              <a:t>Maatschappij </a:t>
            </a:r>
          </a:p>
          <a:p>
            <a:r>
              <a:rPr lang="nl-NL" dirty="0"/>
              <a:t>De regionale rapportage van het traject Concentratie en Spreiding MSZ tranche 1 Zuidoost Nederland is onlangs opgesteld met ondersteuning van </a:t>
            </a:r>
            <a:r>
              <a:rPr lang="nl-NL" dirty="0" err="1"/>
              <a:t>SiRM</a:t>
            </a:r>
            <a:r>
              <a:rPr lang="nl-NL" dirty="0"/>
              <a:t>.</a:t>
            </a:r>
          </a:p>
          <a:p>
            <a:r>
              <a:rPr lang="nl-NL" dirty="0"/>
              <a:t>Definitieve landelijke besluitvorming over (volume)normen volgt op basis van de uitkomsten van de impactanalyses.</a:t>
            </a:r>
          </a:p>
        </p:txBody>
      </p:sp>
      <p:pic>
        <p:nvPicPr>
          <p:cNvPr id="5" name="Afbeelding 4">
            <a:extLst>
              <a:ext uri="{FF2B5EF4-FFF2-40B4-BE49-F238E27FC236}">
                <a16:creationId xmlns:a16="http://schemas.microsoft.com/office/drawing/2014/main" id="{7855C1B5-7450-4925-834C-E3B6182164FC}"/>
              </a:ext>
            </a:extLst>
          </p:cNvPr>
          <p:cNvPicPr>
            <a:picLocks noChangeAspect="1"/>
          </p:cNvPicPr>
          <p:nvPr/>
        </p:nvPicPr>
        <p:blipFill>
          <a:blip r:embed="rId3"/>
          <a:stretch>
            <a:fillRect/>
          </a:stretch>
        </p:blipFill>
        <p:spPr>
          <a:xfrm>
            <a:off x="4959685" y="1971412"/>
            <a:ext cx="6857255" cy="3814675"/>
          </a:xfrm>
          <a:prstGeom prst="rect">
            <a:avLst/>
          </a:prstGeom>
        </p:spPr>
      </p:pic>
    </p:spTree>
    <p:extLst>
      <p:ext uri="{BB962C8B-B14F-4D97-AF65-F5344CB8AC3E}">
        <p14:creationId xmlns:p14="http://schemas.microsoft.com/office/powerpoint/2010/main" val="3804480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A7239B1-6687-4877-BE43-47DD2D609A9C}"/>
              </a:ext>
            </a:extLst>
          </p:cNvPr>
          <p:cNvSpPr>
            <a:spLocks noGrp="1"/>
          </p:cNvSpPr>
          <p:nvPr>
            <p:ph idx="1"/>
          </p:nvPr>
        </p:nvSpPr>
        <p:spPr/>
        <p:txBody>
          <a:bodyPr/>
          <a:lstStyle/>
          <a:p>
            <a:r>
              <a:rPr lang="nl-NL" sz="2800" dirty="0">
                <a:effectLst/>
                <a:latin typeface="Calibri" panose="020F0502020204030204" pitchFamily="34" charset="0"/>
                <a:ea typeface="Times New Roman" panose="02020603050405020304" pitchFamily="18" charset="0"/>
              </a:rPr>
              <a:t>alleen in gaan op welke opdracht er vanuit </a:t>
            </a:r>
            <a:r>
              <a:rPr lang="nl-NL" sz="2800" dirty="0" err="1">
                <a:effectLst/>
                <a:latin typeface="Calibri" panose="020F0502020204030204" pitchFamily="34" charset="0"/>
                <a:ea typeface="Times New Roman" panose="02020603050405020304" pitchFamily="18" charset="0"/>
              </a:rPr>
              <a:t>NZa</a:t>
            </a:r>
            <a:r>
              <a:rPr lang="nl-NL" sz="2800" dirty="0">
                <a:effectLst/>
                <a:latin typeface="Calibri" panose="020F0502020204030204" pitchFamily="34" charset="0"/>
                <a:ea typeface="Times New Roman" panose="02020603050405020304" pitchFamily="18" charset="0"/>
              </a:rPr>
              <a:t> ligt en proces</a:t>
            </a:r>
            <a:endParaRPr lang="nl-NL" sz="2800" dirty="0">
              <a:effectLst/>
              <a:latin typeface="Calibri" panose="020F0502020204030204" pitchFamily="34" charset="0"/>
              <a:ea typeface="Calibri" panose="020F0502020204030204" pitchFamily="34" charset="0"/>
            </a:endParaRPr>
          </a:p>
          <a:p>
            <a:endParaRPr lang="nl-NL" dirty="0"/>
          </a:p>
        </p:txBody>
      </p:sp>
      <p:pic>
        <p:nvPicPr>
          <p:cNvPr id="5" name="Afbeelding 4">
            <a:extLst>
              <a:ext uri="{FF2B5EF4-FFF2-40B4-BE49-F238E27FC236}">
                <a16:creationId xmlns:a16="http://schemas.microsoft.com/office/drawing/2014/main" id="{89A1D35C-4CB3-4182-A270-2BA4014A8CC0}"/>
              </a:ext>
            </a:extLst>
          </p:cNvPr>
          <p:cNvPicPr>
            <a:picLocks noChangeAspect="1"/>
          </p:cNvPicPr>
          <p:nvPr/>
        </p:nvPicPr>
        <p:blipFill>
          <a:blip r:embed="rId2"/>
          <a:stretch>
            <a:fillRect/>
          </a:stretch>
        </p:blipFill>
        <p:spPr>
          <a:xfrm>
            <a:off x="594403" y="611886"/>
            <a:ext cx="11003194" cy="5565077"/>
          </a:xfrm>
          <a:prstGeom prst="rect">
            <a:avLst/>
          </a:prstGeom>
        </p:spPr>
      </p:pic>
    </p:spTree>
    <p:extLst>
      <p:ext uri="{BB962C8B-B14F-4D97-AF65-F5344CB8AC3E}">
        <p14:creationId xmlns:p14="http://schemas.microsoft.com/office/powerpoint/2010/main" val="749136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44AEAF1-71B6-450B-B376-D5331D574106}"/>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76E0B175-3283-43E8-89A3-87DABC39746D}"/>
              </a:ext>
            </a:extLst>
          </p:cNvPr>
          <p:cNvPicPr>
            <a:picLocks noChangeAspect="1"/>
          </p:cNvPicPr>
          <p:nvPr/>
        </p:nvPicPr>
        <p:blipFill>
          <a:blip r:embed="rId2"/>
          <a:stretch>
            <a:fillRect/>
          </a:stretch>
        </p:blipFill>
        <p:spPr>
          <a:xfrm>
            <a:off x="890106" y="681037"/>
            <a:ext cx="10515599" cy="5847750"/>
          </a:xfrm>
          <a:prstGeom prst="rect">
            <a:avLst/>
          </a:prstGeom>
        </p:spPr>
      </p:pic>
    </p:spTree>
    <p:extLst>
      <p:ext uri="{BB962C8B-B14F-4D97-AF65-F5344CB8AC3E}">
        <p14:creationId xmlns:p14="http://schemas.microsoft.com/office/powerpoint/2010/main" val="194785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A7239B1-6687-4877-BE43-47DD2D609A9C}"/>
              </a:ext>
            </a:extLst>
          </p:cNvPr>
          <p:cNvSpPr>
            <a:spLocks noGrp="1"/>
          </p:cNvSpPr>
          <p:nvPr>
            <p:ph idx="1"/>
          </p:nvPr>
        </p:nvSpPr>
        <p:spPr/>
        <p:txBody>
          <a:bodyPr/>
          <a:lstStyle/>
          <a:p>
            <a:r>
              <a:rPr lang="nl-NL" sz="2800" dirty="0">
                <a:effectLst/>
                <a:latin typeface="Calibri" panose="020F0502020204030204" pitchFamily="34" charset="0"/>
                <a:ea typeface="Times New Roman" panose="02020603050405020304" pitchFamily="18" charset="0"/>
              </a:rPr>
              <a:t>alleen in gaan op welke opdracht er vanuit </a:t>
            </a:r>
            <a:r>
              <a:rPr lang="nl-NL" sz="2800" dirty="0" err="1">
                <a:effectLst/>
                <a:latin typeface="Calibri" panose="020F0502020204030204" pitchFamily="34" charset="0"/>
                <a:ea typeface="Times New Roman" panose="02020603050405020304" pitchFamily="18" charset="0"/>
              </a:rPr>
              <a:t>NZa</a:t>
            </a:r>
            <a:r>
              <a:rPr lang="nl-NL" sz="2800" dirty="0">
                <a:effectLst/>
                <a:latin typeface="Calibri" panose="020F0502020204030204" pitchFamily="34" charset="0"/>
                <a:ea typeface="Times New Roman" panose="02020603050405020304" pitchFamily="18" charset="0"/>
              </a:rPr>
              <a:t> ligt en proces</a:t>
            </a:r>
            <a:endParaRPr lang="nl-NL" sz="2800" dirty="0">
              <a:effectLst/>
              <a:latin typeface="Calibri" panose="020F0502020204030204" pitchFamily="34" charset="0"/>
              <a:ea typeface="Calibri" panose="020F0502020204030204" pitchFamily="34" charset="0"/>
            </a:endParaRPr>
          </a:p>
          <a:p>
            <a:endParaRPr lang="nl-NL" dirty="0"/>
          </a:p>
        </p:txBody>
      </p:sp>
      <p:pic>
        <p:nvPicPr>
          <p:cNvPr id="5" name="Afbeelding 4">
            <a:extLst>
              <a:ext uri="{FF2B5EF4-FFF2-40B4-BE49-F238E27FC236}">
                <a16:creationId xmlns:a16="http://schemas.microsoft.com/office/drawing/2014/main" id="{56C44B4B-B676-444D-9AF9-456901128BFB}"/>
              </a:ext>
            </a:extLst>
          </p:cNvPr>
          <p:cNvPicPr>
            <a:picLocks noChangeAspect="1"/>
          </p:cNvPicPr>
          <p:nvPr/>
        </p:nvPicPr>
        <p:blipFill>
          <a:blip r:embed="rId2"/>
          <a:stretch>
            <a:fillRect/>
          </a:stretch>
        </p:blipFill>
        <p:spPr>
          <a:xfrm>
            <a:off x="647896" y="681037"/>
            <a:ext cx="10896207" cy="5595634"/>
          </a:xfrm>
          <a:prstGeom prst="rect">
            <a:avLst/>
          </a:prstGeom>
        </p:spPr>
      </p:pic>
    </p:spTree>
    <p:extLst>
      <p:ext uri="{BB962C8B-B14F-4D97-AF65-F5344CB8AC3E}">
        <p14:creationId xmlns:p14="http://schemas.microsoft.com/office/powerpoint/2010/main" val="807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B9395-6484-4245-8F08-90ADB4CF86A4}"/>
              </a:ext>
            </a:extLst>
          </p:cNvPr>
          <p:cNvSpPr>
            <a:spLocks noGrp="1"/>
          </p:cNvSpPr>
          <p:nvPr>
            <p:ph type="title"/>
          </p:nvPr>
        </p:nvSpPr>
        <p:spPr/>
        <p:txBody>
          <a:bodyPr/>
          <a:lstStyle/>
          <a:p>
            <a:r>
              <a:rPr lang="nl-NL" dirty="0"/>
              <a:t>IZA &amp; volumenormen</a:t>
            </a:r>
          </a:p>
        </p:txBody>
      </p:sp>
      <p:sp>
        <p:nvSpPr>
          <p:cNvPr id="3" name="Tijdelijke aanduiding voor inhoud 2">
            <a:extLst>
              <a:ext uri="{FF2B5EF4-FFF2-40B4-BE49-F238E27FC236}">
                <a16:creationId xmlns:a16="http://schemas.microsoft.com/office/drawing/2014/main" id="{FCBEEFF7-A4C1-4FEC-80FF-2FA9F435407C}"/>
              </a:ext>
            </a:extLst>
          </p:cNvPr>
          <p:cNvSpPr>
            <a:spLocks noGrp="1"/>
          </p:cNvSpPr>
          <p:nvPr>
            <p:ph idx="1"/>
          </p:nvPr>
        </p:nvSpPr>
        <p:spPr/>
        <p:txBody>
          <a:bodyPr/>
          <a:lstStyle/>
          <a:p>
            <a:r>
              <a:rPr lang="nl-NL" dirty="0"/>
              <a:t>Het ligt voor de hand dat zorg voor alle tranche 1 aandoeningen beschikbaar blijft in onze regio. Het CZE en/of het MMC zal aan de gestelde volumenormen kunnen voldoen.</a:t>
            </a:r>
          </a:p>
          <a:p>
            <a:pPr lvl="1"/>
            <a:r>
              <a:rPr lang="nl-NL" dirty="0"/>
              <a:t>M.u.v. </a:t>
            </a:r>
            <a:r>
              <a:rPr lang="nl-NL" dirty="0" err="1"/>
              <a:t>hoofdhalsoncologie</a:t>
            </a:r>
            <a:r>
              <a:rPr lang="nl-NL" dirty="0"/>
              <a:t>, dit wordt alleen in het MUMC+ behandeld</a:t>
            </a:r>
          </a:p>
          <a:p>
            <a:pPr lvl="1"/>
            <a:endParaRPr lang="nl-NL" dirty="0"/>
          </a:p>
          <a:p>
            <a:pPr lvl="1"/>
            <a:endParaRPr lang="nl-NL" dirty="0"/>
          </a:p>
          <a:p>
            <a:pPr marL="0" indent="0">
              <a:buNone/>
            </a:pPr>
            <a:endParaRPr lang="nl-NL" dirty="0"/>
          </a:p>
        </p:txBody>
      </p:sp>
    </p:spTree>
    <p:extLst>
      <p:ext uri="{BB962C8B-B14F-4D97-AF65-F5344CB8AC3E}">
        <p14:creationId xmlns:p14="http://schemas.microsoft.com/office/powerpoint/2010/main" val="516628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C496C-D096-4080-9FBD-CD4CB07092F1}"/>
              </a:ext>
            </a:extLst>
          </p:cNvPr>
          <p:cNvSpPr>
            <a:spLocks noGrp="1"/>
          </p:cNvSpPr>
          <p:nvPr>
            <p:ph type="title"/>
          </p:nvPr>
        </p:nvSpPr>
        <p:spPr/>
        <p:txBody>
          <a:bodyPr/>
          <a:lstStyle/>
          <a:p>
            <a:r>
              <a:rPr lang="nl-NL" dirty="0"/>
              <a:t>Uitspraken Zorginstituut	</a:t>
            </a:r>
          </a:p>
        </p:txBody>
      </p:sp>
      <p:sp>
        <p:nvSpPr>
          <p:cNvPr id="3" name="Tijdelijke aanduiding voor inhoud 2">
            <a:extLst>
              <a:ext uri="{FF2B5EF4-FFF2-40B4-BE49-F238E27FC236}">
                <a16:creationId xmlns:a16="http://schemas.microsoft.com/office/drawing/2014/main" id="{2FF74670-734C-40EF-92F8-F53834021B1D}"/>
              </a:ext>
            </a:extLst>
          </p:cNvPr>
          <p:cNvSpPr>
            <a:spLocks noGrp="1"/>
          </p:cNvSpPr>
          <p:nvPr>
            <p:ph idx="1"/>
          </p:nvPr>
        </p:nvSpPr>
        <p:spPr>
          <a:xfrm>
            <a:off x="1164656" y="1597446"/>
            <a:ext cx="10189143" cy="4579517"/>
          </a:xfrm>
        </p:spPr>
        <p:txBody>
          <a:bodyPr>
            <a:normAutofit fontScale="85000" lnSpcReduction="20000"/>
          </a:bodyPr>
          <a:lstStyle/>
          <a:p>
            <a:pPr marL="0" indent="0">
              <a:buNone/>
            </a:pPr>
            <a:r>
              <a:rPr lang="nl-NL" dirty="0"/>
              <a:t>AZWA: aanvullend zorg en welzijnsakkoord, naast IZA</a:t>
            </a:r>
          </a:p>
          <a:p>
            <a:pPr marL="0" indent="0">
              <a:buNone/>
            </a:pPr>
            <a:r>
              <a:rPr lang="nl-NL" dirty="0"/>
              <a:t>Leidende principes: </a:t>
            </a:r>
          </a:p>
          <a:p>
            <a:pPr marL="0" indent="0">
              <a:buNone/>
            </a:pPr>
            <a:r>
              <a:rPr lang="nl-NL" dirty="0"/>
              <a:t>1. Meer sturen op uitkomsten; </a:t>
            </a:r>
          </a:p>
          <a:p>
            <a:r>
              <a:rPr lang="nl-NL" dirty="0"/>
              <a:t>arbeidsmarkt en </a:t>
            </a:r>
          </a:p>
          <a:p>
            <a:r>
              <a:rPr lang="nl-NL" dirty="0"/>
              <a:t>wachtlijsten</a:t>
            </a:r>
          </a:p>
          <a:p>
            <a:pPr marL="0" indent="0">
              <a:buNone/>
            </a:pPr>
            <a:endParaRPr lang="nl-NL" dirty="0"/>
          </a:p>
          <a:p>
            <a:pPr marL="0" indent="0" algn="l">
              <a:buNone/>
            </a:pPr>
            <a:r>
              <a:rPr lang="nl-NL" dirty="0"/>
              <a:t>2. Richten, ruimte en ondersteuning</a:t>
            </a:r>
          </a:p>
          <a:p>
            <a:pPr marL="0" indent="0" algn="l">
              <a:buNone/>
            </a:pPr>
            <a:r>
              <a:rPr lang="nl-NL" dirty="0"/>
              <a:t>Team overheid bepaalt de richting en gaat daar, met resultaatverplichtingen, ook meer dwingend op sturen. Veldpartijen krijgen de ruimte en het vertrouwen om de opgave regionaal in te kleuren. De ondersteuning zit vooral in soepele digitale uitwisseling van data en het transformatiebudget.</a:t>
            </a:r>
          </a:p>
          <a:p>
            <a:pPr marL="0" indent="0">
              <a:buNone/>
            </a:pPr>
            <a:endParaRPr lang="nl-NL" dirty="0"/>
          </a:p>
          <a:p>
            <a:pPr marL="0" indent="0">
              <a:buNone/>
            </a:pPr>
            <a:r>
              <a:rPr lang="nl-NL" dirty="0"/>
              <a:t>3. Zorg meer transparant, doel daadwerkelijk passende zorg</a:t>
            </a:r>
          </a:p>
        </p:txBody>
      </p:sp>
    </p:spTree>
    <p:extLst>
      <p:ext uri="{BB962C8B-B14F-4D97-AF65-F5344CB8AC3E}">
        <p14:creationId xmlns:p14="http://schemas.microsoft.com/office/powerpoint/2010/main" val="396910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5552" y="529161"/>
            <a:ext cx="8516815" cy="1189108"/>
          </a:xfrm>
        </p:spPr>
        <p:txBody>
          <a:bodyPr>
            <a:normAutofit fontScale="90000"/>
          </a:bodyPr>
          <a:lstStyle/>
          <a:p>
            <a:r>
              <a:rPr lang="nl-NL" sz="4400" b="1" dirty="0">
                <a:solidFill>
                  <a:srgbClr val="005EA4"/>
                </a:solidFill>
                <a:latin typeface="OpenSans-Bold"/>
              </a:rPr>
              <a:t>Beethoven &amp; IZA, </a:t>
            </a:r>
            <a:br>
              <a:rPr lang="nl-NL" sz="4400" b="1" dirty="0">
                <a:solidFill>
                  <a:srgbClr val="005EA4"/>
                </a:solidFill>
                <a:latin typeface="OpenSans-Bold"/>
              </a:rPr>
            </a:br>
            <a:r>
              <a:rPr lang="nl-NL" sz="4400" b="1" dirty="0">
                <a:solidFill>
                  <a:srgbClr val="005EA4"/>
                </a:solidFill>
                <a:latin typeface="OpenSans-Bold"/>
              </a:rPr>
              <a:t>van idealen naar financiering</a:t>
            </a:r>
            <a:endParaRPr lang="nl-NL" dirty="0">
              <a:solidFill>
                <a:srgbClr val="005EA4"/>
              </a:solidFill>
            </a:endParaRPr>
          </a:p>
        </p:txBody>
      </p:sp>
      <p:sp>
        <p:nvSpPr>
          <p:cNvPr id="3" name="Tijdelijke aanduiding voor inhoud 2"/>
          <p:cNvSpPr>
            <a:spLocks noGrp="1"/>
          </p:cNvSpPr>
          <p:nvPr>
            <p:ph idx="1"/>
          </p:nvPr>
        </p:nvSpPr>
        <p:spPr>
          <a:xfrm>
            <a:off x="1195552" y="2109424"/>
            <a:ext cx="8596668" cy="3880773"/>
          </a:xfrm>
        </p:spPr>
        <p:txBody>
          <a:bodyPr>
            <a:normAutofit lnSpcReduction="10000"/>
          </a:bodyPr>
          <a:lstStyle/>
          <a:p>
            <a:pPr marL="0" indent="0">
              <a:buNone/>
            </a:pPr>
            <a:r>
              <a:rPr lang="nl-NL" sz="1700" b="0" i="0" u="none" strike="noStrike" baseline="0" dirty="0">
                <a:solidFill>
                  <a:srgbClr val="005EA4"/>
                </a:solidFill>
                <a:latin typeface="OpenSans"/>
              </a:rPr>
              <a:t>Beethoven vraagt op opschaling. IZA vraagt om transformatie van zorgorganisaties.</a:t>
            </a:r>
          </a:p>
          <a:p>
            <a:pPr algn="l"/>
            <a:r>
              <a:rPr lang="nl-NL" sz="1700" b="0" i="0" u="none" strike="noStrike" baseline="0" dirty="0">
                <a:solidFill>
                  <a:srgbClr val="005EA4"/>
                </a:solidFill>
                <a:latin typeface="OpenSans"/>
              </a:rPr>
              <a:t>Meer zorgaanbod </a:t>
            </a:r>
          </a:p>
          <a:p>
            <a:pPr algn="l"/>
            <a:r>
              <a:rPr lang="nl-NL" sz="1700" dirty="0">
                <a:solidFill>
                  <a:srgbClr val="005EA4"/>
                </a:solidFill>
                <a:latin typeface="OpenSans"/>
              </a:rPr>
              <a:t>Meer </a:t>
            </a:r>
            <a:r>
              <a:rPr lang="nl-NL" sz="1700" b="0" i="0" u="none" strike="noStrike" baseline="0" dirty="0">
                <a:solidFill>
                  <a:srgbClr val="005EA4"/>
                </a:solidFill>
                <a:latin typeface="OpenSans"/>
              </a:rPr>
              <a:t>regionale samenwerking</a:t>
            </a:r>
          </a:p>
          <a:p>
            <a:pPr algn="l"/>
            <a:r>
              <a:rPr lang="nl-NL" sz="1700" b="0" i="0" u="none" strike="noStrike" baseline="0" dirty="0">
                <a:solidFill>
                  <a:srgbClr val="005EA4"/>
                </a:solidFill>
                <a:latin typeface="OpenSans"/>
              </a:rPr>
              <a:t>Toegankelijkheid zonder kwaliteitsverlies</a:t>
            </a:r>
          </a:p>
          <a:p>
            <a:pPr algn="l"/>
            <a:endParaRPr lang="nl-NL" sz="1700" b="0" i="0" u="none" strike="noStrike" baseline="0" dirty="0">
              <a:solidFill>
                <a:srgbClr val="005EA4"/>
              </a:solidFill>
              <a:latin typeface="OpenSans"/>
            </a:endParaRPr>
          </a:p>
          <a:p>
            <a:pPr algn="l"/>
            <a:r>
              <a:rPr lang="nl-NL" sz="1700" dirty="0">
                <a:solidFill>
                  <a:srgbClr val="005EA4"/>
                </a:solidFill>
                <a:latin typeface="OpenSans"/>
              </a:rPr>
              <a:t>Opschaling en transformatie worden gefaciliteerd door enorme sommen geld, </a:t>
            </a:r>
            <a:br>
              <a:rPr lang="nl-NL" sz="1700" dirty="0">
                <a:solidFill>
                  <a:srgbClr val="005EA4"/>
                </a:solidFill>
                <a:latin typeface="OpenSans"/>
              </a:rPr>
            </a:br>
            <a:r>
              <a:rPr lang="nl-NL" sz="1700" dirty="0">
                <a:solidFill>
                  <a:srgbClr val="005EA4"/>
                </a:solidFill>
                <a:latin typeface="OpenSans"/>
              </a:rPr>
              <a:t>de euro’s zijn er. </a:t>
            </a:r>
            <a:br>
              <a:rPr lang="nl-NL" sz="1700" dirty="0">
                <a:solidFill>
                  <a:srgbClr val="005EA4"/>
                </a:solidFill>
                <a:latin typeface="OpenSans"/>
              </a:rPr>
            </a:br>
            <a:endParaRPr lang="nl-NL" sz="1700" dirty="0">
              <a:solidFill>
                <a:srgbClr val="005EA4"/>
              </a:solidFill>
              <a:latin typeface="OpenSans"/>
            </a:endParaRPr>
          </a:p>
          <a:p>
            <a:pPr algn="l"/>
            <a:r>
              <a:rPr lang="nl-NL" sz="1700" dirty="0">
                <a:solidFill>
                  <a:srgbClr val="005EA4"/>
                </a:solidFill>
                <a:latin typeface="OpenSans"/>
              </a:rPr>
              <a:t>Enorme mogelijkheden en kansen dus, denk eens even om</a:t>
            </a:r>
          </a:p>
          <a:p>
            <a:pPr lvl="1"/>
            <a:r>
              <a:rPr lang="nl-NL" sz="1300" dirty="0">
                <a:solidFill>
                  <a:srgbClr val="005EA4"/>
                </a:solidFill>
                <a:latin typeface="OpenSans"/>
              </a:rPr>
              <a:t>Een zorghotel voor personeel</a:t>
            </a:r>
          </a:p>
          <a:p>
            <a:pPr lvl="1"/>
            <a:r>
              <a:rPr lang="nl-NL" sz="1300" dirty="0">
                <a:solidFill>
                  <a:srgbClr val="005EA4"/>
                </a:solidFill>
                <a:latin typeface="OpenSans"/>
              </a:rPr>
              <a:t>Iedere dakloze een ziekenhuisbed voor 12 maanden</a:t>
            </a:r>
          </a:p>
          <a:p>
            <a:pPr lvl="1"/>
            <a:r>
              <a:rPr lang="nl-NL" sz="1300" dirty="0">
                <a:solidFill>
                  <a:srgbClr val="005EA4"/>
                </a:solidFill>
                <a:latin typeface="OpenSans"/>
              </a:rPr>
              <a:t>Nieuwe zorgbanen voor immigranten, expats en asielzoekers</a:t>
            </a:r>
          </a:p>
          <a:p>
            <a:pPr lvl="1"/>
            <a:r>
              <a:rPr lang="nl-NL" sz="1300" dirty="0">
                <a:solidFill>
                  <a:srgbClr val="005EA4"/>
                </a:solidFill>
                <a:latin typeface="OpenSans"/>
              </a:rPr>
              <a:t>Preventie, preventie</a:t>
            </a:r>
          </a:p>
          <a:p>
            <a:pPr algn="l"/>
            <a:endParaRPr lang="nl-NL" sz="1800" b="0" i="0" u="none" strike="noStrike" baseline="0" dirty="0">
              <a:solidFill>
                <a:srgbClr val="005EA4"/>
              </a:solidFill>
              <a:latin typeface="OpenSans"/>
            </a:endParaRPr>
          </a:p>
        </p:txBody>
      </p:sp>
    </p:spTree>
    <p:extLst>
      <p:ext uri="{BB962C8B-B14F-4D97-AF65-F5344CB8AC3E}">
        <p14:creationId xmlns:p14="http://schemas.microsoft.com/office/powerpoint/2010/main" val="2472029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64656" y="2109404"/>
            <a:ext cx="10189143" cy="4351338"/>
          </a:xfrm>
        </p:spPr>
        <p:txBody>
          <a:bodyPr>
            <a:normAutofit/>
          </a:bodyPr>
          <a:lstStyle/>
          <a:p>
            <a:pPr algn="l"/>
            <a:r>
              <a:rPr lang="nl-NL" sz="1700" b="0" i="0" u="none" strike="noStrike" baseline="0" dirty="0">
                <a:solidFill>
                  <a:srgbClr val="005EA4"/>
                </a:solidFill>
                <a:latin typeface="OpenSans"/>
              </a:rPr>
              <a:t>In de praktijk is het IZA echter verworden tot ‘ren je rot naar de </a:t>
            </a:r>
            <a:r>
              <a:rPr lang="nl-NL" sz="1700" b="0" i="0" u="none" strike="noStrike" baseline="0" dirty="0" err="1">
                <a:solidFill>
                  <a:srgbClr val="005EA4"/>
                </a:solidFill>
                <a:latin typeface="OpenSans"/>
              </a:rPr>
              <a:t>financieringspot</a:t>
            </a:r>
            <a:r>
              <a:rPr lang="nl-NL" sz="1700" b="0" i="0" u="none" strike="noStrike" baseline="0" dirty="0">
                <a:solidFill>
                  <a:srgbClr val="005EA4"/>
                </a:solidFill>
                <a:latin typeface="OpenSans"/>
              </a:rPr>
              <a:t>’;</a:t>
            </a:r>
          </a:p>
          <a:p>
            <a:pPr lvl="1"/>
            <a:r>
              <a:rPr lang="nl-NL" sz="1500" b="0" i="0" u="none" strike="noStrike" baseline="0" dirty="0">
                <a:solidFill>
                  <a:srgbClr val="005EA4"/>
                </a:solidFill>
                <a:latin typeface="OpenSans"/>
              </a:rPr>
              <a:t>Inbreng bestaande projecten</a:t>
            </a:r>
          </a:p>
          <a:p>
            <a:pPr lvl="1"/>
            <a:r>
              <a:rPr lang="nl-NL" sz="1500" b="0" i="0" u="none" strike="noStrike" baseline="0" dirty="0">
                <a:solidFill>
                  <a:srgbClr val="005EA4"/>
                </a:solidFill>
                <a:latin typeface="OpenSans"/>
              </a:rPr>
              <a:t>Financiering eigen belangen</a:t>
            </a:r>
          </a:p>
          <a:p>
            <a:pPr lvl="1"/>
            <a:r>
              <a:rPr lang="nl-NL" sz="1500" dirty="0">
                <a:solidFill>
                  <a:srgbClr val="005EA4"/>
                </a:solidFill>
                <a:latin typeface="OpenSans"/>
              </a:rPr>
              <a:t>Beperkte </a:t>
            </a:r>
            <a:r>
              <a:rPr lang="nl-NL" sz="1500" dirty="0" err="1">
                <a:solidFill>
                  <a:srgbClr val="005EA4"/>
                </a:solidFill>
                <a:latin typeface="OpenSans"/>
              </a:rPr>
              <a:t>transformatieve</a:t>
            </a:r>
            <a:r>
              <a:rPr lang="nl-NL" sz="1500" dirty="0">
                <a:solidFill>
                  <a:srgbClr val="005EA4"/>
                </a:solidFill>
                <a:latin typeface="OpenSans"/>
              </a:rPr>
              <a:t> doelen</a:t>
            </a:r>
            <a:r>
              <a:rPr lang="nl-NL" sz="1500" b="0" i="0" u="none" strike="noStrike" baseline="0" dirty="0">
                <a:solidFill>
                  <a:srgbClr val="005EA4"/>
                </a:solidFill>
                <a:latin typeface="OpenSans"/>
              </a:rPr>
              <a:t> </a:t>
            </a:r>
            <a:br>
              <a:rPr lang="nl-NL" sz="1500" b="0" i="0" u="none" strike="noStrike" baseline="0" dirty="0">
                <a:solidFill>
                  <a:srgbClr val="000000"/>
                </a:solidFill>
                <a:latin typeface="OpenSans"/>
              </a:rPr>
            </a:br>
            <a:endParaRPr lang="nl-NL" sz="1500" b="0" i="0" u="none" strike="noStrike" baseline="0" dirty="0">
              <a:solidFill>
                <a:srgbClr val="000000"/>
              </a:solidFill>
              <a:latin typeface="OpenSans"/>
            </a:endParaRPr>
          </a:p>
          <a:p>
            <a:pPr marL="0" indent="0" algn="l">
              <a:buNone/>
            </a:pPr>
            <a:endParaRPr lang="nl-NL" sz="1800" b="0" i="0" u="none" strike="noStrike" baseline="0" dirty="0">
              <a:solidFill>
                <a:srgbClr val="000000"/>
              </a:solidFill>
              <a:latin typeface="OpenSans"/>
            </a:endParaRPr>
          </a:p>
        </p:txBody>
      </p:sp>
      <p:sp>
        <p:nvSpPr>
          <p:cNvPr id="6" name="Titel 1"/>
          <p:cNvSpPr>
            <a:spLocks noGrp="1"/>
          </p:cNvSpPr>
          <p:nvPr>
            <p:ph type="title"/>
          </p:nvPr>
        </p:nvSpPr>
        <p:spPr>
          <a:xfrm>
            <a:off x="1195552" y="529161"/>
            <a:ext cx="8516815" cy="1189108"/>
          </a:xfrm>
        </p:spPr>
        <p:txBody>
          <a:bodyPr>
            <a:normAutofit fontScale="90000"/>
          </a:bodyPr>
          <a:lstStyle/>
          <a:p>
            <a:r>
              <a:rPr lang="nl-NL" sz="4400" b="1" dirty="0">
                <a:solidFill>
                  <a:srgbClr val="005EA4"/>
                </a:solidFill>
                <a:latin typeface="OpenSans-Bold"/>
              </a:rPr>
              <a:t>Beethoven &amp; IZA, </a:t>
            </a:r>
            <a:br>
              <a:rPr lang="nl-NL" sz="4400" b="1" dirty="0">
                <a:solidFill>
                  <a:srgbClr val="005EA4"/>
                </a:solidFill>
                <a:latin typeface="OpenSans-Bold"/>
              </a:rPr>
            </a:br>
            <a:r>
              <a:rPr lang="nl-NL" sz="4400" b="1" dirty="0">
                <a:solidFill>
                  <a:srgbClr val="005EA4"/>
                </a:solidFill>
                <a:latin typeface="OpenSans-Bold"/>
              </a:rPr>
              <a:t>van idealen naar financiering</a:t>
            </a:r>
            <a:endParaRPr lang="nl-NL" dirty="0">
              <a:solidFill>
                <a:srgbClr val="005EA4"/>
              </a:solidFill>
            </a:endParaRPr>
          </a:p>
        </p:txBody>
      </p:sp>
    </p:spTree>
    <p:extLst>
      <p:ext uri="{BB962C8B-B14F-4D97-AF65-F5344CB8AC3E}">
        <p14:creationId xmlns:p14="http://schemas.microsoft.com/office/powerpoint/2010/main" val="31688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Ontwikkelingen in de regio</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81936586"/>
              </p:ext>
            </p:extLst>
          </p:nvPr>
        </p:nvGraphicFramePr>
        <p:xfrm>
          <a:off x="1165225" y="1825625"/>
          <a:ext cx="5954310" cy="4226111"/>
        </p:xfrm>
        <a:graphic>
          <a:graphicData uri="http://schemas.openxmlformats.org/drawingml/2006/table">
            <a:tbl>
              <a:tblPr firstRow="1" bandRow="1">
                <a:tableStyleId>{8A107856-5554-42FB-B03E-39F5DBC370BA}</a:tableStyleId>
              </a:tblPr>
              <a:tblGrid>
                <a:gridCol w="5954310">
                  <a:extLst>
                    <a:ext uri="{9D8B030D-6E8A-4147-A177-3AD203B41FA5}">
                      <a16:colId xmlns:a16="http://schemas.microsoft.com/office/drawing/2014/main" val="3959288636"/>
                    </a:ext>
                  </a:extLst>
                </a:gridCol>
              </a:tblGrid>
              <a:tr h="887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dirty="0">
                          <a:solidFill>
                            <a:srgbClr val="002060"/>
                          </a:solidFill>
                        </a:rPr>
                        <a:t>Ontwikkelingen in de regio</a:t>
                      </a:r>
                    </a:p>
                    <a:p>
                      <a:pPr marL="171450" lvl="0" indent="-171450">
                        <a:buFont typeface="Arial" panose="020B0604020202020204" pitchFamily="34" charset="0"/>
                        <a:buChar char="•"/>
                      </a:pPr>
                      <a:r>
                        <a:rPr lang="nl-NL" sz="1400" b="0" dirty="0"/>
                        <a:t>Wat betekent de schaalsprong voor de demografie en zorg in deze regio? </a:t>
                      </a:r>
                    </a:p>
                    <a:p>
                      <a:pPr marL="171450" lvl="0" indent="-171450">
                        <a:buFont typeface="Arial" panose="020B0604020202020204" pitchFamily="34" charset="0"/>
                        <a:buChar char="•"/>
                      </a:pPr>
                      <a:r>
                        <a:rPr lang="nl-NL" sz="1400" b="0" dirty="0">
                          <a:solidFill>
                            <a:srgbClr val="005EA4"/>
                          </a:solidFill>
                        </a:rPr>
                        <a:t>Gezamenlijke opgave:</a:t>
                      </a:r>
                      <a:r>
                        <a:rPr lang="nl-NL" sz="1400" b="0" baseline="0" dirty="0">
                          <a:solidFill>
                            <a:srgbClr val="005EA4"/>
                          </a:solidFill>
                        </a:rPr>
                        <a:t> Regioplan</a:t>
                      </a:r>
                      <a:endParaRPr lang="nl-NL" sz="1400" b="0" dirty="0">
                        <a:solidFill>
                          <a:srgbClr val="005EA4"/>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3667253"/>
                  </a:ext>
                </a:extLst>
              </a:tr>
              <a:tr h="536713">
                <a:tc>
                  <a:txBody>
                    <a:bodyPr/>
                    <a:lstStyle/>
                    <a:p>
                      <a:pPr marL="0" indent="0">
                        <a:buNone/>
                      </a:pPr>
                      <a:r>
                        <a:rPr lang="nl-NL" sz="2000" b="1" dirty="0">
                          <a:solidFill>
                            <a:srgbClr val="002060"/>
                          </a:solidFill>
                        </a:rPr>
                        <a:t>Opschalen en transformeren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840915"/>
                  </a:ext>
                </a:extLst>
              </a:tr>
              <a:tr h="1928191">
                <a:tc>
                  <a:txBody>
                    <a:bodyPr/>
                    <a:lstStyle/>
                    <a:p>
                      <a:pPr marL="0" indent="0">
                        <a:buNone/>
                      </a:pPr>
                      <a:r>
                        <a:rPr lang="nl-NL" sz="2000" b="1" dirty="0">
                          <a:solidFill>
                            <a:srgbClr val="002060"/>
                          </a:solidFill>
                        </a:rPr>
                        <a:t>Oplossingsrichtingen</a:t>
                      </a:r>
                    </a:p>
                    <a:p>
                      <a:pPr marL="171450" lvl="0" indent="-171450">
                        <a:buFont typeface="Arial" panose="020B0604020202020204" pitchFamily="34" charset="0"/>
                        <a:buChar char="•"/>
                      </a:pPr>
                      <a:r>
                        <a:rPr lang="nl-NL" sz="1400" b="1" dirty="0">
                          <a:solidFill>
                            <a:srgbClr val="005EA4"/>
                          </a:solidFill>
                        </a:rPr>
                        <a:t>Voorkomen van zorg </a:t>
                      </a:r>
                      <a:endParaRPr lang="nl-NL" sz="1400" b="0" dirty="0">
                        <a:solidFill>
                          <a:srgbClr val="005EA4"/>
                        </a:solidFill>
                      </a:endParaRPr>
                    </a:p>
                    <a:p>
                      <a:pPr marL="628650" lvl="1" indent="-171450">
                        <a:buFont typeface="Arial" panose="020B0604020202020204" pitchFamily="34" charset="0"/>
                        <a:buChar char="•"/>
                      </a:pPr>
                      <a:r>
                        <a:rPr lang="nl-NL" sz="1400" dirty="0">
                          <a:solidFill>
                            <a:srgbClr val="005EA4"/>
                          </a:solidFill>
                        </a:rPr>
                        <a:t>Wijkgericht werken</a:t>
                      </a:r>
                    </a:p>
                    <a:p>
                      <a:pPr marL="628650" lvl="1" indent="-171450">
                        <a:buFont typeface="Arial" panose="020B0604020202020204" pitchFamily="34" charset="0"/>
                        <a:buChar char="•"/>
                      </a:pPr>
                      <a:endParaRPr lang="nl-NL" sz="600" dirty="0">
                        <a:solidFill>
                          <a:srgbClr val="002060"/>
                        </a:solidFill>
                      </a:endParaRPr>
                    </a:p>
                    <a:p>
                      <a:pPr marL="171450" lvl="0" indent="-171450">
                        <a:buFont typeface="Arial" panose="020B0604020202020204" pitchFamily="34" charset="0"/>
                        <a:buChar char="•"/>
                      </a:pPr>
                      <a:r>
                        <a:rPr lang="nl-NL" sz="1400" b="1" dirty="0">
                          <a:solidFill>
                            <a:srgbClr val="005EA4"/>
                          </a:solidFill>
                        </a:rPr>
                        <a:t>Hybride zorg </a:t>
                      </a:r>
                      <a:endParaRPr lang="nl-NL" sz="1400" b="0" dirty="0">
                        <a:solidFill>
                          <a:srgbClr val="005EA4"/>
                        </a:solidFill>
                      </a:endParaRPr>
                    </a:p>
                    <a:p>
                      <a:pPr marL="628650" lvl="1" indent="-171450">
                        <a:buFont typeface="Arial" panose="020B0604020202020204" pitchFamily="34" charset="0"/>
                        <a:buChar char="•"/>
                      </a:pPr>
                      <a:r>
                        <a:rPr lang="nl-NL" sz="1400" dirty="0" err="1">
                          <a:solidFill>
                            <a:srgbClr val="005EA4"/>
                          </a:solidFill>
                        </a:rPr>
                        <a:t>Hospital@home</a:t>
                      </a:r>
                      <a:r>
                        <a:rPr lang="nl-NL" sz="1400" dirty="0">
                          <a:solidFill>
                            <a:srgbClr val="005EA4"/>
                          </a:solidFill>
                        </a:rPr>
                        <a:t> (verplaatste klinische zorg) </a:t>
                      </a:r>
                    </a:p>
                    <a:p>
                      <a:pPr marL="628650" lvl="1" indent="-171450">
                        <a:buFont typeface="Arial" panose="020B0604020202020204" pitchFamily="34" charset="0"/>
                        <a:buChar char="•"/>
                      </a:pPr>
                      <a:r>
                        <a:rPr lang="nl-NL" sz="1400" dirty="0" err="1">
                          <a:solidFill>
                            <a:srgbClr val="005EA4"/>
                          </a:solidFill>
                        </a:rPr>
                        <a:t>Telemonitoring</a:t>
                      </a:r>
                      <a:r>
                        <a:rPr lang="nl-NL" sz="1400" dirty="0">
                          <a:solidFill>
                            <a:srgbClr val="005EA4"/>
                          </a:solidFill>
                        </a:rPr>
                        <a:t> (verplaatste poliklinische zorg) </a:t>
                      </a:r>
                    </a:p>
                    <a:p>
                      <a:pPr marL="628650" lvl="1" indent="-171450">
                        <a:buFont typeface="Arial" panose="020B0604020202020204" pitchFamily="34" charset="0"/>
                        <a:buChar char="•"/>
                      </a:pPr>
                      <a:r>
                        <a:rPr lang="nl-NL" sz="1400" dirty="0" err="1">
                          <a:solidFill>
                            <a:srgbClr val="005EA4"/>
                          </a:solidFill>
                        </a:rPr>
                        <a:t>Telemonitoring</a:t>
                      </a:r>
                      <a:r>
                        <a:rPr lang="nl-NL" sz="1400" dirty="0">
                          <a:solidFill>
                            <a:srgbClr val="005EA4"/>
                          </a:solidFill>
                        </a:rPr>
                        <a:t> transmuraal (met huisartsen)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8405213"/>
                  </a:ext>
                </a:extLst>
              </a:tr>
              <a:tr h="873449">
                <a:tc>
                  <a:txBody>
                    <a:bodyPr/>
                    <a:lstStyle/>
                    <a:p>
                      <a:pPr marL="0" indent="0">
                        <a:buNone/>
                      </a:pPr>
                      <a:r>
                        <a:rPr lang="nl-NL" sz="2000" b="1" dirty="0">
                          <a:solidFill>
                            <a:srgbClr val="002060"/>
                          </a:solidFill>
                        </a:rPr>
                        <a:t>Wereld café</a:t>
                      </a:r>
                      <a:endParaRPr lang="nl-NL" sz="1200" i="1" dirty="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6312866"/>
                  </a:ext>
                </a:extLst>
              </a:tr>
            </a:tbl>
          </a:graphicData>
        </a:graphic>
      </p:graphicFrame>
    </p:spTree>
    <p:extLst>
      <p:ext uri="{BB962C8B-B14F-4D97-AF65-F5344CB8AC3E}">
        <p14:creationId xmlns:p14="http://schemas.microsoft.com/office/powerpoint/2010/main" val="1269682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001" y="-50242"/>
            <a:ext cx="7873194" cy="1456980"/>
          </a:xfrm>
          <a:prstGeom prst="rect">
            <a:avLst/>
          </a:prstGeom>
        </p:spPr>
        <p:txBody>
          <a:bodyPr vert="horz" wrap="square" lIns="0" tIns="833289" rIns="0" bIns="0" rtlCol="0">
            <a:spAutoFit/>
          </a:bodyPr>
          <a:lstStyle/>
          <a:p>
            <a:pPr marL="504601">
              <a:spcBef>
                <a:spcPts val="127"/>
              </a:spcBef>
            </a:pPr>
            <a:r>
              <a:rPr sz="4000" spc="-13" dirty="0">
                <a:solidFill>
                  <a:schemeClr val="tx1"/>
                </a:solidFill>
              </a:rPr>
              <a:t>Nederlandse</a:t>
            </a:r>
            <a:r>
              <a:rPr sz="4000" spc="-53" dirty="0">
                <a:solidFill>
                  <a:schemeClr val="tx1"/>
                </a:solidFill>
              </a:rPr>
              <a:t> </a:t>
            </a:r>
            <a:r>
              <a:rPr sz="4000" spc="-13" dirty="0">
                <a:solidFill>
                  <a:schemeClr val="tx1"/>
                </a:solidFill>
              </a:rPr>
              <a:t>artseneed…</a:t>
            </a:r>
          </a:p>
        </p:txBody>
      </p:sp>
      <p:sp>
        <p:nvSpPr>
          <p:cNvPr id="7" name="object 7"/>
          <p:cNvSpPr txBox="1">
            <a:spLocks noGrp="1"/>
          </p:cNvSpPr>
          <p:nvPr>
            <p:ph type="sldNum" sz="quarter" idx="7"/>
          </p:nvPr>
        </p:nvSpPr>
        <p:spPr>
          <a:xfrm>
            <a:off x="15696747" y="8730060"/>
            <a:ext cx="364629" cy="166712"/>
          </a:xfrm>
          <a:prstGeom prst="rect">
            <a:avLst/>
          </a:prstGeom>
        </p:spPr>
        <p:txBody>
          <a:bodyPr vert="horz" wrap="square" lIns="0" tIns="0" rIns="0" bIns="0" rtlCol="0">
            <a:spAutoFit/>
          </a:bodyPr>
          <a:lstStyle/>
          <a:p>
            <a:pPr marL="50799" marR="0" lvl="0" indent="0" algn="l" defTabSz="1219170" rtl="0" eaLnBrk="1" fontAlgn="auto" latinLnBrk="0" hangingPunct="1">
              <a:lnSpc>
                <a:spcPts val="1273"/>
              </a:lnSpc>
              <a:spcBef>
                <a:spcPts val="0"/>
              </a:spcBef>
              <a:spcAft>
                <a:spcPts val="0"/>
              </a:spcAft>
              <a:buClrTx/>
              <a:buSzTx/>
              <a:buFontTx/>
              <a:buNone/>
              <a:tabLst/>
              <a:defRPr/>
            </a:pPr>
            <a:fld id="{81D60167-4931-47E6-BA6A-407CBD079E47}" type="slidenum">
              <a:rPr kumimoji="0" sz="1200" b="0" i="0" u="none" strike="noStrike" kern="0" cap="none" spc="-33" normalizeH="0" baseline="0" noProof="0" dirty="0">
                <a:ln>
                  <a:noFill/>
                </a:ln>
                <a:solidFill>
                  <a:prstClr val="white"/>
                </a:solidFill>
                <a:effectLst/>
                <a:uLnTx/>
                <a:uFillTx/>
                <a:latin typeface="Carlito"/>
                <a:ea typeface="+mn-ea"/>
              </a:rPr>
              <a:pPr marL="50799" marR="0" lvl="0" indent="0" algn="l" defTabSz="1219170" rtl="0" eaLnBrk="1" fontAlgn="auto" latinLnBrk="0" hangingPunct="1">
                <a:lnSpc>
                  <a:spcPts val="1273"/>
                </a:lnSpc>
                <a:spcBef>
                  <a:spcPts val="0"/>
                </a:spcBef>
                <a:spcAft>
                  <a:spcPts val="0"/>
                </a:spcAft>
                <a:buClrTx/>
                <a:buSzTx/>
                <a:buFontTx/>
                <a:buNone/>
                <a:tabLst/>
                <a:defRPr/>
              </a:pPr>
              <a:t>30</a:t>
            </a:fld>
            <a:endParaRPr kumimoji="0" sz="1200" b="0" i="0" u="none" strike="noStrike" kern="0" cap="none" spc="-33" normalizeH="0" baseline="0" noProof="0" dirty="0">
              <a:ln>
                <a:noFill/>
              </a:ln>
              <a:solidFill>
                <a:prstClr val="white"/>
              </a:solidFill>
              <a:effectLst/>
              <a:uLnTx/>
              <a:uFillTx/>
              <a:latin typeface="Carlito"/>
              <a:ea typeface="+mn-ea"/>
            </a:endParaRPr>
          </a:p>
        </p:txBody>
      </p:sp>
      <p:grpSp>
        <p:nvGrpSpPr>
          <p:cNvPr id="3" name="object 3"/>
          <p:cNvGrpSpPr/>
          <p:nvPr/>
        </p:nvGrpSpPr>
        <p:grpSpPr>
          <a:xfrm>
            <a:off x="1146768" y="1890767"/>
            <a:ext cx="9315366" cy="3788227"/>
            <a:chOff x="1171575" y="1439974"/>
            <a:chExt cx="6986524" cy="2841170"/>
          </a:xfrm>
        </p:grpSpPr>
        <p:pic>
          <p:nvPicPr>
            <p:cNvPr id="4" name="object 4"/>
            <p:cNvPicPr/>
            <p:nvPr/>
          </p:nvPicPr>
          <p:blipFill rotWithShape="1">
            <a:blip r:embed="rId2" cstate="print"/>
            <a:srcRect t="5008" b="7175"/>
            <a:stretch/>
          </p:blipFill>
          <p:spPr>
            <a:xfrm>
              <a:off x="1171575" y="1439974"/>
              <a:ext cx="6800850" cy="2841170"/>
            </a:xfrm>
            <a:prstGeom prst="rect">
              <a:avLst/>
            </a:prstGeom>
          </p:spPr>
        </p:pic>
        <p:sp>
          <p:nvSpPr>
            <p:cNvPr id="5" name="object 5"/>
            <p:cNvSpPr/>
            <p:nvPr/>
          </p:nvSpPr>
          <p:spPr>
            <a:xfrm>
              <a:off x="3229101" y="1727699"/>
              <a:ext cx="1546225" cy="432434"/>
            </a:xfrm>
            <a:custGeom>
              <a:avLst/>
              <a:gdLst/>
              <a:ahLst/>
              <a:cxnLst/>
              <a:rect l="l" t="t" r="r" b="b"/>
              <a:pathLst>
                <a:path w="1546225" h="432435">
                  <a:moveTo>
                    <a:pt x="0" y="50046"/>
                  </a:moveTo>
                  <a:lnTo>
                    <a:pt x="39206" y="17756"/>
                  </a:lnTo>
                  <a:lnTo>
                    <a:pt x="96464" y="5303"/>
                  </a:lnTo>
                  <a:lnTo>
                    <a:pt x="175478" y="0"/>
                  </a:lnTo>
                  <a:lnTo>
                    <a:pt x="222302" y="0"/>
                  </a:lnTo>
                  <a:lnTo>
                    <a:pt x="273555" y="1753"/>
                  </a:lnTo>
                  <a:lnTo>
                    <a:pt x="328900" y="5248"/>
                  </a:lnTo>
                  <a:lnTo>
                    <a:pt x="388002" y="10471"/>
                  </a:lnTo>
                  <a:lnTo>
                    <a:pt x="450523" y="17412"/>
                  </a:lnTo>
                  <a:lnTo>
                    <a:pt x="516126" y="26060"/>
                  </a:lnTo>
                  <a:lnTo>
                    <a:pt x="584477" y="36402"/>
                  </a:lnTo>
                  <a:lnTo>
                    <a:pt x="655237" y="48426"/>
                  </a:lnTo>
                  <a:lnTo>
                    <a:pt x="728070" y="62122"/>
                  </a:lnTo>
                  <a:lnTo>
                    <a:pt x="802639" y="77478"/>
                  </a:lnTo>
                  <a:lnTo>
                    <a:pt x="876935" y="94102"/>
                  </a:lnTo>
                  <a:lnTo>
                    <a:pt x="948964" y="111526"/>
                  </a:lnTo>
                  <a:lnTo>
                    <a:pt x="1018413" y="129623"/>
                  </a:lnTo>
                  <a:lnTo>
                    <a:pt x="1084973" y="148266"/>
                  </a:lnTo>
                  <a:lnTo>
                    <a:pt x="1148332" y="167326"/>
                  </a:lnTo>
                  <a:lnTo>
                    <a:pt x="1208179" y="186676"/>
                  </a:lnTo>
                  <a:lnTo>
                    <a:pt x="1264203" y="206188"/>
                  </a:lnTo>
                  <a:lnTo>
                    <a:pt x="1316092" y="225735"/>
                  </a:lnTo>
                  <a:lnTo>
                    <a:pt x="1363536" y="245189"/>
                  </a:lnTo>
                  <a:lnTo>
                    <a:pt x="1406223" y="264422"/>
                  </a:lnTo>
                  <a:lnTo>
                    <a:pt x="1443843" y="283306"/>
                  </a:lnTo>
                  <a:lnTo>
                    <a:pt x="1502635" y="319520"/>
                  </a:lnTo>
                  <a:lnTo>
                    <a:pt x="1537422" y="352808"/>
                  </a:lnTo>
                  <a:lnTo>
                    <a:pt x="1545717" y="382151"/>
                  </a:lnTo>
                  <a:lnTo>
                    <a:pt x="1539301" y="394724"/>
                  </a:lnTo>
                  <a:lnTo>
                    <a:pt x="1506465" y="414395"/>
                  </a:lnTo>
                  <a:lnTo>
                    <a:pt x="1449196" y="426838"/>
                  </a:lnTo>
                  <a:lnTo>
                    <a:pt x="1370184" y="432142"/>
                  </a:lnTo>
                  <a:lnTo>
                    <a:pt x="1323364" y="432146"/>
                  </a:lnTo>
                  <a:lnTo>
                    <a:pt x="1272117" y="430398"/>
                  </a:lnTo>
                  <a:lnTo>
                    <a:pt x="1216778" y="426910"/>
                  </a:lnTo>
                  <a:lnTo>
                    <a:pt x="1157684" y="421694"/>
                  </a:lnTo>
                  <a:lnTo>
                    <a:pt x="1095170" y="414760"/>
                  </a:lnTo>
                  <a:lnTo>
                    <a:pt x="1029574" y="406120"/>
                  </a:lnTo>
                  <a:lnTo>
                    <a:pt x="961230" y="395785"/>
                  </a:lnTo>
                  <a:lnTo>
                    <a:pt x="890475" y="383765"/>
                  </a:lnTo>
                  <a:lnTo>
                    <a:pt x="817645" y="370073"/>
                  </a:lnTo>
                  <a:lnTo>
                    <a:pt x="743076" y="354719"/>
                  </a:lnTo>
                  <a:lnTo>
                    <a:pt x="668779" y="338093"/>
                  </a:lnTo>
                  <a:lnTo>
                    <a:pt x="596748" y="320665"/>
                  </a:lnTo>
                  <a:lnTo>
                    <a:pt x="527293" y="302563"/>
                  </a:lnTo>
                  <a:lnTo>
                    <a:pt x="460727" y="283914"/>
                  </a:lnTo>
                  <a:lnTo>
                    <a:pt x="397361" y="264847"/>
                  </a:lnTo>
                  <a:lnTo>
                    <a:pt x="337506" y="245489"/>
                  </a:lnTo>
                  <a:lnTo>
                    <a:pt x="281475" y="225970"/>
                  </a:lnTo>
                  <a:lnTo>
                    <a:pt x="229579" y="206416"/>
                  </a:lnTo>
                  <a:lnTo>
                    <a:pt x="182130" y="186957"/>
                  </a:lnTo>
                  <a:lnTo>
                    <a:pt x="139438" y="167720"/>
                  </a:lnTo>
                  <a:lnTo>
                    <a:pt x="101817" y="148833"/>
                  </a:lnTo>
                  <a:lnTo>
                    <a:pt x="43029" y="112624"/>
                  </a:lnTo>
                  <a:lnTo>
                    <a:pt x="8259" y="79353"/>
                  </a:lnTo>
                  <a:lnTo>
                    <a:pt x="0" y="50046"/>
                  </a:lnTo>
                  <a:close/>
                </a:path>
              </a:pathLst>
            </a:custGeom>
            <a:ln w="22225">
              <a:solidFill>
                <a:srgbClr val="C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5432044" y="1995897"/>
              <a:ext cx="2726055" cy="880110"/>
            </a:xfrm>
            <a:custGeom>
              <a:avLst/>
              <a:gdLst/>
              <a:ahLst/>
              <a:cxnLst/>
              <a:rect l="l" t="t" r="r" b="b"/>
              <a:pathLst>
                <a:path w="2726054" h="880110">
                  <a:moveTo>
                    <a:pt x="0" y="16544"/>
                  </a:moveTo>
                  <a:lnTo>
                    <a:pt x="41798" y="580"/>
                  </a:lnTo>
                  <a:lnTo>
                    <a:pt x="62173" y="0"/>
                  </a:lnTo>
                  <a:lnTo>
                    <a:pt x="86283" y="732"/>
                  </a:lnTo>
                  <a:lnTo>
                    <a:pt x="145232" y="6033"/>
                  </a:lnTo>
                  <a:lnTo>
                    <a:pt x="217700" y="16276"/>
                  </a:lnTo>
                  <a:lnTo>
                    <a:pt x="258709" y="23186"/>
                  </a:lnTo>
                  <a:lnTo>
                    <a:pt x="302743" y="31255"/>
                  </a:lnTo>
                  <a:lnTo>
                    <a:pt x="349685" y="40457"/>
                  </a:lnTo>
                  <a:lnTo>
                    <a:pt x="399416" y="50765"/>
                  </a:lnTo>
                  <a:lnTo>
                    <a:pt x="451818" y="62155"/>
                  </a:lnTo>
                  <a:lnTo>
                    <a:pt x="506774" y="74600"/>
                  </a:lnTo>
                  <a:lnTo>
                    <a:pt x="564164" y="88074"/>
                  </a:lnTo>
                  <a:lnTo>
                    <a:pt x="623872" y="102553"/>
                  </a:lnTo>
                  <a:lnTo>
                    <a:pt x="685778" y="118009"/>
                  </a:lnTo>
                  <a:lnTo>
                    <a:pt x="749765" y="134418"/>
                  </a:lnTo>
                  <a:lnTo>
                    <a:pt x="815714" y="151754"/>
                  </a:lnTo>
                  <a:lnTo>
                    <a:pt x="883508" y="169990"/>
                  </a:lnTo>
                  <a:lnTo>
                    <a:pt x="953029" y="189102"/>
                  </a:lnTo>
                  <a:lnTo>
                    <a:pt x="1024158" y="209063"/>
                  </a:lnTo>
                  <a:lnTo>
                    <a:pt x="1096777" y="229848"/>
                  </a:lnTo>
                  <a:lnTo>
                    <a:pt x="1170768" y="251430"/>
                  </a:lnTo>
                  <a:lnTo>
                    <a:pt x="1246013" y="273785"/>
                  </a:lnTo>
                  <a:lnTo>
                    <a:pt x="1322395" y="296887"/>
                  </a:lnTo>
                  <a:lnTo>
                    <a:pt x="1399794" y="320709"/>
                  </a:lnTo>
                  <a:lnTo>
                    <a:pt x="1477063" y="344908"/>
                  </a:lnTo>
                  <a:lnTo>
                    <a:pt x="1553086" y="369126"/>
                  </a:lnTo>
                  <a:lnTo>
                    <a:pt x="1627751" y="393318"/>
                  </a:lnTo>
                  <a:lnTo>
                    <a:pt x="1700946" y="417437"/>
                  </a:lnTo>
                  <a:lnTo>
                    <a:pt x="1772558" y="441439"/>
                  </a:lnTo>
                  <a:lnTo>
                    <a:pt x="1842477" y="465277"/>
                  </a:lnTo>
                  <a:lnTo>
                    <a:pt x="1910589" y="488905"/>
                  </a:lnTo>
                  <a:lnTo>
                    <a:pt x="1976783" y="512278"/>
                  </a:lnTo>
                  <a:lnTo>
                    <a:pt x="2040948" y="535350"/>
                  </a:lnTo>
                  <a:lnTo>
                    <a:pt x="2102970" y="558075"/>
                  </a:lnTo>
                  <a:lnTo>
                    <a:pt x="2162739" y="580407"/>
                  </a:lnTo>
                  <a:lnTo>
                    <a:pt x="2220141" y="602300"/>
                  </a:lnTo>
                  <a:lnTo>
                    <a:pt x="2275066" y="623709"/>
                  </a:lnTo>
                  <a:lnTo>
                    <a:pt x="2327402" y="644588"/>
                  </a:lnTo>
                  <a:lnTo>
                    <a:pt x="2377036" y="664891"/>
                  </a:lnTo>
                  <a:lnTo>
                    <a:pt x="2423856" y="684571"/>
                  </a:lnTo>
                  <a:lnTo>
                    <a:pt x="2467750" y="703585"/>
                  </a:lnTo>
                  <a:lnTo>
                    <a:pt x="2508607" y="721885"/>
                  </a:lnTo>
                  <a:lnTo>
                    <a:pt x="2546315" y="739425"/>
                  </a:lnTo>
                  <a:lnTo>
                    <a:pt x="2580762" y="756161"/>
                  </a:lnTo>
                  <a:lnTo>
                    <a:pt x="2639422" y="787034"/>
                  </a:lnTo>
                  <a:lnTo>
                    <a:pt x="2683694" y="814138"/>
                  </a:lnTo>
                  <a:lnTo>
                    <a:pt x="2721165" y="846923"/>
                  </a:lnTo>
                  <a:lnTo>
                    <a:pt x="2725547" y="862999"/>
                  </a:lnTo>
                  <a:lnTo>
                    <a:pt x="2721301" y="869075"/>
                  </a:lnTo>
                  <a:lnTo>
                    <a:pt x="2712847" y="873738"/>
                  </a:lnTo>
                  <a:lnTo>
                    <a:pt x="2700303" y="877012"/>
                  </a:lnTo>
                  <a:lnTo>
                    <a:pt x="2683788" y="878923"/>
                  </a:lnTo>
                  <a:lnTo>
                    <a:pt x="2663418" y="879497"/>
                  </a:lnTo>
                  <a:lnTo>
                    <a:pt x="2639314" y="878760"/>
                  </a:lnTo>
                  <a:lnTo>
                    <a:pt x="2580372" y="873452"/>
                  </a:lnTo>
                  <a:lnTo>
                    <a:pt x="2507907" y="863205"/>
                  </a:lnTo>
                  <a:lnTo>
                    <a:pt x="2466900" y="856293"/>
                  </a:lnTo>
                  <a:lnTo>
                    <a:pt x="2422866" y="848224"/>
                  </a:lnTo>
                  <a:lnTo>
                    <a:pt x="2375924" y="839022"/>
                  </a:lnTo>
                  <a:lnTo>
                    <a:pt x="2326193" y="828714"/>
                  </a:lnTo>
                  <a:lnTo>
                    <a:pt x="2273791" y="817324"/>
                  </a:lnTo>
                  <a:lnTo>
                    <a:pt x="2218836" y="804879"/>
                  </a:lnTo>
                  <a:lnTo>
                    <a:pt x="2161446" y="791404"/>
                  </a:lnTo>
                  <a:lnTo>
                    <a:pt x="2101739" y="776925"/>
                  </a:lnTo>
                  <a:lnTo>
                    <a:pt x="2039834" y="761468"/>
                  </a:lnTo>
                  <a:lnTo>
                    <a:pt x="1975848" y="745057"/>
                  </a:lnTo>
                  <a:lnTo>
                    <a:pt x="1909901" y="727720"/>
                  </a:lnTo>
                  <a:lnTo>
                    <a:pt x="1842110" y="709480"/>
                  </a:lnTo>
                  <a:lnTo>
                    <a:pt x="1772593" y="690364"/>
                  </a:lnTo>
                  <a:lnTo>
                    <a:pt x="1701469" y="670398"/>
                  </a:lnTo>
                  <a:lnTo>
                    <a:pt x="1628857" y="649607"/>
                  </a:lnTo>
                  <a:lnTo>
                    <a:pt x="1554873" y="628017"/>
                  </a:lnTo>
                  <a:lnTo>
                    <a:pt x="1479637" y="605653"/>
                  </a:lnTo>
                  <a:lnTo>
                    <a:pt x="1403266" y="582541"/>
                  </a:lnTo>
                  <a:lnTo>
                    <a:pt x="1325879" y="558707"/>
                  </a:lnTo>
                  <a:lnTo>
                    <a:pt x="1248597" y="534508"/>
                  </a:lnTo>
                  <a:lnTo>
                    <a:pt x="1172562" y="510290"/>
                  </a:lnTo>
                  <a:lnTo>
                    <a:pt x="1097886" y="486098"/>
                  </a:lnTo>
                  <a:lnTo>
                    <a:pt x="1024682" y="461979"/>
                  </a:lnTo>
                  <a:lnTo>
                    <a:pt x="953060" y="437977"/>
                  </a:lnTo>
                  <a:lnTo>
                    <a:pt x="883133" y="414140"/>
                  </a:lnTo>
                  <a:lnTo>
                    <a:pt x="815012" y="390512"/>
                  </a:lnTo>
                  <a:lnTo>
                    <a:pt x="748811" y="367140"/>
                  </a:lnTo>
                  <a:lnTo>
                    <a:pt x="684640" y="344069"/>
                  </a:lnTo>
                  <a:lnTo>
                    <a:pt x="622612" y="321346"/>
                  </a:lnTo>
                  <a:lnTo>
                    <a:pt x="562838" y="299016"/>
                  </a:lnTo>
                  <a:lnTo>
                    <a:pt x="505430" y="277124"/>
                  </a:lnTo>
                  <a:lnTo>
                    <a:pt x="450501" y="255718"/>
                  </a:lnTo>
                  <a:lnTo>
                    <a:pt x="398162" y="234842"/>
                  </a:lnTo>
                  <a:lnTo>
                    <a:pt x="348525" y="214543"/>
                  </a:lnTo>
                  <a:lnTo>
                    <a:pt x="301702" y="194865"/>
                  </a:lnTo>
                  <a:lnTo>
                    <a:pt x="257805" y="175856"/>
                  </a:lnTo>
                  <a:lnTo>
                    <a:pt x="216945" y="157561"/>
                  </a:lnTo>
                  <a:lnTo>
                    <a:pt x="179236" y="140026"/>
                  </a:lnTo>
                  <a:lnTo>
                    <a:pt x="144788" y="123296"/>
                  </a:lnTo>
                  <a:lnTo>
                    <a:pt x="86125" y="92437"/>
                  </a:lnTo>
                  <a:lnTo>
                    <a:pt x="41852" y="65350"/>
                  </a:lnTo>
                  <a:lnTo>
                    <a:pt x="4382" y="32595"/>
                  </a:lnTo>
                  <a:lnTo>
                    <a:pt x="0" y="16544"/>
                  </a:lnTo>
                  <a:close/>
                </a:path>
              </a:pathLst>
            </a:custGeom>
            <a:ln w="22225">
              <a:solidFill>
                <a:srgbClr val="C00000"/>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421299332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95552" y="2140936"/>
            <a:ext cx="10189143" cy="4351338"/>
          </a:xfrm>
        </p:spPr>
        <p:txBody>
          <a:bodyPr>
            <a:normAutofit/>
          </a:bodyPr>
          <a:lstStyle/>
          <a:p>
            <a:pPr marL="0" indent="0" algn="l">
              <a:buNone/>
            </a:pPr>
            <a:r>
              <a:rPr lang="nl-NL" sz="1700" b="1" u="none" strike="noStrike" baseline="0" dirty="0">
                <a:solidFill>
                  <a:srgbClr val="005EA4"/>
                </a:solidFill>
                <a:latin typeface="OpenSans"/>
              </a:rPr>
              <a:t>Vragen:</a:t>
            </a:r>
            <a:br>
              <a:rPr lang="nl-NL" sz="1700" b="0" i="0" u="none" strike="noStrike" baseline="0" dirty="0">
                <a:solidFill>
                  <a:srgbClr val="000000"/>
                </a:solidFill>
                <a:latin typeface="OpenSans"/>
              </a:rPr>
            </a:br>
            <a:endParaRPr lang="nl-NL" sz="1700" b="0" i="0" u="none" strike="noStrike" baseline="0" dirty="0">
              <a:solidFill>
                <a:srgbClr val="000000"/>
              </a:solidFill>
              <a:latin typeface="OpenSans"/>
            </a:endParaRPr>
          </a:p>
          <a:p>
            <a:pPr algn="l"/>
            <a:r>
              <a:rPr lang="nl-NL" sz="1700" dirty="0">
                <a:solidFill>
                  <a:schemeClr val="tx1"/>
                </a:solidFill>
                <a:latin typeface="OpenSans"/>
              </a:rPr>
              <a:t>Kunnen we al dit geld wel aan? </a:t>
            </a:r>
          </a:p>
          <a:p>
            <a:pPr lvl="1"/>
            <a:r>
              <a:rPr lang="nl-NL" sz="1400" dirty="0">
                <a:solidFill>
                  <a:schemeClr val="tx1"/>
                </a:solidFill>
                <a:latin typeface="OpenSans"/>
              </a:rPr>
              <a:t>Het is nu immers een individuele en institutionele wedstrijd wie het meeste geld binnenkrijgt en iedereen wordt er blijkbaar beter van</a:t>
            </a:r>
          </a:p>
          <a:p>
            <a:pPr algn="l"/>
            <a:r>
              <a:rPr lang="nl-NL" sz="1700" dirty="0">
                <a:solidFill>
                  <a:srgbClr val="005EA4"/>
                </a:solidFill>
                <a:latin typeface="OpenSans"/>
              </a:rPr>
              <a:t>Echt </a:t>
            </a:r>
            <a:r>
              <a:rPr lang="nl-NL" sz="1700" dirty="0" err="1">
                <a:solidFill>
                  <a:srgbClr val="005EA4"/>
                </a:solidFill>
                <a:latin typeface="OpenSans"/>
              </a:rPr>
              <a:t>transformatieve</a:t>
            </a:r>
            <a:r>
              <a:rPr lang="nl-NL" sz="1700" dirty="0">
                <a:solidFill>
                  <a:srgbClr val="005EA4"/>
                </a:solidFill>
                <a:latin typeface="OpenSans"/>
              </a:rPr>
              <a:t> doelen ontbreken. </a:t>
            </a:r>
          </a:p>
          <a:p>
            <a:pPr lvl="1"/>
            <a:r>
              <a:rPr lang="nl-NL" sz="1400" dirty="0">
                <a:solidFill>
                  <a:srgbClr val="005EA4"/>
                </a:solidFill>
                <a:latin typeface="OpenSans"/>
              </a:rPr>
              <a:t>Transformaties gaan niet zonder transformatiepijn.</a:t>
            </a:r>
          </a:p>
          <a:p>
            <a:pPr algn="l"/>
            <a:r>
              <a:rPr lang="nl-NL" sz="1700" b="0" i="0" u="none" strike="noStrike" baseline="0" dirty="0">
                <a:solidFill>
                  <a:srgbClr val="005EA4"/>
                </a:solidFill>
                <a:latin typeface="OpenSans"/>
              </a:rPr>
              <a:t>Is het ook een probleem van de i</a:t>
            </a:r>
            <a:r>
              <a:rPr lang="nl-NL" sz="1700" dirty="0">
                <a:solidFill>
                  <a:srgbClr val="005EA4"/>
                </a:solidFill>
                <a:latin typeface="OpenSans"/>
              </a:rPr>
              <a:t>ndividuele specialist of huisarts?</a:t>
            </a:r>
          </a:p>
          <a:p>
            <a:pPr lvl="1"/>
            <a:r>
              <a:rPr lang="nl-NL" sz="1400" dirty="0">
                <a:solidFill>
                  <a:srgbClr val="005EA4"/>
                </a:solidFill>
                <a:latin typeface="OpenSans"/>
              </a:rPr>
              <a:t>Ervaart de specialist en huisarts het als zijn probleem en kan/wil hij/zij participeren</a:t>
            </a:r>
          </a:p>
        </p:txBody>
      </p:sp>
      <p:sp>
        <p:nvSpPr>
          <p:cNvPr id="7" name="Titel 1"/>
          <p:cNvSpPr txBox="1">
            <a:spLocks/>
          </p:cNvSpPr>
          <p:nvPr/>
        </p:nvSpPr>
        <p:spPr>
          <a:xfrm>
            <a:off x="1195552" y="529161"/>
            <a:ext cx="8516815" cy="1189108"/>
          </a:xfrm>
          <a:prstGeom prst="rect">
            <a:avLst/>
          </a:prstGeom>
        </p:spPr>
        <p:txBody>
          <a:bodyPr vert="horz" lIns="0" tIns="45720" rIns="91440" bIns="45720" rtlCol="0" anchor="ctr">
            <a:normAutofit fontScale="97500" lnSpcReduction="1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nl-NL" sz="4400" b="1">
                <a:solidFill>
                  <a:srgbClr val="005EA4"/>
                </a:solidFill>
                <a:latin typeface="OpenSans-Bold"/>
              </a:rPr>
              <a:t>Beethoven &amp; IZA, </a:t>
            </a:r>
            <a:br>
              <a:rPr lang="nl-NL" sz="4400" b="1">
                <a:solidFill>
                  <a:srgbClr val="005EA4"/>
                </a:solidFill>
                <a:latin typeface="OpenSans-Bold"/>
              </a:rPr>
            </a:br>
            <a:r>
              <a:rPr lang="nl-NL" sz="4400" b="1">
                <a:solidFill>
                  <a:srgbClr val="005EA4"/>
                </a:solidFill>
                <a:latin typeface="OpenSans-Bold"/>
              </a:rPr>
              <a:t>van idealen naar financiering</a:t>
            </a:r>
            <a:endParaRPr lang="nl-NL" dirty="0">
              <a:solidFill>
                <a:srgbClr val="005EA4"/>
              </a:solidFill>
            </a:endParaRPr>
          </a:p>
        </p:txBody>
      </p:sp>
    </p:spTree>
    <p:extLst>
      <p:ext uri="{BB962C8B-B14F-4D97-AF65-F5344CB8AC3E}">
        <p14:creationId xmlns:p14="http://schemas.microsoft.com/office/powerpoint/2010/main" val="749776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3E4F2-60E8-4C19-9B24-F7EBE88081EF}"/>
              </a:ext>
            </a:extLst>
          </p:cNvPr>
          <p:cNvSpPr>
            <a:spLocks noGrp="1"/>
          </p:cNvSpPr>
          <p:nvPr>
            <p:ph idx="1"/>
          </p:nvPr>
        </p:nvSpPr>
        <p:spPr>
          <a:xfrm>
            <a:off x="1195552" y="2012558"/>
            <a:ext cx="10515600" cy="4351338"/>
          </a:xfrm>
        </p:spPr>
        <p:txBody>
          <a:bodyPr>
            <a:normAutofit/>
          </a:bodyPr>
          <a:lstStyle/>
          <a:p>
            <a:r>
              <a:rPr lang="nl-NL" sz="1700" dirty="0">
                <a:solidFill>
                  <a:srgbClr val="005EA4"/>
                </a:solidFill>
                <a:latin typeface="OpenSans"/>
              </a:rPr>
              <a:t>Is er een gedeelde overtuiging dat verandering onvermijdelijk is door:</a:t>
            </a:r>
          </a:p>
          <a:p>
            <a:pPr lvl="1"/>
            <a:r>
              <a:rPr lang="nl-NL" sz="1600" b="0" i="0" u="none" strike="noStrike" baseline="0" dirty="0">
                <a:solidFill>
                  <a:srgbClr val="005EA4"/>
                </a:solidFill>
                <a:latin typeface="OpenSans"/>
              </a:rPr>
              <a:t>Toenemende patiënt</a:t>
            </a:r>
            <a:r>
              <a:rPr lang="nl-NL" sz="1600" dirty="0">
                <a:solidFill>
                  <a:srgbClr val="005EA4"/>
                </a:solidFill>
                <a:latin typeface="OpenSans"/>
              </a:rPr>
              <a:t>vraag, o</a:t>
            </a:r>
            <a:r>
              <a:rPr lang="nl-NL" sz="1600" b="0" i="0" u="none" strike="noStrike" baseline="0" dirty="0">
                <a:solidFill>
                  <a:srgbClr val="005EA4"/>
                </a:solidFill>
                <a:latin typeface="OpenSans"/>
              </a:rPr>
              <a:t>pschaling</a:t>
            </a:r>
          </a:p>
          <a:p>
            <a:pPr lvl="1"/>
            <a:r>
              <a:rPr lang="nl-NL" sz="1600" dirty="0">
                <a:solidFill>
                  <a:srgbClr val="005EA4"/>
                </a:solidFill>
                <a:latin typeface="OpenSans"/>
              </a:rPr>
              <a:t>Aanbod kan niet volgen, arbeidsmarkt en institutionele belangen</a:t>
            </a:r>
            <a:endParaRPr lang="nl-NL" sz="1600" b="0" i="0" u="none" strike="noStrike" baseline="0" dirty="0">
              <a:solidFill>
                <a:srgbClr val="005EA4"/>
              </a:solidFill>
              <a:latin typeface="OpenSans"/>
            </a:endParaRPr>
          </a:p>
          <a:p>
            <a:pPr lvl="1"/>
            <a:r>
              <a:rPr lang="nl-NL" sz="1600" b="0" i="0" u="none" strike="noStrike" baseline="0" dirty="0">
                <a:solidFill>
                  <a:srgbClr val="005EA4"/>
                </a:solidFill>
                <a:latin typeface="OpenSans"/>
              </a:rPr>
              <a:t>Digitalisering</a:t>
            </a:r>
          </a:p>
          <a:p>
            <a:pPr lvl="1"/>
            <a:r>
              <a:rPr lang="nl-NL" sz="1600" dirty="0">
                <a:solidFill>
                  <a:srgbClr val="005EA4"/>
                </a:solidFill>
                <a:latin typeface="OpenSans"/>
              </a:rPr>
              <a:t>Burgerkracht</a:t>
            </a:r>
          </a:p>
          <a:p>
            <a:pPr lvl="1"/>
            <a:endParaRPr lang="nl-NL" sz="1800" dirty="0">
              <a:solidFill>
                <a:srgbClr val="005EA4"/>
              </a:solidFill>
              <a:latin typeface="OpenSans"/>
            </a:endParaRPr>
          </a:p>
          <a:p>
            <a:r>
              <a:rPr lang="nl-NL" sz="1700" dirty="0">
                <a:solidFill>
                  <a:srgbClr val="005EA4"/>
                </a:solidFill>
                <a:latin typeface="OpenSans"/>
              </a:rPr>
              <a:t>Wat betekent niet actief meedoen, ben je dan een volger of kom je buitenspel te staan? </a:t>
            </a:r>
          </a:p>
          <a:p>
            <a:pPr algn="l"/>
            <a:endParaRPr lang="nl-NL" sz="1700" dirty="0">
              <a:solidFill>
                <a:srgbClr val="005EA4"/>
              </a:solidFill>
              <a:latin typeface="OpenSans"/>
            </a:endParaRPr>
          </a:p>
          <a:p>
            <a:pPr algn="l"/>
            <a:r>
              <a:rPr lang="nl-NL" sz="1700" b="0" i="0" u="none" strike="noStrike" baseline="0" dirty="0">
                <a:solidFill>
                  <a:srgbClr val="005EA4"/>
                </a:solidFill>
                <a:latin typeface="OpenSans"/>
              </a:rPr>
              <a:t>Waarom is externe financiering zo noodzakelijk?</a:t>
            </a:r>
          </a:p>
          <a:p>
            <a:pPr lvl="1"/>
            <a:r>
              <a:rPr lang="nl-NL" sz="1600" b="0" i="0" u="none" strike="noStrike" baseline="0" dirty="0">
                <a:solidFill>
                  <a:srgbClr val="005EA4"/>
                </a:solidFill>
                <a:latin typeface="OpenSans"/>
              </a:rPr>
              <a:t>Is dit niet juist een teken dat je </a:t>
            </a:r>
            <a:r>
              <a:rPr lang="nl-NL" sz="1600" dirty="0">
                <a:solidFill>
                  <a:srgbClr val="005EA4"/>
                </a:solidFill>
                <a:latin typeface="OpenSans"/>
              </a:rPr>
              <a:t>intrinsiek niet wilt veranderen? </a:t>
            </a:r>
          </a:p>
          <a:p>
            <a:pPr lvl="1"/>
            <a:r>
              <a:rPr lang="nl-NL" sz="1600" dirty="0">
                <a:solidFill>
                  <a:srgbClr val="005EA4"/>
                </a:solidFill>
                <a:latin typeface="OpenSans"/>
              </a:rPr>
              <a:t>De zorgsector beschikt over 4,5 miljard EV boven de </a:t>
            </a:r>
            <a:r>
              <a:rPr lang="nl-NL" sz="1600" b="0" i="0" u="none" strike="noStrike" baseline="0" dirty="0">
                <a:solidFill>
                  <a:srgbClr val="005EA4"/>
                </a:solidFill>
                <a:latin typeface="OpenSans"/>
              </a:rPr>
              <a:t>veilige solvabiliteitsgrens van 30%</a:t>
            </a:r>
            <a:endParaRPr lang="nl-NL" sz="1400" dirty="0">
              <a:solidFill>
                <a:srgbClr val="005EA4"/>
              </a:solidFill>
            </a:endParaRPr>
          </a:p>
        </p:txBody>
      </p:sp>
      <p:sp>
        <p:nvSpPr>
          <p:cNvPr id="7" name="Titel 1"/>
          <p:cNvSpPr txBox="1">
            <a:spLocks/>
          </p:cNvSpPr>
          <p:nvPr/>
        </p:nvSpPr>
        <p:spPr>
          <a:xfrm>
            <a:off x="1195552" y="529161"/>
            <a:ext cx="8516815" cy="1189108"/>
          </a:xfrm>
          <a:prstGeom prst="rect">
            <a:avLst/>
          </a:prstGeom>
        </p:spPr>
        <p:txBody>
          <a:bodyPr vert="horz" lIns="0" tIns="45720" rIns="91440" bIns="45720" rtlCol="0" anchor="ctr">
            <a:normAutofit fontScale="97500" lnSpcReduction="1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nl-NL" sz="4400" b="1">
                <a:solidFill>
                  <a:srgbClr val="005EA4"/>
                </a:solidFill>
                <a:latin typeface="OpenSans-Bold"/>
              </a:rPr>
              <a:t>Beethoven &amp; IZA, </a:t>
            </a:r>
            <a:br>
              <a:rPr lang="nl-NL" sz="4400" b="1">
                <a:solidFill>
                  <a:srgbClr val="005EA4"/>
                </a:solidFill>
                <a:latin typeface="OpenSans-Bold"/>
              </a:rPr>
            </a:br>
            <a:r>
              <a:rPr lang="nl-NL" sz="4400" b="1">
                <a:solidFill>
                  <a:srgbClr val="005EA4"/>
                </a:solidFill>
                <a:latin typeface="OpenSans-Bold"/>
              </a:rPr>
              <a:t>van idealen naar financiering</a:t>
            </a:r>
            <a:endParaRPr lang="nl-NL" dirty="0">
              <a:solidFill>
                <a:srgbClr val="005EA4"/>
              </a:solidFill>
            </a:endParaRPr>
          </a:p>
        </p:txBody>
      </p:sp>
    </p:spTree>
    <p:extLst>
      <p:ext uri="{BB962C8B-B14F-4D97-AF65-F5344CB8AC3E}">
        <p14:creationId xmlns:p14="http://schemas.microsoft.com/office/powerpoint/2010/main" val="1469403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A63E4F2-60E8-4C19-9B24-F7EBE88081EF}"/>
              </a:ext>
            </a:extLst>
          </p:cNvPr>
          <p:cNvSpPr>
            <a:spLocks noGrp="1"/>
          </p:cNvSpPr>
          <p:nvPr>
            <p:ph idx="1"/>
          </p:nvPr>
        </p:nvSpPr>
        <p:spPr>
          <a:xfrm>
            <a:off x="1195552" y="2146496"/>
            <a:ext cx="10515600" cy="4351338"/>
          </a:xfrm>
        </p:spPr>
        <p:txBody>
          <a:bodyPr>
            <a:normAutofit/>
          </a:bodyPr>
          <a:lstStyle/>
          <a:p>
            <a:r>
              <a:rPr lang="nl-NL" sz="1600" dirty="0">
                <a:solidFill>
                  <a:srgbClr val="005EA4"/>
                </a:solidFill>
                <a:latin typeface="OpenSans"/>
              </a:rPr>
              <a:t>Bij een gedeelde overtuiging hoort </a:t>
            </a:r>
            <a:r>
              <a:rPr lang="nl-NL" sz="2000" b="1" dirty="0">
                <a:solidFill>
                  <a:srgbClr val="005EA4"/>
                </a:solidFill>
                <a:latin typeface="OpenSans"/>
              </a:rPr>
              <a:t>samen investere</a:t>
            </a:r>
            <a:r>
              <a:rPr lang="nl-NL" sz="2000" dirty="0">
                <a:solidFill>
                  <a:srgbClr val="005EA4"/>
                </a:solidFill>
                <a:latin typeface="OpenSans"/>
              </a:rPr>
              <a:t>n</a:t>
            </a:r>
            <a:endParaRPr lang="nl-NL" sz="1600" dirty="0">
              <a:solidFill>
                <a:srgbClr val="005EA4"/>
              </a:solidFill>
              <a:latin typeface="OpenSans"/>
            </a:endParaRPr>
          </a:p>
          <a:p>
            <a:pPr lvl="1"/>
            <a:r>
              <a:rPr lang="nl-NL" sz="1600" dirty="0">
                <a:solidFill>
                  <a:srgbClr val="005EA4"/>
                </a:solidFill>
                <a:latin typeface="OpenSans"/>
              </a:rPr>
              <a:t>In echte transformaties</a:t>
            </a:r>
          </a:p>
          <a:p>
            <a:pPr lvl="1"/>
            <a:r>
              <a:rPr lang="nl-NL" sz="1600" dirty="0">
                <a:solidFill>
                  <a:srgbClr val="005EA4"/>
                </a:solidFill>
                <a:latin typeface="OpenSans"/>
              </a:rPr>
              <a:t>Door inzet eigen middelen (dan neem je meer </a:t>
            </a:r>
            <a:r>
              <a:rPr lang="nl-NL" sz="2000" b="1" dirty="0">
                <a:solidFill>
                  <a:srgbClr val="005EA4"/>
                </a:solidFill>
                <a:latin typeface="OpenSans"/>
              </a:rPr>
              <a:t>verantwoordelijkheid</a:t>
            </a:r>
            <a:r>
              <a:rPr lang="nl-NL" sz="1600" dirty="0">
                <a:solidFill>
                  <a:srgbClr val="005EA4"/>
                </a:solidFill>
                <a:latin typeface="OpenSans"/>
              </a:rPr>
              <a:t>)</a:t>
            </a:r>
          </a:p>
          <a:p>
            <a:pPr lvl="1"/>
            <a:r>
              <a:rPr lang="nl-NL" sz="1600" dirty="0">
                <a:solidFill>
                  <a:srgbClr val="005EA4"/>
                </a:solidFill>
                <a:latin typeface="OpenSans"/>
              </a:rPr>
              <a:t>Door samen te investeren (de </a:t>
            </a:r>
            <a:r>
              <a:rPr lang="nl-NL" sz="2000" b="1" dirty="0" err="1">
                <a:solidFill>
                  <a:srgbClr val="005EA4"/>
                </a:solidFill>
                <a:latin typeface="OpenSans"/>
              </a:rPr>
              <a:t>gain</a:t>
            </a:r>
            <a:r>
              <a:rPr lang="nl-NL" sz="2000" b="1" dirty="0">
                <a:solidFill>
                  <a:srgbClr val="005EA4"/>
                </a:solidFill>
                <a:latin typeface="OpenSans"/>
              </a:rPr>
              <a:t> en </a:t>
            </a:r>
            <a:r>
              <a:rPr lang="nl-NL" sz="2000" b="1" dirty="0" err="1">
                <a:solidFill>
                  <a:srgbClr val="005EA4"/>
                </a:solidFill>
                <a:latin typeface="OpenSans"/>
              </a:rPr>
              <a:t>pain</a:t>
            </a:r>
            <a:r>
              <a:rPr lang="nl-NL" sz="2000" b="1" dirty="0">
                <a:solidFill>
                  <a:srgbClr val="005EA4"/>
                </a:solidFill>
                <a:latin typeface="OpenSans"/>
              </a:rPr>
              <a:t> samen delen</a:t>
            </a:r>
            <a:r>
              <a:rPr lang="nl-NL" sz="1600" dirty="0">
                <a:solidFill>
                  <a:srgbClr val="005EA4"/>
                </a:solidFill>
                <a:latin typeface="OpenSans"/>
              </a:rPr>
              <a:t>)</a:t>
            </a:r>
          </a:p>
          <a:p>
            <a:pPr lvl="1"/>
            <a:r>
              <a:rPr lang="nl-NL" sz="1600" dirty="0">
                <a:solidFill>
                  <a:srgbClr val="005EA4"/>
                </a:solidFill>
                <a:latin typeface="OpenSans"/>
              </a:rPr>
              <a:t>Op basis van </a:t>
            </a:r>
            <a:r>
              <a:rPr lang="nl-NL" sz="2000" b="1" dirty="0">
                <a:solidFill>
                  <a:srgbClr val="005EA4"/>
                </a:solidFill>
                <a:latin typeface="OpenSans"/>
              </a:rPr>
              <a:t>gelijkwaardige verhoudingen</a:t>
            </a:r>
            <a:br>
              <a:rPr lang="nl-NL" sz="1600" dirty="0">
                <a:solidFill>
                  <a:srgbClr val="005EA4"/>
                </a:solidFill>
                <a:latin typeface="OpenSans"/>
              </a:rPr>
            </a:br>
            <a:endParaRPr lang="nl-NL" sz="1600" dirty="0">
              <a:solidFill>
                <a:srgbClr val="005EA4"/>
              </a:solidFill>
              <a:latin typeface="OpenSans"/>
            </a:endParaRPr>
          </a:p>
          <a:p>
            <a:pPr algn="l"/>
            <a:r>
              <a:rPr lang="nl-NL" sz="2000" b="1" i="0" u="none" strike="noStrike" baseline="0" dirty="0">
                <a:solidFill>
                  <a:srgbClr val="005EA4"/>
                </a:solidFill>
                <a:latin typeface="OpenSans"/>
              </a:rPr>
              <a:t>Een succesvolle transformatie begint echt bij onszelf!</a:t>
            </a:r>
          </a:p>
        </p:txBody>
      </p:sp>
      <p:sp>
        <p:nvSpPr>
          <p:cNvPr id="7" name="Titel 1"/>
          <p:cNvSpPr>
            <a:spLocks noGrp="1"/>
          </p:cNvSpPr>
          <p:nvPr>
            <p:ph type="title"/>
          </p:nvPr>
        </p:nvSpPr>
        <p:spPr>
          <a:xfrm>
            <a:off x="1195552" y="529161"/>
            <a:ext cx="8516815" cy="1189108"/>
          </a:xfrm>
        </p:spPr>
        <p:txBody>
          <a:bodyPr>
            <a:normAutofit fontScale="90000"/>
          </a:bodyPr>
          <a:lstStyle/>
          <a:p>
            <a:r>
              <a:rPr lang="nl-NL" sz="4400" b="1" dirty="0">
                <a:solidFill>
                  <a:srgbClr val="005EA4"/>
                </a:solidFill>
                <a:latin typeface="OpenSans-Bold"/>
              </a:rPr>
              <a:t>Beethoven &amp; IZA, </a:t>
            </a:r>
            <a:br>
              <a:rPr lang="nl-NL" sz="4400" b="1" dirty="0">
                <a:solidFill>
                  <a:srgbClr val="005EA4"/>
                </a:solidFill>
                <a:latin typeface="OpenSans-Bold"/>
              </a:rPr>
            </a:br>
            <a:r>
              <a:rPr lang="nl-NL" sz="4400" b="1" dirty="0">
                <a:solidFill>
                  <a:srgbClr val="005EA4"/>
                </a:solidFill>
                <a:latin typeface="OpenSans-Bold"/>
              </a:rPr>
              <a:t>van idealen naar financiering</a:t>
            </a:r>
            <a:endParaRPr lang="nl-NL" dirty="0">
              <a:solidFill>
                <a:srgbClr val="005EA4"/>
              </a:solidFill>
            </a:endParaRPr>
          </a:p>
        </p:txBody>
      </p:sp>
    </p:spTree>
    <p:extLst>
      <p:ext uri="{BB962C8B-B14F-4D97-AF65-F5344CB8AC3E}">
        <p14:creationId xmlns:p14="http://schemas.microsoft.com/office/powerpoint/2010/main" val="1199139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BC75ADF-02B6-9513-7FA2-6F55350CCE2D}"/>
              </a:ext>
            </a:extLst>
          </p:cNvPr>
          <p:cNvSpPr>
            <a:spLocks noGrp="1"/>
          </p:cNvSpPr>
          <p:nvPr>
            <p:ph type="title"/>
          </p:nvPr>
        </p:nvSpPr>
        <p:spPr/>
        <p:txBody>
          <a:bodyPr>
            <a:normAutofit/>
          </a:bodyPr>
          <a:lstStyle/>
          <a:p>
            <a:pPr marL="0" indent="0" algn="l">
              <a:buNone/>
            </a:pPr>
            <a:r>
              <a:rPr lang="nl-NL" sz="4400" b="1" i="0" u="none" strike="noStrike" baseline="0" dirty="0">
                <a:solidFill>
                  <a:srgbClr val="005EA4"/>
                </a:solidFill>
                <a:latin typeface="OpenSans-Bold"/>
              </a:rPr>
              <a:t>Beethoven &amp; </a:t>
            </a:r>
            <a:r>
              <a:rPr lang="nl-NL" sz="4400" b="1" i="0" u="none" strike="noStrike" baseline="0" dirty="0">
                <a:solidFill>
                  <a:schemeClr val="tx1"/>
                </a:solidFill>
                <a:latin typeface="OpenSans-Bold"/>
              </a:rPr>
              <a:t>IZA, de transitiepijn</a:t>
            </a:r>
            <a:br>
              <a:rPr lang="nl-NL" sz="4400" b="1" i="0" u="none" strike="noStrike" baseline="0" dirty="0">
                <a:solidFill>
                  <a:schemeClr val="tx1"/>
                </a:solidFill>
                <a:latin typeface="OpenSans-Bold"/>
              </a:rPr>
            </a:br>
            <a:endParaRPr lang="nl-NL" dirty="0">
              <a:solidFill>
                <a:schemeClr val="tx1"/>
              </a:solidFill>
            </a:endParaRPr>
          </a:p>
        </p:txBody>
      </p:sp>
      <p:sp>
        <p:nvSpPr>
          <p:cNvPr id="3" name="Tijdelijke aanduiding voor inhoud 2">
            <a:extLst>
              <a:ext uri="{FF2B5EF4-FFF2-40B4-BE49-F238E27FC236}">
                <a16:creationId xmlns:a16="http://schemas.microsoft.com/office/drawing/2014/main" id="{5A63E4F2-60E8-4C19-9B24-F7EBE88081EF}"/>
              </a:ext>
            </a:extLst>
          </p:cNvPr>
          <p:cNvSpPr>
            <a:spLocks noGrp="1"/>
          </p:cNvSpPr>
          <p:nvPr>
            <p:ph idx="1"/>
          </p:nvPr>
        </p:nvSpPr>
        <p:spPr>
          <a:xfrm>
            <a:off x="1164656" y="1888935"/>
            <a:ext cx="9149862" cy="4351338"/>
          </a:xfrm>
        </p:spPr>
        <p:txBody>
          <a:bodyPr>
            <a:normAutofit/>
          </a:bodyPr>
          <a:lstStyle/>
          <a:p>
            <a:pPr marL="0" indent="0" defTabSz="1219170">
              <a:lnSpc>
                <a:spcPts val="2597"/>
              </a:lnSpc>
              <a:buNone/>
            </a:pPr>
            <a:r>
              <a:rPr lang="nl-NL" sz="1700" dirty="0">
                <a:solidFill>
                  <a:srgbClr val="005EA4"/>
                </a:solidFill>
                <a:latin typeface="Calibri"/>
                <a:cs typeface="Calibri"/>
              </a:rPr>
              <a:t>Bedreiging</a:t>
            </a:r>
            <a:r>
              <a:rPr lang="nl-NL" sz="1700" spc="21" dirty="0">
                <a:solidFill>
                  <a:srgbClr val="005EA4"/>
                </a:solidFill>
                <a:latin typeface="Calibri"/>
                <a:cs typeface="Calibri"/>
              </a:rPr>
              <a:t> </a:t>
            </a:r>
            <a:r>
              <a:rPr lang="nl-NL" sz="1700" spc="-19" dirty="0">
                <a:solidFill>
                  <a:srgbClr val="005EA4"/>
                </a:solidFill>
                <a:latin typeface="Calibri"/>
                <a:cs typeface="Calibri"/>
              </a:rPr>
              <a:t>van</a:t>
            </a:r>
            <a:r>
              <a:rPr lang="nl-NL" sz="1700" spc="20" dirty="0">
                <a:solidFill>
                  <a:srgbClr val="005EA4"/>
                </a:solidFill>
                <a:latin typeface="Calibri"/>
                <a:cs typeface="Calibri"/>
              </a:rPr>
              <a:t> </a:t>
            </a:r>
            <a:r>
              <a:rPr lang="nl-NL" sz="1700" dirty="0">
                <a:solidFill>
                  <a:srgbClr val="005EA4"/>
                </a:solidFill>
                <a:latin typeface="Calibri"/>
                <a:cs typeface="Calibri"/>
              </a:rPr>
              <a:t>individuele</a:t>
            </a:r>
            <a:r>
              <a:rPr lang="nl-NL" sz="1700" spc="-16" dirty="0">
                <a:solidFill>
                  <a:srgbClr val="005EA4"/>
                </a:solidFill>
                <a:latin typeface="Calibri"/>
                <a:cs typeface="Calibri"/>
              </a:rPr>
              <a:t> </a:t>
            </a:r>
            <a:r>
              <a:rPr lang="nl-NL" sz="1700" dirty="0">
                <a:solidFill>
                  <a:srgbClr val="005EA4"/>
                </a:solidFill>
                <a:latin typeface="Calibri"/>
                <a:cs typeface="Calibri"/>
              </a:rPr>
              <a:t>belangen</a:t>
            </a:r>
          </a:p>
          <a:p>
            <a:pPr defTabSz="1219170">
              <a:lnSpc>
                <a:spcPts val="2597"/>
              </a:lnSpc>
              <a:spcBef>
                <a:spcPts val="540"/>
              </a:spcBef>
            </a:pPr>
            <a:r>
              <a:rPr lang="nl-NL" sz="1700" dirty="0">
                <a:solidFill>
                  <a:srgbClr val="005EA4"/>
                </a:solidFill>
                <a:latin typeface="Calibri"/>
                <a:cs typeface="Calibri"/>
              </a:rPr>
              <a:t>Bedreiging</a:t>
            </a:r>
            <a:r>
              <a:rPr lang="nl-NL" sz="1700" spc="21" dirty="0">
                <a:solidFill>
                  <a:srgbClr val="005EA4"/>
                </a:solidFill>
                <a:latin typeface="Calibri"/>
                <a:cs typeface="Calibri"/>
              </a:rPr>
              <a:t> </a:t>
            </a:r>
            <a:r>
              <a:rPr lang="nl-NL" sz="1700" spc="-23" dirty="0">
                <a:solidFill>
                  <a:srgbClr val="005EA4"/>
                </a:solidFill>
                <a:latin typeface="Calibri"/>
                <a:cs typeface="Calibri"/>
              </a:rPr>
              <a:t>kan</a:t>
            </a:r>
            <a:r>
              <a:rPr lang="nl-NL" sz="1700" dirty="0">
                <a:solidFill>
                  <a:srgbClr val="005EA4"/>
                </a:solidFill>
                <a:latin typeface="Calibri"/>
                <a:cs typeface="Calibri"/>
              </a:rPr>
              <a:t> dus materieel/feitelijk</a:t>
            </a:r>
            <a:r>
              <a:rPr lang="nl-NL" sz="1700" spc="-19" dirty="0">
                <a:solidFill>
                  <a:srgbClr val="005EA4"/>
                </a:solidFill>
                <a:latin typeface="Calibri"/>
                <a:cs typeface="Calibri"/>
              </a:rPr>
              <a:t> </a:t>
            </a:r>
            <a:r>
              <a:rPr lang="nl-NL" sz="1700" dirty="0">
                <a:solidFill>
                  <a:srgbClr val="005EA4"/>
                </a:solidFill>
                <a:latin typeface="Calibri"/>
                <a:cs typeface="Calibri"/>
              </a:rPr>
              <a:t>zijn of (slechts) ervaren</a:t>
            </a:r>
          </a:p>
          <a:p>
            <a:pPr defTabSz="1219170">
              <a:lnSpc>
                <a:spcPts val="2597"/>
              </a:lnSpc>
              <a:spcBef>
                <a:spcPts val="540"/>
              </a:spcBef>
            </a:pPr>
            <a:r>
              <a:rPr lang="nl-NL" sz="1700" dirty="0">
                <a:solidFill>
                  <a:srgbClr val="005EA4"/>
                </a:solidFill>
                <a:latin typeface="Calibri"/>
                <a:cs typeface="Calibri"/>
              </a:rPr>
              <a:t>Ook</a:t>
            </a:r>
            <a:r>
              <a:rPr lang="nl-NL" sz="1700" spc="13" dirty="0">
                <a:solidFill>
                  <a:srgbClr val="005EA4"/>
                </a:solidFill>
                <a:latin typeface="Calibri"/>
                <a:cs typeface="Calibri"/>
              </a:rPr>
              <a:t> </a:t>
            </a:r>
            <a:r>
              <a:rPr lang="nl-NL" sz="1700" dirty="0">
                <a:solidFill>
                  <a:srgbClr val="005EA4"/>
                </a:solidFill>
                <a:latin typeface="Calibri"/>
                <a:cs typeface="Calibri"/>
              </a:rPr>
              <a:t>al dient de transitie</a:t>
            </a:r>
            <a:r>
              <a:rPr lang="nl-NL" sz="1700" spc="-20" dirty="0">
                <a:solidFill>
                  <a:srgbClr val="005EA4"/>
                </a:solidFill>
                <a:latin typeface="Calibri"/>
                <a:cs typeface="Calibri"/>
              </a:rPr>
              <a:t> </a:t>
            </a:r>
            <a:r>
              <a:rPr lang="nl-NL" sz="1700" dirty="0">
                <a:solidFill>
                  <a:srgbClr val="005EA4"/>
                </a:solidFill>
                <a:latin typeface="Calibri"/>
                <a:cs typeface="Calibri"/>
              </a:rPr>
              <a:t>een</a:t>
            </a:r>
            <a:r>
              <a:rPr lang="nl-NL" sz="1700" spc="33" dirty="0">
                <a:solidFill>
                  <a:srgbClr val="005EA4"/>
                </a:solidFill>
                <a:latin typeface="Calibri"/>
                <a:cs typeface="Calibri"/>
              </a:rPr>
              <a:t> </a:t>
            </a:r>
            <a:r>
              <a:rPr lang="nl-NL" sz="1700" dirty="0">
                <a:solidFill>
                  <a:srgbClr val="005EA4"/>
                </a:solidFill>
                <a:latin typeface="Calibri"/>
                <a:cs typeface="Calibri"/>
              </a:rPr>
              <a:t>collectief belang</a:t>
            </a:r>
          </a:p>
          <a:p>
            <a:pPr defTabSz="1219170">
              <a:lnSpc>
                <a:spcPts val="2597"/>
              </a:lnSpc>
              <a:spcBef>
                <a:spcPts val="477"/>
              </a:spcBef>
            </a:pPr>
            <a:r>
              <a:rPr lang="nl-NL" sz="1700" spc="-31" dirty="0">
                <a:solidFill>
                  <a:srgbClr val="005EA4"/>
                </a:solidFill>
                <a:latin typeface="Calibri"/>
                <a:cs typeface="Calibri"/>
              </a:rPr>
              <a:t>Zeker</a:t>
            </a:r>
            <a:r>
              <a:rPr lang="nl-NL" sz="1700" spc="61" dirty="0">
                <a:solidFill>
                  <a:srgbClr val="005EA4"/>
                </a:solidFill>
                <a:latin typeface="Calibri"/>
                <a:cs typeface="Calibri"/>
              </a:rPr>
              <a:t> </a:t>
            </a:r>
            <a:r>
              <a:rPr lang="nl-NL" sz="1700" dirty="0">
                <a:solidFill>
                  <a:srgbClr val="005EA4"/>
                </a:solidFill>
                <a:latin typeface="Calibri"/>
                <a:cs typeface="Calibri"/>
              </a:rPr>
              <a:t>wanneer</a:t>
            </a:r>
            <a:r>
              <a:rPr lang="nl-NL" sz="1700" spc="21" dirty="0">
                <a:solidFill>
                  <a:srgbClr val="005EA4"/>
                </a:solidFill>
                <a:latin typeface="Calibri"/>
                <a:cs typeface="Calibri"/>
              </a:rPr>
              <a:t> </a:t>
            </a:r>
            <a:r>
              <a:rPr lang="nl-NL" sz="1700" dirty="0">
                <a:solidFill>
                  <a:srgbClr val="005EA4"/>
                </a:solidFill>
                <a:latin typeface="Calibri"/>
                <a:cs typeface="Calibri"/>
              </a:rPr>
              <a:t>de</a:t>
            </a:r>
            <a:r>
              <a:rPr lang="nl-NL" sz="1700" spc="13" dirty="0">
                <a:solidFill>
                  <a:srgbClr val="005EA4"/>
                </a:solidFill>
                <a:latin typeface="Calibri"/>
                <a:cs typeface="Calibri"/>
              </a:rPr>
              <a:t> </a:t>
            </a:r>
            <a:r>
              <a:rPr lang="nl-NL" sz="1700" dirty="0">
                <a:solidFill>
                  <a:srgbClr val="005EA4"/>
                </a:solidFill>
                <a:latin typeface="Calibri"/>
                <a:cs typeface="Calibri"/>
              </a:rPr>
              <a:t>baten</a:t>
            </a:r>
            <a:r>
              <a:rPr lang="nl-NL" sz="1700" spc="-16" dirty="0">
                <a:solidFill>
                  <a:srgbClr val="005EA4"/>
                </a:solidFill>
                <a:latin typeface="Calibri"/>
                <a:cs typeface="Calibri"/>
              </a:rPr>
              <a:t> </a:t>
            </a:r>
            <a:r>
              <a:rPr lang="nl-NL" sz="1700" dirty="0">
                <a:solidFill>
                  <a:srgbClr val="005EA4"/>
                </a:solidFill>
                <a:latin typeface="Calibri"/>
                <a:cs typeface="Calibri"/>
              </a:rPr>
              <a:t>ver</a:t>
            </a:r>
            <a:r>
              <a:rPr lang="nl-NL" sz="1700" spc="27" dirty="0">
                <a:solidFill>
                  <a:srgbClr val="005EA4"/>
                </a:solidFill>
                <a:latin typeface="Calibri"/>
                <a:cs typeface="Calibri"/>
              </a:rPr>
              <a:t> </a:t>
            </a:r>
            <a:r>
              <a:rPr lang="nl-NL" sz="1700" dirty="0">
                <a:solidFill>
                  <a:srgbClr val="005EA4"/>
                </a:solidFill>
                <a:latin typeface="Calibri"/>
                <a:cs typeface="Calibri"/>
              </a:rPr>
              <a:t>in</a:t>
            </a:r>
            <a:r>
              <a:rPr lang="nl-NL" sz="1700" spc="-24" dirty="0">
                <a:solidFill>
                  <a:srgbClr val="005EA4"/>
                </a:solidFill>
                <a:latin typeface="Calibri"/>
                <a:cs typeface="Calibri"/>
              </a:rPr>
              <a:t> </a:t>
            </a:r>
            <a:r>
              <a:rPr lang="nl-NL" sz="1700" dirty="0">
                <a:solidFill>
                  <a:srgbClr val="005EA4"/>
                </a:solidFill>
                <a:latin typeface="Calibri"/>
                <a:cs typeface="Calibri"/>
              </a:rPr>
              <a:t>de tijd zijn</a:t>
            </a:r>
            <a:r>
              <a:rPr lang="nl-NL" sz="1700" spc="-19" dirty="0">
                <a:solidFill>
                  <a:srgbClr val="005EA4"/>
                </a:solidFill>
                <a:latin typeface="Calibri"/>
                <a:cs typeface="Calibri"/>
              </a:rPr>
              <a:t> </a:t>
            </a:r>
            <a:r>
              <a:rPr lang="nl-NL" sz="1700" dirty="0">
                <a:solidFill>
                  <a:srgbClr val="005EA4"/>
                </a:solidFill>
                <a:latin typeface="Calibri"/>
                <a:cs typeface="Calibri"/>
              </a:rPr>
              <a:t>en/of</a:t>
            </a:r>
            <a:r>
              <a:rPr lang="nl-NL" sz="1700" spc="28" dirty="0">
                <a:solidFill>
                  <a:srgbClr val="005EA4"/>
                </a:solidFill>
                <a:latin typeface="Calibri"/>
                <a:cs typeface="Calibri"/>
              </a:rPr>
              <a:t> </a:t>
            </a:r>
            <a:r>
              <a:rPr lang="nl-NL" sz="1700" spc="-45" dirty="0">
                <a:solidFill>
                  <a:srgbClr val="005EA4"/>
                </a:solidFill>
                <a:latin typeface="Calibri"/>
                <a:cs typeface="Calibri"/>
              </a:rPr>
              <a:t>onzeker,</a:t>
            </a:r>
            <a:r>
              <a:rPr lang="nl-NL" sz="1700" spc="84" dirty="0">
                <a:solidFill>
                  <a:srgbClr val="005EA4"/>
                </a:solidFill>
                <a:latin typeface="Calibri"/>
                <a:cs typeface="Calibri"/>
              </a:rPr>
              <a:t> </a:t>
            </a:r>
            <a:r>
              <a:rPr lang="nl-NL" sz="1700" dirty="0">
                <a:solidFill>
                  <a:srgbClr val="005EA4"/>
                </a:solidFill>
                <a:latin typeface="Calibri"/>
                <a:cs typeface="Calibri"/>
              </a:rPr>
              <a:t>maar de</a:t>
            </a:r>
            <a:r>
              <a:rPr lang="nl-NL" sz="1700" spc="13" dirty="0">
                <a:solidFill>
                  <a:srgbClr val="005EA4"/>
                </a:solidFill>
                <a:latin typeface="Calibri"/>
                <a:cs typeface="Calibri"/>
              </a:rPr>
              <a:t> </a:t>
            </a:r>
            <a:r>
              <a:rPr lang="nl-NL" sz="1700" dirty="0">
                <a:solidFill>
                  <a:srgbClr val="005EA4"/>
                </a:solidFill>
                <a:latin typeface="Calibri"/>
                <a:cs typeface="Calibri"/>
              </a:rPr>
              <a:t>lasten</a:t>
            </a:r>
            <a:r>
              <a:rPr lang="nl-NL" sz="1700" spc="-35" dirty="0">
                <a:solidFill>
                  <a:srgbClr val="005EA4"/>
                </a:solidFill>
                <a:latin typeface="Calibri"/>
                <a:cs typeface="Calibri"/>
              </a:rPr>
              <a:t> </a:t>
            </a:r>
            <a:r>
              <a:rPr lang="nl-NL" sz="1700" dirty="0">
                <a:solidFill>
                  <a:srgbClr val="005EA4"/>
                </a:solidFill>
                <a:latin typeface="Calibri"/>
                <a:cs typeface="Calibri"/>
              </a:rPr>
              <a:t>per heden en dichtbij.</a:t>
            </a:r>
          </a:p>
          <a:p>
            <a:pPr defTabSz="1219170">
              <a:lnSpc>
                <a:spcPts val="2597"/>
              </a:lnSpc>
              <a:spcBef>
                <a:spcPts val="477"/>
              </a:spcBef>
            </a:pPr>
            <a:endParaRPr lang="nl-NL" sz="1700" dirty="0">
              <a:solidFill>
                <a:srgbClr val="005EA4"/>
              </a:solidFill>
              <a:latin typeface="Calibri"/>
              <a:cs typeface="Calibri"/>
            </a:endParaRPr>
          </a:p>
          <a:p>
            <a:pPr marL="0" indent="0" defTabSz="1219170">
              <a:lnSpc>
                <a:spcPts val="3261"/>
              </a:lnSpc>
              <a:buNone/>
            </a:pPr>
            <a:r>
              <a:rPr lang="nl-NL" sz="1700" dirty="0">
                <a:solidFill>
                  <a:srgbClr val="005EA4"/>
                </a:solidFill>
                <a:latin typeface="Calibri"/>
                <a:cs typeface="Calibri"/>
              </a:rPr>
              <a:t>Negeren</a:t>
            </a:r>
            <a:r>
              <a:rPr lang="nl-NL" sz="1700" spc="-16" dirty="0">
                <a:solidFill>
                  <a:srgbClr val="005EA4"/>
                </a:solidFill>
                <a:latin typeface="Calibri"/>
                <a:cs typeface="Calibri"/>
              </a:rPr>
              <a:t> </a:t>
            </a:r>
            <a:r>
              <a:rPr lang="nl-NL" sz="1700" spc="-17" dirty="0">
                <a:solidFill>
                  <a:srgbClr val="005EA4"/>
                </a:solidFill>
                <a:latin typeface="Calibri"/>
                <a:cs typeface="Calibri"/>
              </a:rPr>
              <a:t>van</a:t>
            </a:r>
            <a:r>
              <a:rPr lang="nl-NL" sz="1700" spc="20" dirty="0">
                <a:solidFill>
                  <a:srgbClr val="005EA4"/>
                </a:solidFill>
                <a:latin typeface="Calibri"/>
                <a:cs typeface="Calibri"/>
              </a:rPr>
              <a:t> </a:t>
            </a:r>
            <a:r>
              <a:rPr lang="nl-NL" sz="1700" dirty="0">
                <a:solidFill>
                  <a:srgbClr val="005EA4"/>
                </a:solidFill>
                <a:latin typeface="Calibri"/>
                <a:cs typeface="Calibri"/>
              </a:rPr>
              <a:t>transitiepijn</a:t>
            </a:r>
            <a:r>
              <a:rPr lang="nl-NL" sz="1700" spc="25" dirty="0">
                <a:solidFill>
                  <a:srgbClr val="005EA4"/>
                </a:solidFill>
                <a:latin typeface="Calibri"/>
                <a:cs typeface="Calibri"/>
              </a:rPr>
              <a:t> </a:t>
            </a:r>
            <a:r>
              <a:rPr lang="nl-NL" sz="1700" spc="-21" dirty="0">
                <a:solidFill>
                  <a:srgbClr val="005EA4"/>
                </a:solidFill>
                <a:latin typeface="Calibri"/>
                <a:cs typeface="Calibri"/>
              </a:rPr>
              <a:t>kan</a:t>
            </a:r>
            <a:r>
              <a:rPr lang="nl-NL" sz="1700" spc="24" dirty="0">
                <a:solidFill>
                  <a:srgbClr val="005EA4"/>
                </a:solidFill>
                <a:latin typeface="Calibri"/>
                <a:cs typeface="Calibri"/>
              </a:rPr>
              <a:t> </a:t>
            </a:r>
            <a:r>
              <a:rPr lang="nl-NL" sz="1700" dirty="0">
                <a:solidFill>
                  <a:srgbClr val="005EA4"/>
                </a:solidFill>
                <a:latin typeface="Calibri"/>
                <a:cs typeface="Calibri"/>
              </a:rPr>
              <a:t>de transitie</a:t>
            </a:r>
            <a:r>
              <a:rPr lang="nl-NL" sz="1700" spc="27" dirty="0">
                <a:solidFill>
                  <a:srgbClr val="005EA4"/>
                </a:solidFill>
                <a:latin typeface="Calibri"/>
                <a:cs typeface="Calibri"/>
              </a:rPr>
              <a:t> </a:t>
            </a:r>
            <a:r>
              <a:rPr lang="nl-NL" sz="1700" dirty="0">
                <a:solidFill>
                  <a:srgbClr val="005EA4"/>
                </a:solidFill>
                <a:latin typeface="Calibri"/>
                <a:cs typeface="Calibri"/>
              </a:rPr>
              <a:t>vertragen</a:t>
            </a:r>
            <a:r>
              <a:rPr lang="nl-NL" sz="1700" spc="13" dirty="0">
                <a:solidFill>
                  <a:srgbClr val="005EA4"/>
                </a:solidFill>
                <a:latin typeface="Calibri"/>
                <a:cs typeface="Calibri"/>
              </a:rPr>
              <a:t> </a:t>
            </a:r>
            <a:r>
              <a:rPr lang="nl-NL" sz="1700" dirty="0">
                <a:solidFill>
                  <a:srgbClr val="005EA4"/>
                </a:solidFill>
                <a:latin typeface="Calibri"/>
                <a:cs typeface="Calibri"/>
              </a:rPr>
              <a:t>of </a:t>
            </a:r>
            <a:r>
              <a:rPr lang="nl-NL" sz="1700" spc="-24" dirty="0">
                <a:solidFill>
                  <a:srgbClr val="005EA4"/>
                </a:solidFill>
                <a:latin typeface="Calibri"/>
                <a:cs typeface="Calibri"/>
              </a:rPr>
              <a:t>zelfs </a:t>
            </a:r>
            <a:r>
              <a:rPr lang="nl-NL" sz="1700" spc="-15" dirty="0">
                <a:solidFill>
                  <a:srgbClr val="005EA4"/>
                </a:solidFill>
                <a:latin typeface="Calibri"/>
                <a:cs typeface="Calibri"/>
              </a:rPr>
              <a:t>tot</a:t>
            </a:r>
            <a:r>
              <a:rPr lang="nl-NL" sz="1700" spc="17" dirty="0">
                <a:solidFill>
                  <a:srgbClr val="005EA4"/>
                </a:solidFill>
                <a:latin typeface="Calibri"/>
                <a:cs typeface="Calibri"/>
              </a:rPr>
              <a:t> </a:t>
            </a:r>
            <a:r>
              <a:rPr lang="nl-NL" sz="1700" dirty="0">
                <a:solidFill>
                  <a:srgbClr val="005EA4"/>
                </a:solidFill>
                <a:latin typeface="Calibri"/>
                <a:cs typeface="Calibri"/>
              </a:rPr>
              <a:t>stilstand</a:t>
            </a:r>
            <a:r>
              <a:rPr lang="nl-NL" sz="1700" spc="57" dirty="0">
                <a:solidFill>
                  <a:srgbClr val="005EA4"/>
                </a:solidFill>
                <a:latin typeface="Calibri"/>
                <a:cs typeface="Calibri"/>
              </a:rPr>
              <a:t> </a:t>
            </a:r>
            <a:r>
              <a:rPr lang="nl-NL" sz="1700" dirty="0">
                <a:solidFill>
                  <a:srgbClr val="005EA4"/>
                </a:solidFill>
                <a:latin typeface="Calibri"/>
                <a:cs typeface="Calibri"/>
              </a:rPr>
              <a:t>brengen.</a:t>
            </a:r>
            <a:r>
              <a:rPr lang="nl-NL" sz="1700" spc="-36" dirty="0">
                <a:solidFill>
                  <a:srgbClr val="005EA4"/>
                </a:solidFill>
                <a:latin typeface="Calibri"/>
                <a:cs typeface="Calibri"/>
              </a:rPr>
              <a:t> </a:t>
            </a:r>
            <a:br>
              <a:rPr lang="nl-NL" sz="1700" spc="-36" dirty="0">
                <a:solidFill>
                  <a:srgbClr val="005EA4"/>
                </a:solidFill>
                <a:latin typeface="Calibri"/>
                <a:cs typeface="Calibri"/>
              </a:rPr>
            </a:br>
            <a:r>
              <a:rPr lang="nl-NL" sz="1700" dirty="0">
                <a:solidFill>
                  <a:srgbClr val="005EA4"/>
                </a:solidFill>
                <a:latin typeface="Calibri"/>
                <a:cs typeface="Calibri"/>
              </a:rPr>
              <a:t>Omgekeerd: beter begrip</a:t>
            </a:r>
            <a:r>
              <a:rPr lang="nl-NL" sz="1700" spc="-13" dirty="0">
                <a:solidFill>
                  <a:srgbClr val="005EA4"/>
                </a:solidFill>
                <a:latin typeface="Calibri"/>
                <a:cs typeface="Calibri"/>
              </a:rPr>
              <a:t> </a:t>
            </a:r>
            <a:r>
              <a:rPr lang="nl-NL" sz="1700" spc="-17" dirty="0">
                <a:solidFill>
                  <a:srgbClr val="005EA4"/>
                </a:solidFill>
                <a:latin typeface="Calibri"/>
                <a:cs typeface="Calibri"/>
              </a:rPr>
              <a:t>van</a:t>
            </a:r>
            <a:r>
              <a:rPr lang="nl-NL" sz="1700" spc="20" dirty="0">
                <a:solidFill>
                  <a:srgbClr val="005EA4"/>
                </a:solidFill>
                <a:latin typeface="Calibri"/>
                <a:cs typeface="Calibri"/>
              </a:rPr>
              <a:t> </a:t>
            </a:r>
            <a:r>
              <a:rPr lang="nl-NL" sz="1700" dirty="0">
                <a:solidFill>
                  <a:srgbClr val="005EA4"/>
                </a:solidFill>
                <a:latin typeface="Calibri"/>
                <a:cs typeface="Calibri"/>
              </a:rPr>
              <a:t>de</a:t>
            </a:r>
            <a:r>
              <a:rPr lang="nl-NL" sz="1700" spc="-13" dirty="0">
                <a:solidFill>
                  <a:srgbClr val="005EA4"/>
                </a:solidFill>
                <a:latin typeface="Calibri"/>
                <a:cs typeface="Calibri"/>
              </a:rPr>
              <a:t> </a:t>
            </a:r>
            <a:r>
              <a:rPr lang="nl-NL" sz="1700" dirty="0">
                <a:solidFill>
                  <a:srgbClr val="005EA4"/>
                </a:solidFill>
                <a:latin typeface="Calibri"/>
                <a:cs typeface="Calibri"/>
              </a:rPr>
              <a:t>pijn en daar naar handelen</a:t>
            </a:r>
            <a:r>
              <a:rPr lang="nl-NL" sz="1700" spc="-15" dirty="0">
                <a:solidFill>
                  <a:srgbClr val="005EA4"/>
                </a:solidFill>
                <a:latin typeface="Calibri"/>
                <a:cs typeface="Calibri"/>
              </a:rPr>
              <a:t> </a:t>
            </a:r>
            <a:r>
              <a:rPr lang="nl-NL" sz="1700" spc="-21" dirty="0">
                <a:solidFill>
                  <a:srgbClr val="005EA4"/>
                </a:solidFill>
                <a:latin typeface="Calibri"/>
                <a:cs typeface="Calibri"/>
              </a:rPr>
              <a:t>kan</a:t>
            </a:r>
            <a:r>
              <a:rPr lang="nl-NL" sz="1700" spc="24" dirty="0">
                <a:solidFill>
                  <a:srgbClr val="005EA4"/>
                </a:solidFill>
                <a:latin typeface="Calibri"/>
                <a:cs typeface="Calibri"/>
              </a:rPr>
              <a:t> </a:t>
            </a:r>
            <a:r>
              <a:rPr lang="nl-NL" sz="1700" dirty="0">
                <a:solidFill>
                  <a:srgbClr val="005EA4"/>
                </a:solidFill>
                <a:latin typeface="Calibri"/>
                <a:cs typeface="Calibri"/>
              </a:rPr>
              <a:t>de transitie</a:t>
            </a:r>
            <a:r>
              <a:rPr lang="nl-NL" sz="1700" spc="27" dirty="0">
                <a:solidFill>
                  <a:srgbClr val="005EA4"/>
                </a:solidFill>
                <a:latin typeface="Calibri"/>
                <a:cs typeface="Calibri"/>
              </a:rPr>
              <a:t> </a:t>
            </a:r>
            <a:r>
              <a:rPr lang="nl-NL" sz="1700" dirty="0">
                <a:solidFill>
                  <a:srgbClr val="005EA4"/>
                </a:solidFill>
                <a:latin typeface="Calibri"/>
                <a:cs typeface="Calibri"/>
              </a:rPr>
              <a:t>versnellen.</a:t>
            </a:r>
          </a:p>
          <a:p>
            <a:pPr defTabSz="1219170">
              <a:lnSpc>
                <a:spcPts val="2597"/>
              </a:lnSpc>
              <a:spcBef>
                <a:spcPts val="477"/>
              </a:spcBef>
            </a:pPr>
            <a:endParaRPr lang="nl-NL" sz="1700" dirty="0">
              <a:solidFill>
                <a:srgbClr val="005EA4"/>
              </a:solidFill>
              <a:latin typeface="Calibri"/>
              <a:cs typeface="Calibri"/>
            </a:endParaRPr>
          </a:p>
          <a:p>
            <a:endParaRPr lang="nl-NL" sz="1700" b="0" i="0" u="none" strike="noStrike" baseline="0" dirty="0">
              <a:solidFill>
                <a:srgbClr val="005EA4"/>
              </a:solidFill>
              <a:latin typeface="OpenSans"/>
            </a:endParaRPr>
          </a:p>
        </p:txBody>
      </p:sp>
    </p:spTree>
    <p:extLst>
      <p:ext uri="{BB962C8B-B14F-4D97-AF65-F5344CB8AC3E}">
        <p14:creationId xmlns:p14="http://schemas.microsoft.com/office/powerpoint/2010/main" val="1846302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BC75ADF-02B6-9513-7FA2-6F55350CCE2D}"/>
              </a:ext>
            </a:extLst>
          </p:cNvPr>
          <p:cNvSpPr>
            <a:spLocks noGrp="1"/>
          </p:cNvSpPr>
          <p:nvPr>
            <p:ph type="title"/>
          </p:nvPr>
        </p:nvSpPr>
        <p:spPr/>
        <p:txBody>
          <a:bodyPr>
            <a:normAutofit/>
          </a:bodyPr>
          <a:lstStyle/>
          <a:p>
            <a:pPr marL="0" indent="0" algn="l">
              <a:buNone/>
            </a:pPr>
            <a:r>
              <a:rPr lang="nl-NL" sz="4400" b="1" i="0" u="none" strike="noStrike" baseline="0" dirty="0">
                <a:solidFill>
                  <a:srgbClr val="005EA4"/>
                </a:solidFill>
                <a:latin typeface="OpenSans-Bold"/>
              </a:rPr>
              <a:t>Beethoven &amp; IZA, </a:t>
            </a:r>
            <a:r>
              <a:rPr lang="nl-NL" b="1" dirty="0">
                <a:solidFill>
                  <a:srgbClr val="005EA4"/>
                </a:solidFill>
                <a:latin typeface="OpenSans-Bold"/>
              </a:rPr>
              <a:t>van </a:t>
            </a:r>
            <a:r>
              <a:rPr lang="nl-NL" b="1" dirty="0" err="1">
                <a:solidFill>
                  <a:srgbClr val="005EA4"/>
                </a:solidFill>
                <a:latin typeface="OpenSans-Bold"/>
              </a:rPr>
              <a:t>pain</a:t>
            </a:r>
            <a:r>
              <a:rPr lang="nl-NL" b="1" dirty="0">
                <a:solidFill>
                  <a:srgbClr val="005EA4"/>
                </a:solidFill>
                <a:latin typeface="OpenSans-Bold"/>
              </a:rPr>
              <a:t> naar </a:t>
            </a:r>
            <a:r>
              <a:rPr lang="nl-NL" b="1" dirty="0" err="1">
                <a:solidFill>
                  <a:srgbClr val="005EA4"/>
                </a:solidFill>
                <a:latin typeface="OpenSans-Bold"/>
              </a:rPr>
              <a:t>gain</a:t>
            </a:r>
            <a:br>
              <a:rPr lang="nl-NL" sz="4400" b="1" i="0" u="none" strike="noStrike" baseline="0" dirty="0">
                <a:solidFill>
                  <a:srgbClr val="005EA4"/>
                </a:solidFill>
                <a:latin typeface="OpenSans-Bold"/>
              </a:rPr>
            </a:br>
            <a:endParaRPr lang="nl-NL" dirty="0">
              <a:solidFill>
                <a:srgbClr val="005EA4"/>
              </a:solidFill>
            </a:endParaRPr>
          </a:p>
        </p:txBody>
      </p:sp>
      <p:sp>
        <p:nvSpPr>
          <p:cNvPr id="3" name="Tijdelijke aanduiding voor inhoud 2">
            <a:extLst>
              <a:ext uri="{FF2B5EF4-FFF2-40B4-BE49-F238E27FC236}">
                <a16:creationId xmlns:a16="http://schemas.microsoft.com/office/drawing/2014/main" id="{5A63E4F2-60E8-4C19-9B24-F7EBE88081EF}"/>
              </a:ext>
            </a:extLst>
          </p:cNvPr>
          <p:cNvSpPr>
            <a:spLocks noGrp="1"/>
          </p:cNvSpPr>
          <p:nvPr>
            <p:ph idx="1"/>
          </p:nvPr>
        </p:nvSpPr>
        <p:spPr>
          <a:xfrm>
            <a:off x="838200" y="1836383"/>
            <a:ext cx="10515600" cy="4351338"/>
          </a:xfrm>
        </p:spPr>
        <p:txBody>
          <a:bodyPr>
            <a:normAutofit/>
          </a:bodyPr>
          <a:lstStyle/>
          <a:p>
            <a:pPr defTabSz="1219170">
              <a:lnSpc>
                <a:spcPts val="2597"/>
              </a:lnSpc>
              <a:spcBef>
                <a:spcPts val="477"/>
              </a:spcBef>
            </a:pPr>
            <a:endParaRPr lang="nl-NL" sz="1600" dirty="0">
              <a:solidFill>
                <a:srgbClr val="000000"/>
              </a:solidFill>
              <a:latin typeface="Calibri"/>
              <a:cs typeface="Calibri"/>
            </a:endParaRPr>
          </a:p>
          <a:p>
            <a:endParaRPr lang="nl-NL" sz="1600" b="0" i="0" u="none" strike="noStrike" baseline="0" dirty="0">
              <a:latin typeface="OpenSans"/>
            </a:endParaRPr>
          </a:p>
        </p:txBody>
      </p:sp>
    </p:spTree>
    <p:extLst>
      <p:ext uri="{BB962C8B-B14F-4D97-AF65-F5344CB8AC3E}">
        <p14:creationId xmlns:p14="http://schemas.microsoft.com/office/powerpoint/2010/main" val="354974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BC75ADF-02B6-9513-7FA2-6F55350CCE2D}"/>
              </a:ext>
            </a:extLst>
          </p:cNvPr>
          <p:cNvSpPr>
            <a:spLocks noGrp="1"/>
          </p:cNvSpPr>
          <p:nvPr>
            <p:ph type="title"/>
          </p:nvPr>
        </p:nvSpPr>
        <p:spPr/>
        <p:txBody>
          <a:bodyPr>
            <a:normAutofit fontScale="90000"/>
          </a:bodyPr>
          <a:lstStyle/>
          <a:p>
            <a:pPr marL="0" indent="0" algn="l">
              <a:buNone/>
            </a:pPr>
            <a:r>
              <a:rPr lang="nl-NL" sz="4400" b="1" i="0" u="none" strike="noStrike" baseline="0" dirty="0">
                <a:solidFill>
                  <a:srgbClr val="005EA4"/>
                </a:solidFill>
                <a:latin typeface="OpenSans-Bold"/>
              </a:rPr>
              <a:t>Beethoven &amp; IZA, opschalen en transformeren</a:t>
            </a:r>
            <a:br>
              <a:rPr lang="nl-NL" sz="4400" b="1" i="0" u="none" strike="noStrike" baseline="0" dirty="0">
                <a:solidFill>
                  <a:srgbClr val="005EA4"/>
                </a:solidFill>
                <a:latin typeface="OpenSans-Bold"/>
              </a:rPr>
            </a:br>
            <a:endParaRPr lang="nl-NL" dirty="0">
              <a:solidFill>
                <a:srgbClr val="005EA4"/>
              </a:solidFill>
            </a:endParaRPr>
          </a:p>
        </p:txBody>
      </p:sp>
      <p:sp>
        <p:nvSpPr>
          <p:cNvPr id="3" name="Tijdelijke aanduiding voor inhoud 2">
            <a:extLst>
              <a:ext uri="{FF2B5EF4-FFF2-40B4-BE49-F238E27FC236}">
                <a16:creationId xmlns:a16="http://schemas.microsoft.com/office/drawing/2014/main" id="{5A63E4F2-60E8-4C19-9B24-F7EBE88081EF}"/>
              </a:ext>
            </a:extLst>
          </p:cNvPr>
          <p:cNvSpPr>
            <a:spLocks noGrp="1"/>
          </p:cNvSpPr>
          <p:nvPr>
            <p:ph sz="half" idx="1"/>
          </p:nvPr>
        </p:nvSpPr>
        <p:spPr>
          <a:xfrm>
            <a:off x="1158240" y="2160589"/>
            <a:ext cx="4184035" cy="3880772"/>
          </a:xfrm>
        </p:spPr>
        <p:txBody>
          <a:bodyPr>
            <a:normAutofit/>
          </a:bodyPr>
          <a:lstStyle/>
          <a:p>
            <a:pPr marL="0" indent="0" defTabSz="1219170">
              <a:lnSpc>
                <a:spcPct val="100000"/>
              </a:lnSpc>
              <a:buNone/>
            </a:pPr>
            <a:r>
              <a:rPr lang="nl-NL" sz="1700" b="1" dirty="0">
                <a:solidFill>
                  <a:schemeClr val="accent1"/>
                </a:solidFill>
                <a:latin typeface="OpenSans"/>
                <a:cs typeface="Calibri"/>
              </a:rPr>
              <a:t>Wat is nodig:	</a:t>
            </a:r>
            <a:r>
              <a:rPr lang="nl-NL" sz="1600" dirty="0">
                <a:solidFill>
                  <a:schemeClr val="tx1"/>
                </a:solidFill>
                <a:latin typeface="OpenSans"/>
                <a:cs typeface="Calibri"/>
              </a:rPr>
              <a:t>	</a:t>
            </a:r>
          </a:p>
          <a:p>
            <a:pPr defTabSz="1219170">
              <a:lnSpc>
                <a:spcPct val="100000"/>
              </a:lnSpc>
              <a:buFontTx/>
              <a:buChar char="►"/>
            </a:pPr>
            <a:r>
              <a:rPr lang="nl-NL" sz="1500" b="0" i="0" u="none" strike="noStrike" baseline="0" dirty="0">
                <a:solidFill>
                  <a:schemeClr val="tx1"/>
                </a:solidFill>
                <a:latin typeface="OpenSans"/>
              </a:rPr>
              <a:t>De juiste mensen, op het juiste moment</a:t>
            </a:r>
          </a:p>
          <a:p>
            <a:pPr algn="l">
              <a:lnSpc>
                <a:spcPct val="100000"/>
              </a:lnSpc>
              <a:buFontTx/>
              <a:buChar char="►"/>
            </a:pPr>
            <a:r>
              <a:rPr lang="nl-NL" sz="1500" dirty="0">
                <a:solidFill>
                  <a:schemeClr val="tx1"/>
                </a:solidFill>
                <a:latin typeface="OpenSans"/>
              </a:rPr>
              <a:t>G</a:t>
            </a:r>
            <a:r>
              <a:rPr lang="nl-NL" sz="1500" b="0" i="0" u="none" strike="noStrike" baseline="0" dirty="0">
                <a:solidFill>
                  <a:schemeClr val="tx1"/>
                </a:solidFill>
                <a:latin typeface="OpenSans"/>
              </a:rPr>
              <a:t>ezamenlijke motivatie</a:t>
            </a:r>
          </a:p>
          <a:p>
            <a:pPr algn="l">
              <a:lnSpc>
                <a:spcPct val="100000"/>
              </a:lnSpc>
              <a:buFontTx/>
              <a:buChar char="►"/>
            </a:pPr>
            <a:r>
              <a:rPr lang="nl-NL" sz="1500" dirty="0">
                <a:solidFill>
                  <a:schemeClr val="tx1"/>
                </a:solidFill>
                <a:latin typeface="OpenSans"/>
              </a:rPr>
              <a:t>Lef</a:t>
            </a:r>
          </a:p>
          <a:p>
            <a:pPr algn="l">
              <a:lnSpc>
                <a:spcPct val="100000"/>
              </a:lnSpc>
              <a:buFontTx/>
              <a:buChar char="►"/>
            </a:pPr>
            <a:r>
              <a:rPr lang="nl-NL" sz="1500" dirty="0">
                <a:solidFill>
                  <a:schemeClr val="tx1"/>
                </a:solidFill>
                <a:latin typeface="OpenSans"/>
              </a:rPr>
              <a:t>H</a:t>
            </a:r>
            <a:r>
              <a:rPr lang="nl-NL" sz="1500" b="0" i="0" u="none" strike="noStrike" baseline="0" dirty="0">
                <a:solidFill>
                  <a:schemeClr val="tx1"/>
                </a:solidFill>
                <a:latin typeface="OpenSans"/>
              </a:rPr>
              <a:t>erkenbare entiteit</a:t>
            </a:r>
          </a:p>
          <a:p>
            <a:pPr algn="l">
              <a:lnSpc>
                <a:spcPct val="100000"/>
              </a:lnSpc>
              <a:buFontTx/>
              <a:buChar char="►"/>
            </a:pPr>
            <a:r>
              <a:rPr lang="nl-NL" sz="1500" b="0" i="0" u="none" strike="noStrike" baseline="0" dirty="0">
                <a:solidFill>
                  <a:schemeClr val="tx1"/>
                </a:solidFill>
                <a:latin typeface="OpenSans"/>
              </a:rPr>
              <a:t>Breder besef dat ieder ‘voor zich’ niet gaat werken</a:t>
            </a:r>
          </a:p>
          <a:p>
            <a:pPr algn="l">
              <a:lnSpc>
                <a:spcPct val="100000"/>
              </a:lnSpc>
              <a:buFontTx/>
              <a:buChar char="►"/>
            </a:pPr>
            <a:r>
              <a:rPr lang="nl-NL" sz="1500" b="0" i="0" u="none" strike="noStrike" baseline="0" dirty="0">
                <a:solidFill>
                  <a:schemeClr val="tx1"/>
                </a:solidFill>
                <a:latin typeface="OpenSans"/>
              </a:rPr>
              <a:t>Wil om te leren, ruimte voor fouten, ruimte om te experimenteren</a:t>
            </a:r>
            <a:br>
              <a:rPr lang="nl-NL" sz="1600" b="0" i="0" u="none" strike="noStrike" baseline="0" dirty="0">
                <a:solidFill>
                  <a:schemeClr val="tx1"/>
                </a:solidFill>
                <a:latin typeface="OpenSans"/>
              </a:rPr>
            </a:br>
            <a:r>
              <a:rPr lang="nl-NL" sz="1600" dirty="0">
                <a:solidFill>
                  <a:schemeClr val="tx1"/>
                </a:solidFill>
                <a:latin typeface="OpenSans"/>
                <a:cs typeface="Calibri"/>
              </a:rPr>
              <a:t>	</a:t>
            </a:r>
          </a:p>
          <a:p>
            <a:endParaRPr lang="nl-NL" sz="1600" b="0" i="0" u="none" strike="noStrike" baseline="0" dirty="0">
              <a:solidFill>
                <a:schemeClr val="tx1"/>
              </a:solidFill>
              <a:latin typeface="OpenSans"/>
            </a:endParaRPr>
          </a:p>
        </p:txBody>
      </p:sp>
      <p:sp>
        <p:nvSpPr>
          <p:cNvPr id="6" name="Tijdelijke aanduiding voor inhoud 5">
            <a:extLst>
              <a:ext uri="{FF2B5EF4-FFF2-40B4-BE49-F238E27FC236}">
                <a16:creationId xmlns:a16="http://schemas.microsoft.com/office/drawing/2014/main" id="{D06C3908-5884-3D19-7258-1E945931CDC3}"/>
              </a:ext>
            </a:extLst>
          </p:cNvPr>
          <p:cNvSpPr>
            <a:spLocks noGrp="1"/>
          </p:cNvSpPr>
          <p:nvPr>
            <p:ph sz="half" idx="2"/>
          </p:nvPr>
        </p:nvSpPr>
        <p:spPr>
          <a:xfrm>
            <a:off x="6201497" y="2160589"/>
            <a:ext cx="4184034" cy="3880773"/>
          </a:xfrm>
        </p:spPr>
        <p:txBody>
          <a:bodyPr>
            <a:normAutofit/>
          </a:bodyPr>
          <a:lstStyle/>
          <a:p>
            <a:pPr marL="0" indent="0" algn="l">
              <a:lnSpc>
                <a:spcPct val="100000"/>
              </a:lnSpc>
              <a:buNone/>
            </a:pPr>
            <a:r>
              <a:rPr lang="nl-NL" sz="1700" b="1" dirty="0">
                <a:solidFill>
                  <a:schemeClr val="accent1"/>
                </a:solidFill>
                <a:latin typeface="OpenSans"/>
              </a:rPr>
              <a:t>Wat niet:</a:t>
            </a:r>
          </a:p>
          <a:p>
            <a:pPr algn="l">
              <a:lnSpc>
                <a:spcPct val="100000"/>
              </a:lnSpc>
              <a:buFontTx/>
              <a:buChar char="►"/>
            </a:pPr>
            <a:r>
              <a:rPr lang="nl-NL" sz="1500" i="0" u="none" strike="noStrike" baseline="0" dirty="0">
                <a:solidFill>
                  <a:schemeClr val="tx1"/>
                </a:solidFill>
                <a:latin typeface="OpenSans"/>
              </a:rPr>
              <a:t>I</a:t>
            </a:r>
            <a:r>
              <a:rPr lang="nl-NL" sz="1500" b="0" i="0" u="none" strike="noStrike" baseline="0" dirty="0">
                <a:solidFill>
                  <a:schemeClr val="tx1"/>
                </a:solidFill>
                <a:latin typeface="OpenSans"/>
              </a:rPr>
              <a:t>nstituties / logge organisaties</a:t>
            </a:r>
          </a:p>
          <a:p>
            <a:pPr algn="l">
              <a:lnSpc>
                <a:spcPct val="100000"/>
              </a:lnSpc>
              <a:buFontTx/>
              <a:buChar char="►"/>
            </a:pPr>
            <a:r>
              <a:rPr lang="nl-NL" sz="1500" dirty="0">
                <a:solidFill>
                  <a:schemeClr val="tx1"/>
                </a:solidFill>
                <a:latin typeface="OpenSans"/>
              </a:rPr>
              <a:t>A</a:t>
            </a:r>
            <a:r>
              <a:rPr lang="nl-NL" sz="1500" b="0" i="0" u="none" strike="noStrike" baseline="0" dirty="0">
                <a:solidFill>
                  <a:schemeClr val="tx1"/>
                </a:solidFill>
                <a:latin typeface="OpenSans"/>
              </a:rPr>
              <a:t>ngstig management</a:t>
            </a:r>
          </a:p>
          <a:p>
            <a:pPr algn="l">
              <a:lnSpc>
                <a:spcPct val="100000"/>
              </a:lnSpc>
              <a:buFontTx/>
              <a:buChar char="►"/>
            </a:pPr>
            <a:r>
              <a:rPr lang="en-US" sz="1500" dirty="0">
                <a:solidFill>
                  <a:schemeClr val="tx1"/>
                </a:solidFill>
                <a:latin typeface="OpenSans"/>
              </a:rPr>
              <a:t>A</a:t>
            </a:r>
            <a:r>
              <a:rPr lang="en-US" sz="1500" b="0" i="0" u="none" strike="noStrike" baseline="0" dirty="0">
                <a:solidFill>
                  <a:schemeClr val="tx1"/>
                </a:solidFill>
                <a:latin typeface="OpenSans"/>
              </a:rPr>
              <a:t>lles </a:t>
            </a:r>
            <a:r>
              <a:rPr lang="en-US" sz="1500" b="0" i="0" u="none" strike="noStrike" baseline="0" dirty="0" err="1">
                <a:solidFill>
                  <a:schemeClr val="tx1"/>
                </a:solidFill>
                <a:latin typeface="OpenSans"/>
              </a:rPr>
              <a:t>moet</a:t>
            </a:r>
            <a:r>
              <a:rPr lang="en-US" sz="1500" b="0" i="0" u="none" strike="noStrike" baseline="0" dirty="0">
                <a:solidFill>
                  <a:schemeClr val="tx1"/>
                </a:solidFill>
                <a:latin typeface="OpenSans"/>
              </a:rPr>
              <a:t> in Excel of </a:t>
            </a:r>
            <a:r>
              <a:rPr lang="en-US" sz="1500" b="0" i="0" u="none" strike="noStrike" baseline="0" dirty="0" err="1">
                <a:solidFill>
                  <a:schemeClr val="tx1"/>
                </a:solidFill>
                <a:latin typeface="OpenSans"/>
              </a:rPr>
              <a:t>businesscase</a:t>
            </a:r>
            <a:r>
              <a:rPr lang="en-US" sz="1500" b="0" i="0" u="none" strike="noStrike" baseline="0" dirty="0">
                <a:solidFill>
                  <a:schemeClr val="tx1"/>
                </a:solidFill>
                <a:latin typeface="OpenSans"/>
              </a:rPr>
              <a:t> </a:t>
            </a:r>
            <a:r>
              <a:rPr lang="en-US" sz="1500" b="0" i="0" u="none" strike="noStrike" baseline="0" dirty="0" err="1">
                <a:solidFill>
                  <a:schemeClr val="tx1"/>
                </a:solidFill>
                <a:latin typeface="OpenSans"/>
              </a:rPr>
              <a:t>passen</a:t>
            </a:r>
            <a:endParaRPr lang="en-US" sz="1500" b="0" i="0" u="none" strike="noStrike" baseline="0" dirty="0">
              <a:solidFill>
                <a:schemeClr val="tx1"/>
              </a:solidFill>
              <a:latin typeface="OpenSans"/>
            </a:endParaRPr>
          </a:p>
          <a:p>
            <a:pPr algn="l">
              <a:lnSpc>
                <a:spcPct val="100000"/>
              </a:lnSpc>
              <a:buFontTx/>
              <a:buChar char="►"/>
            </a:pPr>
            <a:r>
              <a:rPr lang="nl-NL" sz="1500" dirty="0">
                <a:solidFill>
                  <a:schemeClr val="tx1"/>
                </a:solidFill>
                <a:latin typeface="OpenSans"/>
              </a:rPr>
              <a:t>I</a:t>
            </a:r>
            <a:r>
              <a:rPr lang="nl-NL" sz="1500" b="0" i="0" u="none" strike="noStrike" baseline="0" dirty="0">
                <a:solidFill>
                  <a:schemeClr val="tx1"/>
                </a:solidFill>
                <a:latin typeface="OpenSans"/>
              </a:rPr>
              <a:t>n control willen / moeten blijven</a:t>
            </a:r>
          </a:p>
          <a:p>
            <a:pPr algn="l">
              <a:lnSpc>
                <a:spcPct val="100000"/>
              </a:lnSpc>
              <a:buFontTx/>
              <a:buChar char="►"/>
            </a:pPr>
            <a:r>
              <a:rPr lang="nl-NL" sz="1500" b="0" i="0" u="none" strike="noStrike" baseline="0" dirty="0">
                <a:solidFill>
                  <a:schemeClr val="tx1"/>
                </a:solidFill>
                <a:latin typeface="OpenSans"/>
              </a:rPr>
              <a:t>Niet gezien als (gedeelde) verantwoordelijkheid</a:t>
            </a:r>
          </a:p>
          <a:p>
            <a:pPr algn="l">
              <a:lnSpc>
                <a:spcPct val="100000"/>
              </a:lnSpc>
              <a:buFontTx/>
              <a:buChar char="►"/>
            </a:pPr>
            <a:r>
              <a:rPr lang="nl-NL" sz="1500" b="0" i="0" u="none" strike="noStrike" baseline="0" dirty="0">
                <a:solidFill>
                  <a:schemeClr val="tx1"/>
                </a:solidFill>
                <a:latin typeface="OpenSans"/>
              </a:rPr>
              <a:t>Bedreigend voor eigen zaak?</a:t>
            </a:r>
            <a:endParaRPr lang="nl-NL" sz="1500" dirty="0">
              <a:solidFill>
                <a:schemeClr val="tx1"/>
              </a:solidFill>
              <a:latin typeface="OpenSans"/>
            </a:endParaRPr>
          </a:p>
          <a:p>
            <a:endParaRPr lang="nl-NL" dirty="0">
              <a:solidFill>
                <a:schemeClr val="tx1"/>
              </a:solidFill>
              <a:latin typeface="OpenSans"/>
            </a:endParaRPr>
          </a:p>
        </p:txBody>
      </p:sp>
    </p:spTree>
    <p:extLst>
      <p:ext uri="{BB962C8B-B14F-4D97-AF65-F5344CB8AC3E}">
        <p14:creationId xmlns:p14="http://schemas.microsoft.com/office/powerpoint/2010/main" val="5199662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BC75ADF-02B6-9513-7FA2-6F55350CCE2D}"/>
              </a:ext>
            </a:extLst>
          </p:cNvPr>
          <p:cNvSpPr>
            <a:spLocks noGrp="1"/>
          </p:cNvSpPr>
          <p:nvPr>
            <p:ph type="title"/>
          </p:nvPr>
        </p:nvSpPr>
        <p:spPr/>
        <p:txBody>
          <a:bodyPr>
            <a:normAutofit fontScale="90000"/>
          </a:bodyPr>
          <a:lstStyle/>
          <a:p>
            <a:pPr marL="0" indent="0" algn="l">
              <a:buNone/>
            </a:pPr>
            <a:r>
              <a:rPr lang="nl-NL" sz="4400" b="1" i="0" u="none" strike="noStrike" baseline="0" dirty="0">
                <a:solidFill>
                  <a:srgbClr val="005EA4"/>
                </a:solidFill>
                <a:latin typeface="OpenSans-Bold"/>
              </a:rPr>
              <a:t>Beethoven &amp; IZA, opschalen en transformeren</a:t>
            </a:r>
            <a:br>
              <a:rPr lang="nl-NL" sz="4400" b="1" i="0" u="none" strike="noStrike" baseline="0" dirty="0">
                <a:solidFill>
                  <a:srgbClr val="005EA4"/>
                </a:solidFill>
                <a:latin typeface="OpenSans-Bold"/>
              </a:rPr>
            </a:br>
            <a:endParaRPr lang="nl-NL" dirty="0">
              <a:solidFill>
                <a:srgbClr val="005EA4"/>
              </a:solidFill>
            </a:endParaRPr>
          </a:p>
        </p:txBody>
      </p:sp>
      <p:sp>
        <p:nvSpPr>
          <p:cNvPr id="3" name="Tijdelijke aanduiding voor inhoud 2">
            <a:extLst>
              <a:ext uri="{FF2B5EF4-FFF2-40B4-BE49-F238E27FC236}">
                <a16:creationId xmlns:a16="http://schemas.microsoft.com/office/drawing/2014/main" id="{5A63E4F2-60E8-4C19-9B24-F7EBE88081EF}"/>
              </a:ext>
            </a:extLst>
          </p:cNvPr>
          <p:cNvSpPr>
            <a:spLocks noGrp="1"/>
          </p:cNvSpPr>
          <p:nvPr>
            <p:ph sz="half" idx="1"/>
          </p:nvPr>
        </p:nvSpPr>
        <p:spPr>
          <a:xfrm>
            <a:off x="1158240" y="2034465"/>
            <a:ext cx="4184035" cy="3880772"/>
          </a:xfrm>
        </p:spPr>
        <p:txBody>
          <a:bodyPr>
            <a:noAutofit/>
          </a:bodyPr>
          <a:lstStyle/>
          <a:p>
            <a:pPr marL="0" indent="0" defTabSz="1219170">
              <a:lnSpc>
                <a:spcPct val="100000"/>
              </a:lnSpc>
              <a:buNone/>
            </a:pPr>
            <a:r>
              <a:rPr lang="nl-NL" sz="1600" b="1" dirty="0">
                <a:solidFill>
                  <a:srgbClr val="005EA4"/>
                </a:solidFill>
                <a:latin typeface="OpenSans"/>
                <a:cs typeface="Calibri"/>
              </a:rPr>
              <a:t>Op zoek naar:</a:t>
            </a:r>
            <a:r>
              <a:rPr lang="nl-NL" sz="1600" dirty="0">
                <a:solidFill>
                  <a:srgbClr val="005EA4"/>
                </a:solidFill>
                <a:latin typeface="OpenSans"/>
                <a:cs typeface="Calibri"/>
              </a:rPr>
              <a:t>	</a:t>
            </a:r>
            <a:r>
              <a:rPr lang="nl-NL" sz="1400" dirty="0">
                <a:solidFill>
                  <a:srgbClr val="005EA4"/>
                </a:solidFill>
                <a:latin typeface="OpenSans"/>
                <a:cs typeface="Calibri"/>
              </a:rPr>
              <a:t>		</a:t>
            </a:r>
            <a:endParaRPr lang="nl-NL" sz="1400" dirty="0">
              <a:solidFill>
                <a:srgbClr val="005EA4"/>
              </a:solidFill>
              <a:latin typeface="OpenSans"/>
            </a:endParaRPr>
          </a:p>
          <a:p>
            <a:pPr algn="l">
              <a:lnSpc>
                <a:spcPct val="100000"/>
              </a:lnSpc>
              <a:buFontTx/>
              <a:buChar char="►"/>
            </a:pPr>
            <a:r>
              <a:rPr lang="nl-NL" sz="1400" b="0" i="0" u="none" strike="noStrike" baseline="0" dirty="0">
                <a:solidFill>
                  <a:srgbClr val="005EA4"/>
                </a:solidFill>
                <a:latin typeface="OpenSans"/>
              </a:rPr>
              <a:t>Echte transformaties met </a:t>
            </a:r>
            <a:r>
              <a:rPr lang="nl-NL" sz="1400" b="0" i="0" u="none" strike="noStrike" baseline="0" dirty="0" err="1">
                <a:solidFill>
                  <a:srgbClr val="005EA4"/>
                </a:solidFill>
                <a:latin typeface="OpenSans"/>
              </a:rPr>
              <a:t>pain</a:t>
            </a:r>
            <a:r>
              <a:rPr lang="nl-NL" sz="1400" b="0" i="0" u="none" strike="noStrike" baseline="0" dirty="0">
                <a:solidFill>
                  <a:srgbClr val="005EA4"/>
                </a:solidFill>
                <a:latin typeface="OpenSans"/>
              </a:rPr>
              <a:t> en </a:t>
            </a:r>
            <a:r>
              <a:rPr lang="nl-NL" sz="1400" b="0" i="0" u="none" strike="noStrike" baseline="0" dirty="0" err="1">
                <a:solidFill>
                  <a:srgbClr val="005EA4"/>
                </a:solidFill>
                <a:latin typeface="OpenSans"/>
              </a:rPr>
              <a:t>gain</a:t>
            </a:r>
            <a:endParaRPr lang="nl-NL" sz="1400" b="0" i="0" u="none" strike="noStrike" baseline="0" dirty="0">
              <a:solidFill>
                <a:srgbClr val="005EA4"/>
              </a:solidFill>
              <a:latin typeface="OpenSans"/>
            </a:endParaRPr>
          </a:p>
          <a:p>
            <a:pPr algn="l">
              <a:lnSpc>
                <a:spcPct val="100000"/>
              </a:lnSpc>
              <a:buFontTx/>
              <a:buChar char="►"/>
            </a:pPr>
            <a:r>
              <a:rPr lang="nl-NL" sz="1400" dirty="0">
                <a:solidFill>
                  <a:srgbClr val="005EA4"/>
                </a:solidFill>
                <a:latin typeface="OpenSans"/>
              </a:rPr>
              <a:t>Nieuwe samenwerkingen rondom </a:t>
            </a:r>
            <a:r>
              <a:rPr lang="nl-NL" sz="1400" dirty="0" err="1">
                <a:solidFill>
                  <a:srgbClr val="005EA4"/>
                </a:solidFill>
                <a:latin typeface="OpenSans"/>
              </a:rPr>
              <a:t>patient</a:t>
            </a:r>
            <a:r>
              <a:rPr lang="nl-NL" sz="1400" dirty="0">
                <a:solidFill>
                  <a:srgbClr val="005EA4"/>
                </a:solidFill>
                <a:latin typeface="OpenSans"/>
              </a:rPr>
              <a:t> </a:t>
            </a:r>
            <a:r>
              <a:rPr lang="nl-NL" sz="1400" dirty="0" err="1">
                <a:solidFill>
                  <a:srgbClr val="005EA4"/>
                </a:solidFill>
                <a:latin typeface="OpenSans"/>
              </a:rPr>
              <a:t>journey</a:t>
            </a:r>
            <a:endParaRPr lang="nl-NL" sz="1400" dirty="0">
              <a:solidFill>
                <a:srgbClr val="005EA4"/>
              </a:solidFill>
              <a:latin typeface="OpenSans"/>
            </a:endParaRPr>
          </a:p>
          <a:p>
            <a:pPr algn="l">
              <a:lnSpc>
                <a:spcPct val="100000"/>
              </a:lnSpc>
              <a:buFontTx/>
              <a:buChar char="►"/>
            </a:pPr>
            <a:r>
              <a:rPr lang="nl-NL" sz="1400" dirty="0">
                <a:solidFill>
                  <a:srgbClr val="005EA4"/>
                </a:solidFill>
                <a:latin typeface="OpenSans"/>
              </a:rPr>
              <a:t>Lefgozers en Remmers</a:t>
            </a:r>
          </a:p>
          <a:p>
            <a:pPr algn="l">
              <a:lnSpc>
                <a:spcPct val="100000"/>
              </a:lnSpc>
              <a:buFontTx/>
              <a:buChar char="►"/>
            </a:pPr>
            <a:r>
              <a:rPr lang="nl-NL" sz="1400" dirty="0">
                <a:solidFill>
                  <a:srgbClr val="005EA4"/>
                </a:solidFill>
                <a:latin typeface="OpenSans"/>
              </a:rPr>
              <a:t>Design </a:t>
            </a:r>
            <a:r>
              <a:rPr lang="nl-NL" sz="1400" dirty="0" err="1">
                <a:solidFill>
                  <a:srgbClr val="005EA4"/>
                </a:solidFill>
                <a:latin typeface="OpenSans"/>
              </a:rPr>
              <a:t>Thinkers</a:t>
            </a:r>
            <a:r>
              <a:rPr lang="nl-NL" sz="1400" dirty="0">
                <a:solidFill>
                  <a:srgbClr val="005EA4"/>
                </a:solidFill>
                <a:latin typeface="OpenSans"/>
              </a:rPr>
              <a:t> en Cijfer </a:t>
            </a:r>
            <a:r>
              <a:rPr lang="nl-NL" sz="1400" dirty="0" err="1">
                <a:solidFill>
                  <a:srgbClr val="005EA4"/>
                </a:solidFill>
                <a:latin typeface="OpenSans"/>
              </a:rPr>
              <a:t>crunchers</a:t>
            </a:r>
            <a:endParaRPr lang="nl-NL" sz="1400" b="0" i="0" u="none" strike="noStrike" baseline="0" dirty="0">
              <a:solidFill>
                <a:srgbClr val="005EA4"/>
              </a:solidFill>
              <a:latin typeface="OpenSans"/>
            </a:endParaRPr>
          </a:p>
          <a:p>
            <a:pPr algn="l">
              <a:lnSpc>
                <a:spcPct val="100000"/>
              </a:lnSpc>
              <a:buFontTx/>
              <a:buChar char="►"/>
            </a:pPr>
            <a:r>
              <a:rPr lang="nl-NL" sz="1400" b="0" i="0" u="none" strike="noStrike" baseline="0" dirty="0">
                <a:solidFill>
                  <a:srgbClr val="005EA4"/>
                </a:solidFill>
                <a:latin typeface="OpenSans"/>
              </a:rPr>
              <a:t>Nieuwe concepten</a:t>
            </a:r>
          </a:p>
          <a:p>
            <a:pPr marL="0" indent="0" algn="l">
              <a:lnSpc>
                <a:spcPct val="100000"/>
              </a:lnSpc>
              <a:buNone/>
            </a:pPr>
            <a:br>
              <a:rPr lang="nl-NL" sz="1400" dirty="0">
                <a:solidFill>
                  <a:srgbClr val="005EA4"/>
                </a:solidFill>
                <a:latin typeface="OpenSans"/>
              </a:rPr>
            </a:br>
            <a:endParaRPr lang="nl-NL" sz="1400" dirty="0">
              <a:solidFill>
                <a:srgbClr val="005EA4"/>
              </a:solidFill>
              <a:latin typeface="OpenSans"/>
            </a:endParaRPr>
          </a:p>
          <a:p>
            <a:pPr marL="0" indent="0" algn="l">
              <a:lnSpc>
                <a:spcPct val="100000"/>
              </a:lnSpc>
              <a:buNone/>
            </a:pPr>
            <a:endParaRPr lang="nl-NL" sz="1400" dirty="0">
              <a:solidFill>
                <a:srgbClr val="005EA4"/>
              </a:solidFill>
              <a:latin typeface="OpenSans"/>
            </a:endParaRPr>
          </a:p>
          <a:p>
            <a:pPr marL="0" indent="0" defTabSz="1219170">
              <a:lnSpc>
                <a:spcPct val="100000"/>
              </a:lnSpc>
              <a:buNone/>
            </a:pPr>
            <a:r>
              <a:rPr lang="nl-NL" sz="1400" dirty="0">
                <a:solidFill>
                  <a:srgbClr val="005EA4"/>
                </a:solidFill>
                <a:latin typeface="OpenSans"/>
                <a:cs typeface="Calibri"/>
              </a:rPr>
              <a:t>	</a:t>
            </a:r>
          </a:p>
          <a:p>
            <a:pPr>
              <a:lnSpc>
                <a:spcPct val="100000"/>
              </a:lnSpc>
            </a:pPr>
            <a:endParaRPr lang="nl-NL" sz="1400" b="0" i="0" u="none" strike="noStrike" baseline="0" dirty="0">
              <a:solidFill>
                <a:srgbClr val="005EA4"/>
              </a:solidFill>
              <a:latin typeface="OpenSans"/>
            </a:endParaRPr>
          </a:p>
        </p:txBody>
      </p:sp>
      <p:pic>
        <p:nvPicPr>
          <p:cNvPr id="2050" name="Picture 2" descr="WORLD CAFÉ | Redesign Toolkit"/>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8418" y="1690688"/>
            <a:ext cx="6437688" cy="347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6995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BC75ADF-02B6-9513-7FA2-6F55350CCE2D}"/>
              </a:ext>
            </a:extLst>
          </p:cNvPr>
          <p:cNvSpPr>
            <a:spLocks noGrp="1"/>
          </p:cNvSpPr>
          <p:nvPr>
            <p:ph type="title"/>
          </p:nvPr>
        </p:nvSpPr>
        <p:spPr/>
        <p:txBody>
          <a:bodyPr>
            <a:normAutofit/>
          </a:bodyPr>
          <a:lstStyle/>
          <a:p>
            <a:pPr marL="0" indent="0" algn="l">
              <a:buNone/>
            </a:pPr>
            <a:r>
              <a:rPr lang="nl-NL" sz="4400" b="1" i="0" u="none" strike="noStrike" baseline="0" dirty="0">
                <a:solidFill>
                  <a:schemeClr val="tx1"/>
                </a:solidFill>
                <a:latin typeface="OpenSans-Bold"/>
              </a:rPr>
              <a:t>Beethoven &amp; IZA, de idealen</a:t>
            </a:r>
            <a:br>
              <a:rPr lang="nl-NL" sz="4400" b="1" i="0" u="none" strike="noStrike" baseline="0" dirty="0">
                <a:solidFill>
                  <a:srgbClr val="69BBD3"/>
                </a:solidFill>
                <a:latin typeface="OpenSans-Bold"/>
              </a:rPr>
            </a:br>
            <a:endParaRPr lang="nl-NL" dirty="0"/>
          </a:p>
        </p:txBody>
      </p:sp>
      <p:sp>
        <p:nvSpPr>
          <p:cNvPr id="3" name="Tijdelijke aanduiding voor inhoud 2">
            <a:extLst>
              <a:ext uri="{FF2B5EF4-FFF2-40B4-BE49-F238E27FC236}">
                <a16:creationId xmlns:a16="http://schemas.microsoft.com/office/drawing/2014/main" id="{5A63E4F2-60E8-4C19-9B24-F7EBE88081EF}"/>
              </a:ext>
            </a:extLst>
          </p:cNvPr>
          <p:cNvSpPr>
            <a:spLocks noGrp="1"/>
          </p:cNvSpPr>
          <p:nvPr>
            <p:ph idx="1"/>
          </p:nvPr>
        </p:nvSpPr>
        <p:spPr>
          <a:xfrm>
            <a:off x="1164656" y="1825873"/>
            <a:ext cx="8435802" cy="4351338"/>
          </a:xfrm>
        </p:spPr>
        <p:txBody>
          <a:bodyPr>
            <a:normAutofit/>
          </a:bodyPr>
          <a:lstStyle/>
          <a:p>
            <a:r>
              <a:rPr lang="nl-NL" sz="1700" dirty="0">
                <a:solidFill>
                  <a:srgbClr val="005EA4"/>
                </a:solidFill>
                <a:latin typeface="OpenSans"/>
              </a:rPr>
              <a:t>Hoe zetten we deze transformatie die al gaande is in het individueel patiëntencontact om in de opschalings- en transformatie vraagstukken?</a:t>
            </a:r>
            <a:br>
              <a:rPr lang="nl-NL" sz="1700" dirty="0">
                <a:solidFill>
                  <a:srgbClr val="005EA4"/>
                </a:solidFill>
                <a:latin typeface="OpenSans"/>
              </a:rPr>
            </a:br>
            <a:endParaRPr lang="nl-NL" sz="1700" dirty="0">
              <a:solidFill>
                <a:srgbClr val="005EA4"/>
              </a:solidFill>
              <a:latin typeface="OpenSans"/>
            </a:endParaRPr>
          </a:p>
          <a:p>
            <a:pPr marL="0" indent="0">
              <a:buNone/>
            </a:pPr>
            <a:r>
              <a:rPr lang="nl-NL" sz="1700" b="1" spc="-23" dirty="0">
                <a:solidFill>
                  <a:srgbClr val="0597DE"/>
                </a:solidFill>
                <a:latin typeface="OpenSans"/>
                <a:cs typeface="Calibri"/>
              </a:rPr>
              <a:t>Transformatie</a:t>
            </a:r>
            <a:endParaRPr lang="nl-NL" sz="1700" b="1" dirty="0">
              <a:solidFill>
                <a:srgbClr val="0597DE"/>
              </a:solidFill>
              <a:latin typeface="OpenSans"/>
              <a:cs typeface="Calibri"/>
            </a:endParaRPr>
          </a:p>
          <a:p>
            <a:r>
              <a:rPr lang="nl-NL" sz="1700" dirty="0">
                <a:solidFill>
                  <a:srgbClr val="005EA4"/>
                </a:solidFill>
                <a:latin typeface="OpenSans"/>
                <a:cs typeface="Calibri"/>
              </a:rPr>
              <a:t>Hoe</a:t>
            </a:r>
            <a:r>
              <a:rPr lang="nl-NL" sz="1700" spc="-15" dirty="0">
                <a:solidFill>
                  <a:srgbClr val="005EA4"/>
                </a:solidFill>
                <a:latin typeface="OpenSans"/>
                <a:cs typeface="Calibri"/>
              </a:rPr>
              <a:t> </a:t>
            </a:r>
            <a:r>
              <a:rPr lang="nl-NL" sz="1700" dirty="0">
                <a:solidFill>
                  <a:srgbClr val="005EA4"/>
                </a:solidFill>
                <a:latin typeface="OpenSans"/>
                <a:cs typeface="Calibri"/>
              </a:rPr>
              <a:t>en op </a:t>
            </a:r>
            <a:r>
              <a:rPr lang="nl-NL" sz="1700" spc="-24" dirty="0">
                <a:solidFill>
                  <a:srgbClr val="005EA4"/>
                </a:solidFill>
                <a:latin typeface="OpenSans"/>
                <a:cs typeface="Calibri"/>
              </a:rPr>
              <a:t>welke</a:t>
            </a:r>
            <a:r>
              <a:rPr lang="nl-NL" sz="1700" spc="27" dirty="0">
                <a:solidFill>
                  <a:srgbClr val="005EA4"/>
                </a:solidFill>
                <a:latin typeface="OpenSans"/>
                <a:cs typeface="Calibri"/>
              </a:rPr>
              <a:t> </a:t>
            </a:r>
            <a:r>
              <a:rPr lang="nl-NL" sz="1700" dirty="0">
                <a:solidFill>
                  <a:srgbClr val="005EA4"/>
                </a:solidFill>
                <a:latin typeface="OpenSans"/>
                <a:cs typeface="Calibri"/>
              </a:rPr>
              <a:t>wijze</a:t>
            </a:r>
            <a:r>
              <a:rPr lang="nl-NL" sz="1700" spc="13" dirty="0">
                <a:solidFill>
                  <a:srgbClr val="005EA4"/>
                </a:solidFill>
                <a:latin typeface="OpenSans"/>
                <a:cs typeface="Calibri"/>
              </a:rPr>
              <a:t> </a:t>
            </a:r>
            <a:r>
              <a:rPr lang="nl-NL" sz="1700" dirty="0">
                <a:solidFill>
                  <a:srgbClr val="005EA4"/>
                </a:solidFill>
                <a:latin typeface="OpenSans"/>
                <a:cs typeface="Calibri"/>
              </a:rPr>
              <a:t>verhoud je je</a:t>
            </a:r>
            <a:r>
              <a:rPr lang="nl-NL" sz="1700" spc="-16" dirty="0">
                <a:solidFill>
                  <a:srgbClr val="005EA4"/>
                </a:solidFill>
                <a:latin typeface="OpenSans"/>
                <a:cs typeface="Calibri"/>
              </a:rPr>
              <a:t> </a:t>
            </a:r>
            <a:r>
              <a:rPr lang="nl-NL" sz="1700" spc="-13" dirty="0">
                <a:solidFill>
                  <a:srgbClr val="005EA4"/>
                </a:solidFill>
                <a:latin typeface="OpenSans"/>
                <a:cs typeface="Calibri"/>
              </a:rPr>
              <a:t>tot</a:t>
            </a:r>
            <a:r>
              <a:rPr lang="nl-NL" sz="1700" dirty="0">
                <a:solidFill>
                  <a:srgbClr val="005EA4"/>
                </a:solidFill>
                <a:latin typeface="OpenSans"/>
                <a:cs typeface="Calibri"/>
              </a:rPr>
              <a:t> de transitie?</a:t>
            </a:r>
          </a:p>
          <a:p>
            <a:r>
              <a:rPr lang="nl-NL" sz="1700" dirty="0">
                <a:solidFill>
                  <a:srgbClr val="005EA4"/>
                </a:solidFill>
                <a:latin typeface="OpenSans"/>
                <a:cs typeface="Calibri"/>
              </a:rPr>
              <a:t>Wat heb jij al bijgedragen aan deze vraagstukken, wat wil jij ga doen?</a:t>
            </a:r>
          </a:p>
          <a:p>
            <a:pPr marL="0" indent="0">
              <a:buNone/>
            </a:pPr>
            <a:endParaRPr lang="nl-NL" sz="5400" b="0" i="0" u="none" strike="noStrike" baseline="0" dirty="0">
              <a:solidFill>
                <a:srgbClr val="005EA4"/>
              </a:solidFill>
              <a:latin typeface="OpenSans"/>
            </a:endParaRPr>
          </a:p>
        </p:txBody>
      </p:sp>
    </p:spTree>
    <p:extLst>
      <p:ext uri="{BB962C8B-B14F-4D97-AF65-F5344CB8AC3E}">
        <p14:creationId xmlns:p14="http://schemas.microsoft.com/office/powerpoint/2010/main" val="3339736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B2E74E29-EFED-46D6-804E-FA6DC16BE125}"/>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b="7961"/>
          <a:stretch/>
        </p:blipFill>
        <p:spPr>
          <a:xfrm>
            <a:off x="0" y="-439025"/>
            <a:ext cx="12192000" cy="7480956"/>
          </a:xfrm>
        </p:spPr>
      </p:pic>
      <p:sp>
        <p:nvSpPr>
          <p:cNvPr id="3" name="Titel 2">
            <a:extLst>
              <a:ext uri="{FF2B5EF4-FFF2-40B4-BE49-F238E27FC236}">
                <a16:creationId xmlns:a16="http://schemas.microsoft.com/office/drawing/2014/main" id="{F2F7CA0B-8AA9-4A8A-A0D3-EF0D1AB2CF4A}"/>
              </a:ext>
            </a:extLst>
          </p:cNvPr>
          <p:cNvSpPr>
            <a:spLocks noGrp="1"/>
          </p:cNvSpPr>
          <p:nvPr>
            <p:ph type="ctrTitle"/>
          </p:nvPr>
        </p:nvSpPr>
        <p:spPr/>
        <p:txBody>
          <a:bodyPr/>
          <a:lstStyle/>
          <a:p>
            <a:r>
              <a:rPr lang="nl-NL" dirty="0"/>
              <a:t>Oplossingsrichtingen: wijkgericht werken</a:t>
            </a:r>
          </a:p>
        </p:txBody>
      </p:sp>
      <p:sp>
        <p:nvSpPr>
          <p:cNvPr id="50" name="Ondertitel 49" hidden="1">
            <a:extLst>
              <a:ext uri="{FF2B5EF4-FFF2-40B4-BE49-F238E27FC236}">
                <a16:creationId xmlns:a16="http://schemas.microsoft.com/office/drawing/2014/main" id="{2FE70595-4FB9-4670-B17E-398558E89D9A}"/>
              </a:ext>
            </a:extLst>
          </p:cNvPr>
          <p:cNvSpPr>
            <a:spLocks noGrp="1"/>
          </p:cNvSpPr>
          <p:nvPr>
            <p:ph type="subTitle" idx="4294967295"/>
          </p:nvPr>
        </p:nvSpPr>
        <p:spPr>
          <a:xfrm>
            <a:off x="0" y="5353050"/>
            <a:ext cx="11160125" cy="365125"/>
          </a:xfrm>
        </p:spPr>
        <p:txBody>
          <a:bodyPr>
            <a:normAutofit fontScale="85000" lnSpcReduction="20000"/>
          </a:bodyPr>
          <a:lstStyle/>
          <a:p>
            <a:r>
              <a:rPr lang="nl-NL" dirty="0"/>
              <a:t>Voornaam Achternaam</a:t>
            </a:r>
          </a:p>
        </p:txBody>
      </p:sp>
    </p:spTree>
    <p:extLst>
      <p:ext uri="{BB962C8B-B14F-4D97-AF65-F5344CB8AC3E}">
        <p14:creationId xmlns:p14="http://schemas.microsoft.com/office/powerpoint/2010/main" val="3859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3"/>
          </p:nvPr>
        </p:nvPicPr>
        <p:blipFill rotWithShape="1">
          <a:blip r:embed="rId3"/>
          <a:srcRect l="23828" t="11714" r="40000" b="41767"/>
          <a:stretch/>
        </p:blipFill>
        <p:spPr>
          <a:xfrm rot="491419">
            <a:off x="6812369" y="1846841"/>
            <a:ext cx="4410076" cy="3190875"/>
          </a:xfrm>
          <a:prstGeom prst="rect">
            <a:avLst/>
          </a:prstGeom>
        </p:spPr>
      </p:pic>
      <p:sp>
        <p:nvSpPr>
          <p:cNvPr id="3" name="Titel 2"/>
          <p:cNvSpPr>
            <a:spLocks noGrp="1"/>
          </p:cNvSpPr>
          <p:nvPr>
            <p:ph type="ctrTitle"/>
          </p:nvPr>
        </p:nvSpPr>
        <p:spPr/>
        <p:txBody>
          <a:bodyPr/>
          <a:lstStyle/>
          <a:p>
            <a:r>
              <a:rPr lang="nl-NL" dirty="0"/>
              <a:t>Wat betekent de schaalsprong voor de demografie en zorg in deze regio? </a:t>
            </a:r>
          </a:p>
        </p:txBody>
      </p:sp>
      <p:pic>
        <p:nvPicPr>
          <p:cNvPr id="5" name="Afbeelding 4"/>
          <p:cNvPicPr>
            <a:picLocks noChangeAspect="1"/>
          </p:cNvPicPr>
          <p:nvPr/>
        </p:nvPicPr>
        <p:blipFill>
          <a:blip r:embed="rId4"/>
          <a:stretch>
            <a:fillRect/>
          </a:stretch>
        </p:blipFill>
        <p:spPr>
          <a:xfrm rot="20995444">
            <a:off x="588646" y="2117093"/>
            <a:ext cx="911538" cy="911538"/>
          </a:xfrm>
          <a:prstGeom prst="rect">
            <a:avLst/>
          </a:prstGeom>
        </p:spPr>
      </p:pic>
      <p:sp>
        <p:nvSpPr>
          <p:cNvPr id="7" name="Tekstvak 6"/>
          <p:cNvSpPr txBox="1"/>
          <p:nvPr/>
        </p:nvSpPr>
        <p:spPr>
          <a:xfrm rot="21013866">
            <a:off x="1465389" y="1800478"/>
            <a:ext cx="3067050" cy="1200329"/>
          </a:xfrm>
          <a:prstGeom prst="rect">
            <a:avLst/>
          </a:prstGeom>
          <a:noFill/>
        </p:spPr>
        <p:txBody>
          <a:bodyPr wrap="square" rtlCol="0">
            <a:spAutoFit/>
          </a:bodyPr>
          <a:lstStyle/>
          <a:p>
            <a:r>
              <a:rPr lang="nl-NL" dirty="0"/>
              <a:t>100.000 woningen gepland voor Brainport voor 2040 (‘Brainport </a:t>
            </a:r>
            <a:r>
              <a:rPr lang="nl-NL" dirty="0" err="1"/>
              <a:t>supervillage</a:t>
            </a:r>
            <a:r>
              <a:rPr lang="nl-NL" dirty="0"/>
              <a:t>’)</a:t>
            </a:r>
          </a:p>
          <a:p>
            <a:endParaRPr lang="nl-NL" dirty="0"/>
          </a:p>
        </p:txBody>
      </p:sp>
      <p:pic>
        <p:nvPicPr>
          <p:cNvPr id="8" name="Afbeelding 7"/>
          <p:cNvPicPr>
            <a:picLocks noChangeAspect="1"/>
          </p:cNvPicPr>
          <p:nvPr/>
        </p:nvPicPr>
        <p:blipFill rotWithShape="1">
          <a:blip r:embed="rId5"/>
          <a:srcRect l="27419" t="40402" r="28602" b="12095"/>
          <a:stretch/>
        </p:blipFill>
        <p:spPr>
          <a:xfrm>
            <a:off x="2286987" y="2874930"/>
            <a:ext cx="4159048" cy="2526952"/>
          </a:xfrm>
          <a:prstGeom prst="rect">
            <a:avLst/>
          </a:prstGeom>
        </p:spPr>
      </p:pic>
    </p:spTree>
    <p:extLst>
      <p:ext uri="{BB962C8B-B14F-4D97-AF65-F5344CB8AC3E}">
        <p14:creationId xmlns:p14="http://schemas.microsoft.com/office/powerpoint/2010/main" val="403840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CC6F0-01E6-E481-7AC5-0DCF1CED3E59}"/>
              </a:ext>
            </a:extLst>
          </p:cNvPr>
          <p:cNvPicPr>
            <a:picLocks noChangeAspect="1"/>
          </p:cNvPicPr>
          <p:nvPr/>
        </p:nvPicPr>
        <p:blipFill>
          <a:blip r:embed="rId2"/>
          <a:srcRect l="14305" r="11459"/>
          <a:stretch/>
        </p:blipFill>
        <p:spPr>
          <a:xfrm>
            <a:off x="20" y="1282"/>
            <a:ext cx="12191980" cy="6856718"/>
          </a:xfrm>
          <a:prstGeom prst="rect">
            <a:avLst/>
          </a:prstGeom>
        </p:spPr>
      </p:pic>
    </p:spTree>
    <p:extLst>
      <p:ext uri="{BB962C8B-B14F-4D97-AF65-F5344CB8AC3E}">
        <p14:creationId xmlns:p14="http://schemas.microsoft.com/office/powerpoint/2010/main" val="2019025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kaart&#10;&#10;Automatisch gegenereerde beschrijving">
            <a:extLst>
              <a:ext uri="{FF2B5EF4-FFF2-40B4-BE49-F238E27FC236}">
                <a16:creationId xmlns:a16="http://schemas.microsoft.com/office/drawing/2014/main" id="{186D7C10-D30F-E925-1628-8EFCD152F565}"/>
              </a:ext>
            </a:extLst>
          </p:cNvPr>
          <p:cNvPicPr>
            <a:picLocks noChangeAspect="1"/>
          </p:cNvPicPr>
          <p:nvPr/>
        </p:nvPicPr>
        <p:blipFill>
          <a:blip r:embed="rId3"/>
          <a:stretch>
            <a:fillRect/>
          </a:stretch>
        </p:blipFill>
        <p:spPr>
          <a:xfrm>
            <a:off x="-4535" y="3852"/>
            <a:ext cx="12210142" cy="6841222"/>
          </a:xfrm>
          <a:prstGeom prst="rect">
            <a:avLst/>
          </a:prstGeom>
        </p:spPr>
      </p:pic>
    </p:spTree>
    <p:extLst>
      <p:ext uri="{BB962C8B-B14F-4D97-AF65-F5344CB8AC3E}">
        <p14:creationId xmlns:p14="http://schemas.microsoft.com/office/powerpoint/2010/main" val="3862645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enfilm, schoeisel&#10;&#10;Automatisch gegenereerde beschrijving">
            <a:extLst>
              <a:ext uri="{FF2B5EF4-FFF2-40B4-BE49-F238E27FC236}">
                <a16:creationId xmlns:a16="http://schemas.microsoft.com/office/drawing/2014/main" id="{1F41B7D8-EDC4-EB93-A033-FF272EA85C89}"/>
              </a:ext>
            </a:extLst>
          </p:cNvPr>
          <p:cNvPicPr>
            <a:picLocks noChangeAspect="1"/>
          </p:cNvPicPr>
          <p:nvPr/>
        </p:nvPicPr>
        <p:blipFill>
          <a:blip r:embed="rId3"/>
          <a:srcRect t="17607" r="1" b="22486"/>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1483417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A647-0BE3-10C3-EAEE-6096C2FA0C88}"/>
              </a:ext>
            </a:extLst>
          </p:cNvPr>
          <p:cNvPicPr>
            <a:picLocks noChangeAspect="1"/>
          </p:cNvPicPr>
          <p:nvPr/>
        </p:nvPicPr>
        <p:blipFill>
          <a:blip r:embed="rId2"/>
          <a:srcRect t="18939" b="11629"/>
          <a:stretch/>
        </p:blipFill>
        <p:spPr>
          <a:xfrm>
            <a:off x="20" y="1282"/>
            <a:ext cx="12191980" cy="6856718"/>
          </a:xfrm>
          <a:prstGeom prst="rect">
            <a:avLst/>
          </a:prstGeom>
        </p:spPr>
      </p:pic>
    </p:spTree>
    <p:extLst>
      <p:ext uri="{BB962C8B-B14F-4D97-AF65-F5344CB8AC3E}">
        <p14:creationId xmlns:p14="http://schemas.microsoft.com/office/powerpoint/2010/main" val="290270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2000" cy="6858000"/>
          </a:xfrm>
          <a:prstGeom prst="rect">
            <a:avLst/>
          </a:prstGeom>
          <a:solidFill>
            <a:srgbClr val="61C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AD64044F-8EA8-C5E7-A167-650B2B5DD68B}"/>
              </a:ext>
            </a:extLst>
          </p:cNvPr>
          <p:cNvSpPr>
            <a:spLocks noGrp="1"/>
          </p:cNvSpPr>
          <p:nvPr>
            <p:ph type="title"/>
          </p:nvPr>
        </p:nvSpPr>
        <p:spPr/>
        <p:txBody>
          <a:bodyPr>
            <a:normAutofit/>
          </a:bodyPr>
          <a:lstStyle/>
          <a:p>
            <a:r>
              <a:rPr lang="en-US" sz="5400" dirty="0" err="1">
                <a:solidFill>
                  <a:schemeClr val="bg1"/>
                </a:solidFill>
              </a:rPr>
              <a:t>Wijknetwerken</a:t>
            </a:r>
            <a:endParaRPr lang="en-US" sz="5400" dirty="0">
              <a:solidFill>
                <a:schemeClr val="bg1"/>
              </a:solidFill>
            </a:endParaRPr>
          </a:p>
        </p:txBody>
      </p:sp>
      <p:graphicFrame>
        <p:nvGraphicFramePr>
          <p:cNvPr id="7" name="Content Placeholder 2">
            <a:extLst>
              <a:ext uri="{FF2B5EF4-FFF2-40B4-BE49-F238E27FC236}">
                <a16:creationId xmlns:a16="http://schemas.microsoft.com/office/drawing/2014/main" id="{4235581B-6A46-516C-AFBF-F1839E735CA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32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049124-4873-0086-F527-49AE93CC1DC4}"/>
              </a:ext>
            </a:extLst>
          </p:cNvPr>
          <p:cNvPicPr>
            <a:picLocks noChangeAspect="1"/>
          </p:cNvPicPr>
          <p:nvPr/>
        </p:nvPicPr>
        <p:blipFill>
          <a:blip r:embed="rId2"/>
          <a:srcRect r="5315" b="-1"/>
          <a:stretch/>
        </p:blipFill>
        <p:spPr>
          <a:xfrm>
            <a:off x="20" y="1282"/>
            <a:ext cx="12191980" cy="6856718"/>
          </a:xfrm>
          <a:prstGeom prst="rect">
            <a:avLst/>
          </a:prstGeom>
        </p:spPr>
      </p:pic>
    </p:spTree>
    <p:extLst>
      <p:ext uri="{BB962C8B-B14F-4D97-AF65-F5344CB8AC3E}">
        <p14:creationId xmlns:p14="http://schemas.microsoft.com/office/powerpoint/2010/main" val="334495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91297-7C94-4A9F-7698-1EEE2DFDF54E}"/>
              </a:ext>
            </a:extLst>
          </p:cNvPr>
          <p:cNvPicPr>
            <a:picLocks noChangeAspect="1"/>
          </p:cNvPicPr>
          <p:nvPr/>
        </p:nvPicPr>
        <p:blipFill>
          <a:blip r:embed="rId2"/>
          <a:stretch>
            <a:fillRect/>
          </a:stretch>
        </p:blipFill>
        <p:spPr>
          <a:xfrm>
            <a:off x="643467" y="1820502"/>
            <a:ext cx="10905066" cy="3216994"/>
          </a:xfrm>
          <a:prstGeom prst="rect">
            <a:avLst/>
          </a:prstGeom>
        </p:spPr>
      </p:pic>
    </p:spTree>
    <p:extLst>
      <p:ext uri="{BB962C8B-B14F-4D97-AF65-F5344CB8AC3E}">
        <p14:creationId xmlns:p14="http://schemas.microsoft.com/office/powerpoint/2010/main" val="3192113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F27A2E-B6BE-1ABA-2ADD-A4AB2CCA1D41}"/>
              </a:ext>
            </a:extLst>
          </p:cNvPr>
          <p:cNvPicPr>
            <a:picLocks noChangeAspect="1"/>
          </p:cNvPicPr>
          <p:nvPr/>
        </p:nvPicPr>
        <p:blipFill>
          <a:blip r:embed="rId2"/>
          <a:stretch>
            <a:fillRect/>
          </a:stretch>
        </p:blipFill>
        <p:spPr>
          <a:xfrm>
            <a:off x="338840" y="309352"/>
            <a:ext cx="11742917" cy="6457064"/>
          </a:xfrm>
          <a:prstGeom prst="rect">
            <a:avLst/>
          </a:prstGeom>
        </p:spPr>
      </p:pic>
    </p:spTree>
    <p:extLst>
      <p:ext uri="{BB962C8B-B14F-4D97-AF65-F5344CB8AC3E}">
        <p14:creationId xmlns:p14="http://schemas.microsoft.com/office/powerpoint/2010/main" val="2261189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50835-E339-BB24-0193-9B443918AF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F26458-BE17-201F-28C7-DBC2D2E0D0B0}"/>
              </a:ext>
            </a:extLst>
          </p:cNvPr>
          <p:cNvSpPr txBox="1"/>
          <p:nvPr/>
        </p:nvSpPr>
        <p:spPr>
          <a:xfrm>
            <a:off x="953285" y="564445"/>
            <a:ext cx="10285522" cy="746358"/>
          </a:xfrm>
          <a:prstGeom prst="rect">
            <a:avLst/>
          </a:prstGeom>
          <a:noFill/>
        </p:spPr>
        <p:txBody>
          <a:bodyPr wrap="square" lIns="91440" tIns="45720" rIns="91440" bIns="45720" rtlCol="0" anchor="t">
            <a:spAutoFit/>
          </a:bodyPr>
          <a:lstStyle/>
          <a:p>
            <a:pPr defTabSz="609570"/>
            <a:r>
              <a:rPr lang="en-US" sz="4250" b="1" dirty="0">
                <a:solidFill>
                  <a:prstClr val="black"/>
                </a:solidFill>
                <a:latin typeface="Arial"/>
                <a:cs typeface="Arial"/>
              </a:rPr>
              <a:t>Het </a:t>
            </a:r>
            <a:r>
              <a:rPr lang="en-US" sz="4250" b="1" dirty="0" err="1">
                <a:solidFill>
                  <a:prstClr val="black"/>
                </a:solidFill>
                <a:latin typeface="Arial"/>
                <a:cs typeface="Arial"/>
              </a:rPr>
              <a:t>toekomstperspectief</a:t>
            </a:r>
            <a:r>
              <a:rPr lang="en-US" sz="4250" b="1" dirty="0">
                <a:solidFill>
                  <a:prstClr val="black"/>
                </a:solidFill>
                <a:latin typeface="Arial"/>
                <a:cs typeface="Arial"/>
              </a:rPr>
              <a:t> </a:t>
            </a:r>
            <a:r>
              <a:rPr lang="en-US" sz="4250" b="1" dirty="0" err="1">
                <a:solidFill>
                  <a:prstClr val="black"/>
                </a:solidFill>
                <a:latin typeface="Arial"/>
                <a:cs typeface="Arial"/>
              </a:rPr>
              <a:t>voor</a:t>
            </a:r>
            <a:r>
              <a:rPr lang="en-US" sz="4250" b="1" dirty="0">
                <a:solidFill>
                  <a:prstClr val="black"/>
                </a:solidFill>
                <a:latin typeface="Arial"/>
                <a:cs typeface="Arial"/>
              </a:rPr>
              <a:t> 2030 </a:t>
            </a:r>
            <a:endParaRPr lang="en-US" sz="4250" b="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9291BA0-1A44-5CD4-5311-C7110D3628C8}"/>
              </a:ext>
            </a:extLst>
          </p:cNvPr>
          <p:cNvPicPr>
            <a:picLocks noChangeAspect="1"/>
          </p:cNvPicPr>
          <p:nvPr/>
        </p:nvPicPr>
        <p:blipFill>
          <a:blip r:embed="rId3"/>
          <a:stretch>
            <a:fillRect/>
          </a:stretch>
        </p:blipFill>
        <p:spPr>
          <a:xfrm>
            <a:off x="1118855" y="1344149"/>
            <a:ext cx="528373" cy="319225"/>
          </a:xfrm>
          <a:prstGeom prst="rect">
            <a:avLst/>
          </a:prstGeom>
        </p:spPr>
      </p:pic>
      <p:sp>
        <p:nvSpPr>
          <p:cNvPr id="7" name="TextBox 6">
            <a:extLst>
              <a:ext uri="{FF2B5EF4-FFF2-40B4-BE49-F238E27FC236}">
                <a16:creationId xmlns:a16="http://schemas.microsoft.com/office/drawing/2014/main" id="{1F5F8EE1-DE27-AB4E-F7FF-E6F8327BDF35}"/>
              </a:ext>
            </a:extLst>
          </p:cNvPr>
          <p:cNvSpPr txBox="1"/>
          <p:nvPr/>
        </p:nvSpPr>
        <p:spPr>
          <a:xfrm>
            <a:off x="953285" y="2295924"/>
            <a:ext cx="9743301" cy="2092881"/>
          </a:xfrm>
          <a:prstGeom prst="rect">
            <a:avLst/>
          </a:prstGeom>
          <a:noFill/>
        </p:spPr>
        <p:txBody>
          <a:bodyPr wrap="square" rtlCol="0">
            <a:spAutoFit/>
          </a:bodyPr>
          <a:lstStyle/>
          <a:p>
            <a:pPr marL="457200" indent="-457200" defTabSz="609570">
              <a:buClr>
                <a:srgbClr val="FE9A66"/>
              </a:buClr>
              <a:buFont typeface="Arial" panose="020B0604020202020204" pitchFamily="34" charset="0"/>
              <a:buChar char="•"/>
            </a:pPr>
            <a:r>
              <a:rPr lang="nl-NL" sz="2600" dirty="0">
                <a:solidFill>
                  <a:prstClr val="black"/>
                </a:solidFill>
                <a:latin typeface="Arial" panose="020B0604020202020204"/>
              </a:rPr>
              <a:t>Hechte wijkverbanden met een integraal en generalistisch perspectief die verantwoordelijkheid nemen voor de populatie in de wijk.</a:t>
            </a:r>
          </a:p>
          <a:p>
            <a:pPr marL="457200" indent="-457200" defTabSz="609570">
              <a:buClr>
                <a:srgbClr val="FE9A66"/>
              </a:buClr>
              <a:buFont typeface="Arial" panose="020B0604020202020204" pitchFamily="34" charset="0"/>
              <a:buChar char="•"/>
            </a:pPr>
            <a:r>
              <a:rPr lang="nl-NL" sz="2600" dirty="0">
                <a:solidFill>
                  <a:prstClr val="black"/>
                </a:solidFill>
                <a:latin typeface="Arial" panose="020B0604020202020204"/>
              </a:rPr>
              <a:t>Minimaal: huisartsenzorg, wijkverpleging, apotheker en sociaal domein.</a:t>
            </a:r>
            <a:endParaRPr lang="nl-NL" sz="2000" dirty="0">
              <a:solidFill>
                <a:prstClr val="black"/>
              </a:solidFill>
              <a:latin typeface="Arial" panose="020B0604020202020204"/>
            </a:endParaRPr>
          </a:p>
        </p:txBody>
      </p:sp>
      <p:pic>
        <p:nvPicPr>
          <p:cNvPr id="4" name="Afbeelding 3">
            <a:extLst>
              <a:ext uri="{FF2B5EF4-FFF2-40B4-BE49-F238E27FC236}">
                <a16:creationId xmlns:a16="http://schemas.microsoft.com/office/drawing/2014/main" id="{10C5602B-AD63-56C8-0E2C-F8EEA73D5CED}"/>
              </a:ext>
            </a:extLst>
          </p:cNvPr>
          <p:cNvPicPr>
            <a:picLocks noChangeAspect="1"/>
          </p:cNvPicPr>
          <p:nvPr/>
        </p:nvPicPr>
        <p:blipFill>
          <a:blip r:embed="rId4"/>
          <a:stretch>
            <a:fillRect/>
          </a:stretch>
        </p:blipFill>
        <p:spPr>
          <a:xfrm>
            <a:off x="711157" y="2320461"/>
            <a:ext cx="10439197" cy="4545790"/>
          </a:xfrm>
          <a:prstGeom prst="rect">
            <a:avLst/>
          </a:prstGeom>
        </p:spPr>
      </p:pic>
      <p:sp>
        <p:nvSpPr>
          <p:cNvPr id="3" name="Tekstvak 2">
            <a:extLst>
              <a:ext uri="{FF2B5EF4-FFF2-40B4-BE49-F238E27FC236}">
                <a16:creationId xmlns:a16="http://schemas.microsoft.com/office/drawing/2014/main" id="{2F998254-98CB-6543-7D40-7E5CBB797AC8}"/>
              </a:ext>
            </a:extLst>
          </p:cNvPr>
          <p:cNvSpPr txBox="1"/>
          <p:nvPr/>
        </p:nvSpPr>
        <p:spPr>
          <a:xfrm>
            <a:off x="953285" y="1315562"/>
            <a:ext cx="10285430" cy="646331"/>
          </a:xfrm>
          <a:prstGeom prst="rect">
            <a:avLst/>
          </a:prstGeom>
          <a:noFill/>
        </p:spPr>
        <p:txBody>
          <a:bodyPr wrap="square">
            <a:spAutoFit/>
          </a:bodyPr>
          <a:lstStyle/>
          <a:p>
            <a:pPr algn="ctr" defTabSz="609570">
              <a:buClr>
                <a:srgbClr val="FE9A66"/>
              </a:buClr>
            </a:pPr>
            <a:r>
              <a:rPr lang="nl-NL" sz="1800" b="1" dirty="0">
                <a:solidFill>
                  <a:prstClr val="black"/>
                </a:solidFill>
                <a:latin typeface="Arial" panose="020B0604020202020204"/>
              </a:rPr>
              <a:t>Hechte wijkverbanden met een integraal en generalistisch perspectief die verantwoordelijkheid nemen voor de populatie in de wijk.</a:t>
            </a:r>
            <a:endParaRPr lang="nl-NL" sz="1400" b="1" dirty="0">
              <a:solidFill>
                <a:prstClr val="black"/>
              </a:solidFill>
              <a:latin typeface="Arial" panose="020B0604020202020204"/>
            </a:endParaRPr>
          </a:p>
        </p:txBody>
      </p:sp>
    </p:spTree>
    <p:extLst>
      <p:ext uri="{BB962C8B-B14F-4D97-AF65-F5344CB8AC3E}">
        <p14:creationId xmlns:p14="http://schemas.microsoft.com/office/powerpoint/2010/main" val="667922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0"/>
            <a:ext cx="12192000" cy="6858000"/>
          </a:xfrm>
          <a:prstGeom prst="rect">
            <a:avLst/>
          </a:prstGeom>
          <a:solidFill>
            <a:srgbClr val="61C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7CFD4561-2335-7FFA-F9A5-3E35F1EA6E03}"/>
              </a:ext>
            </a:extLst>
          </p:cNvPr>
          <p:cNvSpPr>
            <a:spLocks noGrp="1"/>
          </p:cNvSpPr>
          <p:nvPr>
            <p:ph type="title"/>
          </p:nvPr>
        </p:nvSpPr>
        <p:spPr/>
        <p:txBody>
          <a:bodyPr/>
          <a:lstStyle/>
          <a:p>
            <a:r>
              <a:rPr lang="en-US" sz="5400" dirty="0" err="1">
                <a:solidFill>
                  <a:schemeClr val="bg1"/>
                </a:solidFill>
              </a:rPr>
              <a:t>Toekomst</a:t>
            </a:r>
            <a:r>
              <a:rPr lang="en-US" sz="5400" dirty="0">
                <a:solidFill>
                  <a:schemeClr val="bg1"/>
                </a:solidFill>
              </a:rPr>
              <a:t> </a:t>
            </a:r>
            <a:r>
              <a:rPr lang="en-US" sz="5400" dirty="0" err="1">
                <a:solidFill>
                  <a:schemeClr val="bg1"/>
                </a:solidFill>
              </a:rPr>
              <a:t>transmuraal</a:t>
            </a:r>
            <a:r>
              <a:rPr lang="en-US" sz="5400" dirty="0">
                <a:solidFill>
                  <a:schemeClr val="bg1"/>
                </a:solidFill>
              </a:rPr>
              <a:t> 2030</a:t>
            </a:r>
          </a:p>
        </p:txBody>
      </p:sp>
      <p:sp>
        <p:nvSpPr>
          <p:cNvPr id="3" name="Content Placeholder 2">
            <a:extLst>
              <a:ext uri="{FF2B5EF4-FFF2-40B4-BE49-F238E27FC236}">
                <a16:creationId xmlns:a16="http://schemas.microsoft.com/office/drawing/2014/main" id="{F34FB171-C0AC-8917-4FDC-9CF847716A1B}"/>
              </a:ext>
            </a:extLst>
          </p:cNvPr>
          <p:cNvSpPr>
            <a:spLocks noGrp="1"/>
          </p:cNvSpPr>
          <p:nvPr>
            <p:ph idx="1"/>
          </p:nvPr>
        </p:nvSpPr>
        <p:spPr/>
        <p:txBody>
          <a:bodyPr vert="horz" lIns="91440" tIns="45720" rIns="91440" bIns="45720" rtlCol="0" anchor="t">
            <a:normAutofit/>
          </a:bodyPr>
          <a:lstStyle/>
          <a:p>
            <a:pPr marL="0" indent="0">
              <a:buNone/>
            </a:pPr>
            <a:endParaRPr lang="en-US" sz="5400" dirty="0">
              <a:solidFill>
                <a:schemeClr val="bg1"/>
              </a:solidFill>
            </a:endParaRPr>
          </a:p>
          <a:p>
            <a:pPr marL="0" indent="0">
              <a:buNone/>
            </a:pPr>
            <a:endParaRPr lang="en-US" sz="5400" dirty="0">
              <a:solidFill>
                <a:schemeClr val="bg1"/>
              </a:solidFill>
            </a:endParaRPr>
          </a:p>
          <a:p>
            <a:r>
              <a:rPr lang="en-US" sz="5400" dirty="0" err="1">
                <a:solidFill>
                  <a:schemeClr val="bg1"/>
                </a:solidFill>
              </a:rPr>
              <a:t>Transmuraal</a:t>
            </a:r>
            <a:r>
              <a:rPr lang="en-US" sz="5400" dirty="0">
                <a:solidFill>
                  <a:schemeClr val="bg1"/>
                </a:solidFill>
              </a:rPr>
              <a:t> </a:t>
            </a:r>
            <a:r>
              <a:rPr lang="en-US" sz="5400" dirty="0" err="1">
                <a:solidFill>
                  <a:schemeClr val="bg1"/>
                </a:solidFill>
              </a:rPr>
              <a:t>gezondheidspad</a:t>
            </a:r>
            <a:r>
              <a:rPr lang="en-US" sz="5400" dirty="0">
                <a:solidFill>
                  <a:schemeClr val="bg1"/>
                </a:solidFill>
              </a:rPr>
              <a:t>? </a:t>
            </a:r>
          </a:p>
        </p:txBody>
      </p:sp>
    </p:spTree>
    <p:extLst>
      <p:ext uri="{BB962C8B-B14F-4D97-AF65-F5344CB8AC3E}">
        <p14:creationId xmlns:p14="http://schemas.microsoft.com/office/powerpoint/2010/main" val="243948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Inschatting Brainport Development</a:t>
            </a:r>
          </a:p>
        </p:txBody>
      </p:sp>
      <p:pic>
        <p:nvPicPr>
          <p:cNvPr id="4" name="Tijdelijke aanduiding voor inhoud 3"/>
          <p:cNvPicPr>
            <a:picLocks noGrp="1" noChangeAspect="1"/>
          </p:cNvPicPr>
          <p:nvPr>
            <p:ph idx="1"/>
          </p:nvPr>
        </p:nvPicPr>
        <p:blipFill rotWithShape="1">
          <a:blip r:embed="rId3"/>
          <a:srcRect l="10720" t="67115" r="6153" b="5321"/>
          <a:stretch/>
        </p:blipFill>
        <p:spPr>
          <a:xfrm>
            <a:off x="842440" y="1880881"/>
            <a:ext cx="10294965" cy="1920240"/>
          </a:xfrm>
          <a:prstGeom prst="rect">
            <a:avLst/>
          </a:prstGeom>
        </p:spPr>
      </p:pic>
      <p:sp>
        <p:nvSpPr>
          <p:cNvPr id="5" name="Tekstvak 4"/>
          <p:cNvSpPr txBox="1"/>
          <p:nvPr/>
        </p:nvSpPr>
        <p:spPr>
          <a:xfrm>
            <a:off x="1164656" y="3383677"/>
            <a:ext cx="1107461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Waarvan 20% internationaal volgens Brainport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Waarvan de vraag is of zij inderdaad allemaal in deze regio kunnen komen wonen (beschikbare huizen)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Waarvan de vraag is met welk tempo zij kunnen worden aangetrokken (korte (2032) – langere termijn (2040))</a:t>
            </a:r>
          </a:p>
        </p:txBody>
      </p:sp>
    </p:spTree>
    <p:extLst>
      <p:ext uri="{BB962C8B-B14F-4D97-AF65-F5344CB8AC3E}">
        <p14:creationId xmlns:p14="http://schemas.microsoft.com/office/powerpoint/2010/main" val="42047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mc.mediafiler.net/mmc/pcache/10015/c5/mmc34771_5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41547"/>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F2F7CA0B-8AA9-4A8A-A0D3-EF0D1AB2CF4A}"/>
              </a:ext>
            </a:extLst>
          </p:cNvPr>
          <p:cNvSpPr>
            <a:spLocks noGrp="1"/>
          </p:cNvSpPr>
          <p:nvPr>
            <p:ph type="ctrTitle"/>
          </p:nvPr>
        </p:nvSpPr>
        <p:spPr/>
        <p:txBody>
          <a:bodyPr/>
          <a:lstStyle/>
          <a:p>
            <a:r>
              <a:rPr lang="nl-NL" dirty="0"/>
              <a:t>Oplossingsrichtingen: hybride zorg</a:t>
            </a:r>
          </a:p>
        </p:txBody>
      </p:sp>
      <p:sp>
        <p:nvSpPr>
          <p:cNvPr id="50" name="Ondertitel 49" hidden="1">
            <a:extLst>
              <a:ext uri="{FF2B5EF4-FFF2-40B4-BE49-F238E27FC236}">
                <a16:creationId xmlns:a16="http://schemas.microsoft.com/office/drawing/2014/main" id="{2FE70595-4FB9-4670-B17E-398558E89D9A}"/>
              </a:ext>
            </a:extLst>
          </p:cNvPr>
          <p:cNvSpPr>
            <a:spLocks noGrp="1"/>
          </p:cNvSpPr>
          <p:nvPr>
            <p:ph type="subTitle" idx="4294967295"/>
          </p:nvPr>
        </p:nvSpPr>
        <p:spPr>
          <a:xfrm>
            <a:off x="0" y="5353050"/>
            <a:ext cx="11160125" cy="365125"/>
          </a:xfrm>
        </p:spPr>
        <p:txBody>
          <a:bodyPr>
            <a:normAutofit fontScale="85000" lnSpcReduction="20000"/>
          </a:bodyPr>
          <a:lstStyle/>
          <a:p>
            <a:r>
              <a:rPr lang="nl-NL" dirty="0"/>
              <a:t>Voornaam Achternaam</a:t>
            </a:r>
          </a:p>
        </p:txBody>
      </p:sp>
    </p:spTree>
    <p:extLst>
      <p:ext uri="{BB962C8B-B14F-4D97-AF65-F5344CB8AC3E}">
        <p14:creationId xmlns:p14="http://schemas.microsoft.com/office/powerpoint/2010/main" val="6326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Bewegingen</a:t>
            </a:r>
          </a:p>
        </p:txBody>
      </p:sp>
      <p:sp>
        <p:nvSpPr>
          <p:cNvPr id="90" name="Vrije vorm 89"/>
          <p:cNvSpPr/>
          <p:nvPr/>
        </p:nvSpPr>
        <p:spPr>
          <a:xfrm>
            <a:off x="2081594" y="5002299"/>
            <a:ext cx="5815930" cy="1090731"/>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071385"/>
              <a:gd name="connsiteY0" fmla="*/ 815994 h 1452662"/>
              <a:gd name="connsiteX1" fmla="*/ 589225 w 6071385"/>
              <a:gd name="connsiteY1" fmla="*/ 0 h 1452662"/>
              <a:gd name="connsiteX2" fmla="*/ 4974945 w 6071385"/>
              <a:gd name="connsiteY2" fmla="*/ 0 h 1452662"/>
              <a:gd name="connsiteX3" fmla="*/ 6071385 w 6071385"/>
              <a:gd name="connsiteY3" fmla="*/ 1452662 h 1452662"/>
              <a:gd name="connsiteX4" fmla="*/ 0 w 6071385"/>
              <a:gd name="connsiteY4" fmla="*/ 815994 h 1452662"/>
              <a:gd name="connsiteX0" fmla="*/ 0 w 5622695"/>
              <a:gd name="connsiteY0" fmla="*/ 815994 h 836755"/>
              <a:gd name="connsiteX1" fmla="*/ 589225 w 5622695"/>
              <a:gd name="connsiteY1" fmla="*/ 0 h 836755"/>
              <a:gd name="connsiteX2" fmla="*/ 4974945 w 5622695"/>
              <a:gd name="connsiteY2" fmla="*/ 0 h 836755"/>
              <a:gd name="connsiteX3" fmla="*/ 5622695 w 5622695"/>
              <a:gd name="connsiteY3" fmla="*/ 836755 h 836755"/>
              <a:gd name="connsiteX4" fmla="*/ 0 w 5622695"/>
              <a:gd name="connsiteY4" fmla="*/ 815994 h 836755"/>
              <a:gd name="connsiteX0" fmla="*/ 0 w 5690974"/>
              <a:gd name="connsiteY0" fmla="*/ 815994 h 836755"/>
              <a:gd name="connsiteX1" fmla="*/ 657504 w 5690974"/>
              <a:gd name="connsiteY1" fmla="*/ 0 h 836755"/>
              <a:gd name="connsiteX2" fmla="*/ 5043224 w 5690974"/>
              <a:gd name="connsiteY2" fmla="*/ 0 h 836755"/>
              <a:gd name="connsiteX3" fmla="*/ 5690974 w 5690974"/>
              <a:gd name="connsiteY3" fmla="*/ 836755 h 836755"/>
              <a:gd name="connsiteX4" fmla="*/ 0 w 5690974"/>
              <a:gd name="connsiteY4" fmla="*/ 815994 h 836755"/>
              <a:gd name="connsiteX0" fmla="*/ 0 w 5769008"/>
              <a:gd name="connsiteY0" fmla="*/ 815994 h 849374"/>
              <a:gd name="connsiteX1" fmla="*/ 657504 w 5769008"/>
              <a:gd name="connsiteY1" fmla="*/ 0 h 849374"/>
              <a:gd name="connsiteX2" fmla="*/ 5043224 w 5769008"/>
              <a:gd name="connsiteY2" fmla="*/ 0 h 849374"/>
              <a:gd name="connsiteX3" fmla="*/ 5769008 w 5769008"/>
              <a:gd name="connsiteY3" fmla="*/ 849374 h 849374"/>
              <a:gd name="connsiteX4" fmla="*/ 0 w 5769008"/>
              <a:gd name="connsiteY4" fmla="*/ 815994 h 849374"/>
              <a:gd name="connsiteX0" fmla="*/ 0 w 5729992"/>
              <a:gd name="connsiteY0" fmla="*/ 815994 h 824136"/>
              <a:gd name="connsiteX1" fmla="*/ 657504 w 5729992"/>
              <a:gd name="connsiteY1" fmla="*/ 0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815994 h 824136"/>
              <a:gd name="connsiteX1" fmla="*/ 437692 w 5729992"/>
              <a:gd name="connsiteY1" fmla="*/ 298594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517400 h 525542"/>
              <a:gd name="connsiteX1" fmla="*/ 437692 w 5729992"/>
              <a:gd name="connsiteY1" fmla="*/ 0 h 525542"/>
              <a:gd name="connsiteX2" fmla="*/ 5285017 w 5729992"/>
              <a:gd name="connsiteY2" fmla="*/ 0 h 525542"/>
              <a:gd name="connsiteX3" fmla="*/ 5729992 w 5729992"/>
              <a:gd name="connsiteY3" fmla="*/ 525542 h 525542"/>
              <a:gd name="connsiteX4" fmla="*/ 0 w 5729992"/>
              <a:gd name="connsiteY4" fmla="*/ 517400 h 525542"/>
              <a:gd name="connsiteX0" fmla="*/ 0 w 5927823"/>
              <a:gd name="connsiteY0" fmla="*/ 737790 h 737790"/>
              <a:gd name="connsiteX1" fmla="*/ 635523 w 5927823"/>
              <a:gd name="connsiteY1" fmla="*/ 0 h 737790"/>
              <a:gd name="connsiteX2" fmla="*/ 5482848 w 5927823"/>
              <a:gd name="connsiteY2" fmla="*/ 0 h 737790"/>
              <a:gd name="connsiteX3" fmla="*/ 5927823 w 5927823"/>
              <a:gd name="connsiteY3" fmla="*/ 525542 h 737790"/>
              <a:gd name="connsiteX4" fmla="*/ 0 w 5927823"/>
              <a:gd name="connsiteY4" fmla="*/ 737790 h 737790"/>
              <a:gd name="connsiteX0" fmla="*/ 0 w 6081692"/>
              <a:gd name="connsiteY0" fmla="*/ 737790 h 737790"/>
              <a:gd name="connsiteX1" fmla="*/ 635523 w 6081692"/>
              <a:gd name="connsiteY1" fmla="*/ 0 h 737790"/>
              <a:gd name="connsiteX2" fmla="*/ 5482848 w 6081692"/>
              <a:gd name="connsiteY2" fmla="*/ 0 h 737790"/>
              <a:gd name="connsiteX3" fmla="*/ 6081692 w 6081692"/>
              <a:gd name="connsiteY3" fmla="*/ 717495 h 737790"/>
              <a:gd name="connsiteX4" fmla="*/ 0 w 6081692"/>
              <a:gd name="connsiteY4" fmla="*/ 737790 h 73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692" h="737790">
                <a:moveTo>
                  <a:pt x="0" y="737790"/>
                </a:moveTo>
                <a:lnTo>
                  <a:pt x="635523" y="0"/>
                </a:lnTo>
                <a:lnTo>
                  <a:pt x="5482848" y="0"/>
                </a:lnTo>
                <a:lnTo>
                  <a:pt x="6081692" y="717495"/>
                </a:lnTo>
                <a:lnTo>
                  <a:pt x="0" y="737790"/>
                </a:lnTo>
                <a:close/>
              </a:path>
            </a:pathLst>
          </a:custGeom>
          <a:noFill/>
          <a:ln w="38100">
            <a:solidFill>
              <a:srgbClr val="212C5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nvGrpSpPr>
          <p:cNvPr id="53" name="Groep 52"/>
          <p:cNvGrpSpPr/>
          <p:nvPr/>
        </p:nvGrpSpPr>
        <p:grpSpPr>
          <a:xfrm>
            <a:off x="4521857" y="4578420"/>
            <a:ext cx="915896" cy="300860"/>
            <a:chOff x="4658640" y="3295097"/>
            <a:chExt cx="936614" cy="292489"/>
          </a:xfrm>
        </p:grpSpPr>
        <p:sp>
          <p:nvSpPr>
            <p:cNvPr id="55" name="Gelijkbenige driehoek 54"/>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7" name="Gelijkbenige driehoek 56"/>
            <p:cNvSpPr/>
            <p:nvPr/>
          </p:nvSpPr>
          <p:spPr>
            <a:xfrm rot="10800000">
              <a:off x="4713701" y="3295097"/>
              <a:ext cx="826492" cy="233134"/>
            </a:xfrm>
            <a:prstGeom prst="triangle">
              <a:avLst/>
            </a:prstGeom>
            <a:solidFill>
              <a:srgbClr val="21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31" name="Vrije vorm 30"/>
          <p:cNvSpPr/>
          <p:nvPr/>
        </p:nvSpPr>
        <p:spPr>
          <a:xfrm>
            <a:off x="2701160" y="3215987"/>
            <a:ext cx="4614526" cy="1739875"/>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875344"/>
              <a:gd name="connsiteY0" fmla="*/ 1443834 h 1452662"/>
              <a:gd name="connsiteX1" fmla="*/ 1393184 w 6875344"/>
              <a:gd name="connsiteY1" fmla="*/ 0 h 1452662"/>
              <a:gd name="connsiteX2" fmla="*/ 5778904 w 6875344"/>
              <a:gd name="connsiteY2" fmla="*/ 0 h 1452662"/>
              <a:gd name="connsiteX3" fmla="*/ 6875344 w 6875344"/>
              <a:gd name="connsiteY3" fmla="*/ 1452662 h 1452662"/>
              <a:gd name="connsiteX4" fmla="*/ 0 w 6875344"/>
              <a:gd name="connsiteY4" fmla="*/ 1443834 h 1452662"/>
              <a:gd name="connsiteX0" fmla="*/ 0 w 7205060"/>
              <a:gd name="connsiteY0" fmla="*/ 1443834 h 1461490"/>
              <a:gd name="connsiteX1" fmla="*/ 1393184 w 7205060"/>
              <a:gd name="connsiteY1" fmla="*/ 0 h 1461490"/>
              <a:gd name="connsiteX2" fmla="*/ 5778904 w 7205060"/>
              <a:gd name="connsiteY2" fmla="*/ 0 h 1461490"/>
              <a:gd name="connsiteX3" fmla="*/ 7205060 w 7205060"/>
              <a:gd name="connsiteY3" fmla="*/ 1461490 h 1461490"/>
              <a:gd name="connsiteX4" fmla="*/ 0 w 7205060"/>
              <a:gd name="connsiteY4" fmla="*/ 1443834 h 1461490"/>
              <a:gd name="connsiteX0" fmla="*/ 0 w 7238031"/>
              <a:gd name="connsiteY0" fmla="*/ 1443834 h 1461490"/>
              <a:gd name="connsiteX1" fmla="*/ 1393184 w 7238031"/>
              <a:gd name="connsiteY1" fmla="*/ 0 h 1461490"/>
              <a:gd name="connsiteX2" fmla="*/ 5778904 w 7238031"/>
              <a:gd name="connsiteY2" fmla="*/ 0 h 1461490"/>
              <a:gd name="connsiteX3" fmla="*/ 7238031 w 7238031"/>
              <a:gd name="connsiteY3" fmla="*/ 1461490 h 1461490"/>
              <a:gd name="connsiteX4" fmla="*/ 0 w 7238031"/>
              <a:gd name="connsiteY4" fmla="*/ 1443834 h 146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031" h="1461490">
                <a:moveTo>
                  <a:pt x="0" y="1443834"/>
                </a:moveTo>
                <a:lnTo>
                  <a:pt x="1393184" y="0"/>
                </a:lnTo>
                <a:lnTo>
                  <a:pt x="5778904" y="0"/>
                </a:lnTo>
                <a:lnTo>
                  <a:pt x="7238031" y="1461490"/>
                </a:lnTo>
                <a:lnTo>
                  <a:pt x="0" y="1443834"/>
                </a:lnTo>
                <a:close/>
              </a:path>
            </a:pathLst>
          </a:custGeom>
          <a:solidFill>
            <a:srgbClr val="212C5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54" name="Tijdelijke aanduiding voor inhoud 5"/>
          <p:cNvSpPr txBox="1">
            <a:spLocks/>
          </p:cNvSpPr>
          <p:nvPr/>
        </p:nvSpPr>
        <p:spPr>
          <a:xfrm>
            <a:off x="8402260" y="2539166"/>
            <a:ext cx="3111313"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grpSp>
        <p:nvGrpSpPr>
          <p:cNvPr id="56" name="Groep 55"/>
          <p:cNvGrpSpPr/>
          <p:nvPr/>
        </p:nvGrpSpPr>
        <p:grpSpPr>
          <a:xfrm>
            <a:off x="3607756" y="612932"/>
            <a:ext cx="2777491" cy="2593396"/>
            <a:chOff x="2203450" y="1411014"/>
            <a:chExt cx="6578600" cy="4357986"/>
          </a:xfrm>
        </p:grpSpPr>
        <p:sp>
          <p:nvSpPr>
            <p:cNvPr id="68" name="Vrije vorm 67"/>
            <p:cNvSpPr/>
            <p:nvPr/>
          </p:nvSpPr>
          <p:spPr>
            <a:xfrm>
              <a:off x="4396317" y="1411014"/>
              <a:ext cx="2192867" cy="1452661"/>
            </a:xfrm>
            <a:custGeom>
              <a:avLst/>
              <a:gdLst>
                <a:gd name="connsiteX0" fmla="*/ 0 w 2192866"/>
                <a:gd name="connsiteY0" fmla="*/ 1452662 h 1452662"/>
                <a:gd name="connsiteX1" fmla="*/ 1096433 w 2192866"/>
                <a:gd name="connsiteY1" fmla="*/ 0 h 1452662"/>
                <a:gd name="connsiteX2" fmla="*/ 1096433 w 2192866"/>
                <a:gd name="connsiteY2" fmla="*/ 0 h 1452662"/>
                <a:gd name="connsiteX3" fmla="*/ 2192866 w 2192866"/>
                <a:gd name="connsiteY3" fmla="*/ 1452662 h 1452662"/>
                <a:gd name="connsiteX4" fmla="*/ 0 w 2192866"/>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866" h="1452662">
                  <a:moveTo>
                    <a:pt x="0" y="1452662"/>
                  </a:moveTo>
                  <a:lnTo>
                    <a:pt x="1096433" y="0"/>
                  </a:lnTo>
                  <a:lnTo>
                    <a:pt x="1096433" y="0"/>
                  </a:lnTo>
                  <a:lnTo>
                    <a:pt x="2192866" y="1452662"/>
                  </a:lnTo>
                  <a:lnTo>
                    <a:pt x="0" y="1452662"/>
                  </a:lnTo>
                  <a:close/>
                </a:path>
              </a:pathLst>
            </a:custGeom>
            <a:solidFill>
              <a:srgbClr val="00AAD4">
                <a:alpha val="2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nl-NL" sz="6000" kern="1200"/>
            </a:p>
          </p:txBody>
        </p:sp>
        <p:sp>
          <p:nvSpPr>
            <p:cNvPr id="69" name="Vrije vorm 68"/>
            <p:cNvSpPr/>
            <p:nvPr/>
          </p:nvSpPr>
          <p:spPr>
            <a:xfrm>
              <a:off x="3299883" y="2863676"/>
              <a:ext cx="4385733" cy="1452662"/>
            </a:xfrm>
            <a:custGeom>
              <a:avLst/>
              <a:gdLst>
                <a:gd name="connsiteX0" fmla="*/ 0 w 4385733"/>
                <a:gd name="connsiteY0" fmla="*/ 1452662 h 1452662"/>
                <a:gd name="connsiteX1" fmla="*/ 1096440 w 4385733"/>
                <a:gd name="connsiteY1" fmla="*/ 0 h 1452662"/>
                <a:gd name="connsiteX2" fmla="*/ 3289293 w 4385733"/>
                <a:gd name="connsiteY2" fmla="*/ 0 h 1452662"/>
                <a:gd name="connsiteX3" fmla="*/ 4385733 w 4385733"/>
                <a:gd name="connsiteY3" fmla="*/ 1452662 h 1452662"/>
                <a:gd name="connsiteX4" fmla="*/ 0 w 4385733"/>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5733" h="1452662">
                  <a:moveTo>
                    <a:pt x="0" y="1452662"/>
                  </a:moveTo>
                  <a:lnTo>
                    <a:pt x="1096440" y="0"/>
                  </a:lnTo>
                  <a:lnTo>
                    <a:pt x="3289293" y="0"/>
                  </a:lnTo>
                  <a:lnTo>
                    <a:pt x="4385733" y="1452662"/>
                  </a:lnTo>
                  <a:lnTo>
                    <a:pt x="0" y="1452662"/>
                  </a:lnTo>
                  <a:close/>
                </a:path>
              </a:pathLst>
            </a:custGeom>
            <a:solidFill>
              <a:srgbClr val="00AAD4">
                <a:alpha val="50196"/>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0053" tIns="82550" rIns="850054"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70" name="Vrije vorm 69"/>
            <p:cNvSpPr/>
            <p:nvPr/>
          </p:nvSpPr>
          <p:spPr>
            <a:xfrm>
              <a:off x="2203450" y="4316338"/>
              <a:ext cx="6578600" cy="1452662"/>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600" h="1452662">
                  <a:moveTo>
                    <a:pt x="0" y="1452662"/>
                  </a:moveTo>
                  <a:lnTo>
                    <a:pt x="1096440" y="0"/>
                  </a:lnTo>
                  <a:lnTo>
                    <a:pt x="5482160" y="0"/>
                  </a:lnTo>
                  <a:lnTo>
                    <a:pt x="6578600" y="1452662"/>
                  </a:lnTo>
                  <a:lnTo>
                    <a:pt x="0" y="1452662"/>
                  </a:lnTo>
                  <a:close/>
                </a:path>
              </a:pathLst>
            </a:custGeom>
            <a:solidFill>
              <a:srgbClr val="00AAD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cxnSp>
        <p:nvCxnSpPr>
          <p:cNvPr id="58" name="Rechte verbindingslijn 57"/>
          <p:cNvCxnSpPr/>
          <p:nvPr/>
        </p:nvCxnSpPr>
        <p:spPr>
          <a:xfrm>
            <a:off x="5599872" y="2975368"/>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5599872" y="2092601"/>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5599872" y="1200395"/>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sp>
        <p:nvSpPr>
          <p:cNvPr id="61" name="Rechthoek 60"/>
          <p:cNvSpPr/>
          <p:nvPr/>
        </p:nvSpPr>
        <p:spPr>
          <a:xfrm>
            <a:off x="8402260" y="1054105"/>
            <a:ext cx="1823572" cy="243010"/>
          </a:xfrm>
          <a:prstGeom prst="rect">
            <a:avLst/>
          </a:prstGeom>
        </p:spPr>
        <p:txBody>
          <a:bodyPr wrap="square" lIns="0" tIns="0" rIns="0" bIns="0" anchor="ctr">
            <a:spAutoFit/>
          </a:bodyPr>
          <a:lstStyle/>
          <a:p>
            <a:r>
              <a:rPr lang="nl-NL" cap="small" spc="100" dirty="0" err="1">
                <a:solidFill>
                  <a:srgbClr val="001F60"/>
                </a:solidFill>
              </a:rPr>
              <a:t>Hospital@home</a:t>
            </a:r>
            <a:endParaRPr lang="nl-NL" cap="small" spc="100" dirty="0">
              <a:solidFill>
                <a:srgbClr val="001F60"/>
              </a:solidFill>
            </a:endParaRPr>
          </a:p>
        </p:txBody>
      </p:sp>
      <p:sp>
        <p:nvSpPr>
          <p:cNvPr id="62" name="Rechthoek 61"/>
          <p:cNvSpPr/>
          <p:nvPr/>
        </p:nvSpPr>
        <p:spPr>
          <a:xfrm>
            <a:off x="8402260" y="1932517"/>
            <a:ext cx="1906259" cy="276999"/>
          </a:xfrm>
          <a:prstGeom prst="rect">
            <a:avLst/>
          </a:prstGeom>
        </p:spPr>
        <p:txBody>
          <a:bodyPr wrap="square" lIns="0" tIns="0" rIns="0" bIns="0" anchor="ctr">
            <a:spAutoFit/>
          </a:bodyPr>
          <a:lstStyle/>
          <a:p>
            <a:r>
              <a:rPr lang="nl-NL" cap="small" spc="100" dirty="0">
                <a:solidFill>
                  <a:srgbClr val="001F60"/>
                </a:solidFill>
              </a:rPr>
              <a:t>Hybride zorg</a:t>
            </a:r>
          </a:p>
        </p:txBody>
      </p:sp>
      <p:pic>
        <p:nvPicPr>
          <p:cNvPr id="63" name="Graphic 7">
            <a:extLst>
              <a:ext uri="{FF2B5EF4-FFF2-40B4-BE49-F238E27FC236}">
                <a16:creationId xmlns:a16="http://schemas.microsoft.com/office/drawing/2014/main" id="{49FD830F-FFC4-6F06-FE05-E8E3FEB2AA80}"/>
              </a:ext>
            </a:extLst>
          </p:cNvPr>
          <p:cNvPicPr>
            <a:picLocks noChangeAspect="1"/>
          </p:cNvPicPr>
          <p:nvPr/>
        </p:nvPicPr>
        <p:blipFill>
          <a:blip r:embed="rId3"/>
          <a:stretch>
            <a:fillRect/>
          </a:stretch>
        </p:blipFill>
        <p:spPr>
          <a:xfrm>
            <a:off x="7686557" y="663907"/>
            <a:ext cx="563848" cy="483297"/>
          </a:xfrm>
          <a:prstGeom prst="rect">
            <a:avLst/>
          </a:prstGeom>
        </p:spPr>
      </p:pic>
      <p:pic>
        <p:nvPicPr>
          <p:cNvPr id="64"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1560115"/>
            <a:ext cx="563848" cy="483297"/>
          </a:xfrm>
          <a:prstGeom prst="rect">
            <a:avLst/>
          </a:prstGeom>
        </p:spPr>
      </p:pic>
      <p:pic>
        <p:nvPicPr>
          <p:cNvPr id="6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689015" y="2432430"/>
            <a:ext cx="563848" cy="483297"/>
          </a:xfrm>
          <a:prstGeom prst="rect">
            <a:avLst/>
          </a:prstGeom>
        </p:spPr>
      </p:pic>
      <p:pic>
        <p:nvPicPr>
          <p:cNvPr id="66" name="Graphic 30">
            <a:extLst>
              <a:ext uri="{FF2B5EF4-FFF2-40B4-BE49-F238E27FC236}">
                <a16:creationId xmlns:a16="http://schemas.microsoft.com/office/drawing/2014/main" id="{1C958BB8-9FCD-8B99-4FF3-730573A33AD2}"/>
              </a:ext>
            </a:extLst>
          </p:cNvPr>
          <p:cNvPicPr>
            <a:picLocks noChangeAspect="1"/>
          </p:cNvPicPr>
          <p:nvPr/>
        </p:nvPicPr>
        <p:blipFill>
          <a:blip r:embed="rId5"/>
          <a:stretch>
            <a:fillRect/>
          </a:stretch>
        </p:blipFill>
        <p:spPr>
          <a:xfrm>
            <a:off x="7099505" y="725684"/>
            <a:ext cx="532867" cy="322199"/>
          </a:xfrm>
          <a:prstGeom prst="rect">
            <a:avLst/>
          </a:prstGeom>
        </p:spPr>
      </p:pic>
      <p:pic>
        <p:nvPicPr>
          <p:cNvPr id="67"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1620090"/>
            <a:ext cx="532867" cy="322199"/>
          </a:xfrm>
          <a:prstGeom prst="rect">
            <a:avLst/>
          </a:prstGeom>
        </p:spPr>
      </p:pic>
      <p:sp>
        <p:nvSpPr>
          <p:cNvPr id="73" name="Ovaal 72"/>
          <p:cNvSpPr/>
          <p:nvPr/>
        </p:nvSpPr>
        <p:spPr>
          <a:xfrm>
            <a:off x="4851805" y="3753571"/>
            <a:ext cx="289394" cy="289394"/>
          </a:xfrm>
          <a:prstGeom prst="ellipse">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b="1" dirty="0">
              <a:solidFill>
                <a:schemeClr val="bg1"/>
              </a:solidFill>
            </a:endParaRPr>
          </a:p>
        </p:txBody>
      </p:sp>
      <p:cxnSp>
        <p:nvCxnSpPr>
          <p:cNvPr id="74" name="Rechte verbindingslijn 73"/>
          <p:cNvCxnSpPr/>
          <p:nvPr/>
        </p:nvCxnSpPr>
        <p:spPr>
          <a:xfrm>
            <a:off x="5605097" y="3872199"/>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grpSp>
        <p:nvGrpSpPr>
          <p:cNvPr id="93" name="Groep 92"/>
          <p:cNvGrpSpPr/>
          <p:nvPr/>
        </p:nvGrpSpPr>
        <p:grpSpPr>
          <a:xfrm>
            <a:off x="4598432" y="3789404"/>
            <a:ext cx="767501" cy="767499"/>
            <a:chOff x="1212112" y="4115472"/>
            <a:chExt cx="874849" cy="874847"/>
          </a:xfrm>
        </p:grpSpPr>
        <p:sp>
          <p:nvSpPr>
            <p:cNvPr id="80" name="Ovaal 79"/>
            <p:cNvSpPr/>
            <p:nvPr/>
          </p:nvSpPr>
          <p:spPr>
            <a:xfrm>
              <a:off x="1212112" y="4115472"/>
              <a:ext cx="874849" cy="874847"/>
            </a:xfrm>
            <a:prstGeom prst="ellipse">
              <a:avLst/>
            </a:prstGeom>
            <a:solidFill>
              <a:srgbClr val="212C5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26" name="Afbeelding 2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327569" y="4235787"/>
              <a:ext cx="664309" cy="664309"/>
            </a:xfrm>
            <a:prstGeom prst="rect">
              <a:avLst/>
            </a:prstGeom>
            <a:ln>
              <a:noFill/>
            </a:ln>
          </p:spPr>
        </p:pic>
      </p:grpSp>
      <p:grpSp>
        <p:nvGrpSpPr>
          <p:cNvPr id="83" name="Groep 82"/>
          <p:cNvGrpSpPr/>
          <p:nvPr/>
        </p:nvGrpSpPr>
        <p:grpSpPr>
          <a:xfrm>
            <a:off x="4607368" y="1944982"/>
            <a:ext cx="767501" cy="767499"/>
            <a:chOff x="5188303" y="2379607"/>
            <a:chExt cx="954952" cy="954950"/>
          </a:xfrm>
        </p:grpSpPr>
        <p:sp>
          <p:nvSpPr>
            <p:cNvPr id="78" name="Ovaal 77"/>
            <p:cNvSpPr/>
            <p:nvPr/>
          </p:nvSpPr>
          <p:spPr>
            <a:xfrm>
              <a:off x="5188303" y="2379607"/>
              <a:ext cx="954952" cy="954950"/>
            </a:xfrm>
            <a:prstGeom prst="ellipse">
              <a:avLst/>
            </a:prstGeom>
            <a:solidFill>
              <a:srgbClr val="00A6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48" name="Afbeelding 4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402580" y="2577967"/>
              <a:ext cx="528136" cy="528134"/>
            </a:xfrm>
            <a:prstGeom prst="rect">
              <a:avLst/>
            </a:prstGeom>
          </p:spPr>
        </p:pic>
      </p:grpSp>
      <p:cxnSp>
        <p:nvCxnSpPr>
          <p:cNvPr id="99" name="Rechte verbindingslijn 98"/>
          <p:cNvCxnSpPr/>
          <p:nvPr/>
        </p:nvCxnSpPr>
        <p:spPr>
          <a:xfrm>
            <a:off x="5667277" y="5565220"/>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pic>
        <p:nvPicPr>
          <p:cNvPr id="91"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4637682" y="5276541"/>
            <a:ext cx="753335" cy="645715"/>
          </a:xfrm>
          <a:prstGeom prst="rect">
            <a:avLst/>
          </a:prstGeom>
        </p:spPr>
      </p:pic>
      <p:sp>
        <p:nvSpPr>
          <p:cNvPr id="100" name="Tijdelijke aanduiding voor inhoud 5"/>
          <p:cNvSpPr txBox="1">
            <a:spLocks/>
          </p:cNvSpPr>
          <p:nvPr/>
        </p:nvSpPr>
        <p:spPr>
          <a:xfrm>
            <a:off x="8427839" y="5107597"/>
            <a:ext cx="1664888"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Zelfhulp, AI</a:t>
            </a:r>
          </a:p>
        </p:txBody>
      </p:sp>
      <p:pic>
        <p:nvPicPr>
          <p:cNvPr id="101"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3299531"/>
            <a:ext cx="563848" cy="483297"/>
          </a:xfrm>
          <a:prstGeom prst="rect">
            <a:avLst/>
          </a:prstGeom>
        </p:spPr>
      </p:pic>
      <p:pic>
        <p:nvPicPr>
          <p:cNvPr id="102"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3359507"/>
            <a:ext cx="532867" cy="322199"/>
          </a:xfrm>
          <a:prstGeom prst="rect">
            <a:avLst/>
          </a:prstGeom>
        </p:spPr>
      </p:pic>
      <p:sp>
        <p:nvSpPr>
          <p:cNvPr id="103" name="Rechthoek 102"/>
          <p:cNvSpPr/>
          <p:nvPr/>
        </p:nvSpPr>
        <p:spPr>
          <a:xfrm>
            <a:off x="8424033" y="3581136"/>
            <a:ext cx="1906259" cy="553998"/>
          </a:xfrm>
          <a:prstGeom prst="rect">
            <a:avLst/>
          </a:prstGeom>
        </p:spPr>
        <p:txBody>
          <a:bodyPr wrap="square" lIns="0" tIns="0" rIns="0" bIns="0" anchor="ctr">
            <a:spAutoFit/>
          </a:bodyPr>
          <a:lstStyle/>
          <a:p>
            <a:r>
              <a:rPr lang="nl-NL" cap="small" spc="100" dirty="0">
                <a:solidFill>
                  <a:srgbClr val="001F60"/>
                </a:solidFill>
              </a:rPr>
              <a:t>Transmurale </a:t>
            </a:r>
            <a:r>
              <a:rPr lang="nl-NL" cap="small" spc="100" dirty="0" err="1">
                <a:solidFill>
                  <a:srgbClr val="001F60"/>
                </a:solidFill>
              </a:rPr>
              <a:t>telemonitoring</a:t>
            </a:r>
            <a:endParaRPr lang="nl-NL" cap="small" spc="100" dirty="0">
              <a:solidFill>
                <a:srgbClr val="001F60"/>
              </a:solidFill>
            </a:endParaRPr>
          </a:p>
        </p:txBody>
      </p:sp>
      <p:grpSp>
        <p:nvGrpSpPr>
          <p:cNvPr id="5" name="Groep 4"/>
          <p:cNvGrpSpPr/>
          <p:nvPr/>
        </p:nvGrpSpPr>
        <p:grpSpPr>
          <a:xfrm>
            <a:off x="4580275" y="3197127"/>
            <a:ext cx="821687" cy="256599"/>
            <a:chOff x="4658640" y="3295097"/>
            <a:chExt cx="936614" cy="292489"/>
          </a:xfrm>
        </p:grpSpPr>
        <p:sp>
          <p:nvSpPr>
            <p:cNvPr id="49" name="Gelijkbenige driehoek 48"/>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3" name="Gelijkbenige driehoek 2"/>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grpSp>
        <p:nvGrpSpPr>
          <p:cNvPr id="50" name="Groep 49"/>
          <p:cNvGrpSpPr/>
          <p:nvPr/>
        </p:nvGrpSpPr>
        <p:grpSpPr>
          <a:xfrm>
            <a:off x="4571339" y="4952128"/>
            <a:ext cx="821687" cy="256599"/>
            <a:chOff x="4658640" y="3295097"/>
            <a:chExt cx="936614" cy="292489"/>
          </a:xfrm>
        </p:grpSpPr>
        <p:sp>
          <p:nvSpPr>
            <p:cNvPr id="51" name="Gelijkbenige driehoek 50"/>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2" name="Gelijkbenige driehoek 51"/>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43" name="Tijdelijke aanduiding voor inhoud 5"/>
          <p:cNvSpPr txBox="1">
            <a:spLocks/>
          </p:cNvSpPr>
          <p:nvPr/>
        </p:nvSpPr>
        <p:spPr>
          <a:xfrm>
            <a:off x="8424033" y="4107230"/>
            <a:ext cx="3178032"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cxnSp>
        <p:nvCxnSpPr>
          <p:cNvPr id="44" name="Rechte verbindingslijn 43"/>
          <p:cNvCxnSpPr/>
          <p:nvPr/>
        </p:nvCxnSpPr>
        <p:spPr>
          <a:xfrm>
            <a:off x="5621644" y="4543432"/>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pic>
        <p:nvPicPr>
          <p:cNvPr id="4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710787" y="4000494"/>
            <a:ext cx="563848" cy="483297"/>
          </a:xfrm>
          <a:prstGeom prst="rect">
            <a:avLst/>
          </a:prstGeom>
        </p:spPr>
      </p:pic>
      <p:sp>
        <p:nvSpPr>
          <p:cNvPr id="46" name="Ovaal 45"/>
          <p:cNvSpPr/>
          <p:nvPr/>
        </p:nvSpPr>
        <p:spPr>
          <a:xfrm>
            <a:off x="6610250" y="419696"/>
            <a:ext cx="3980330" cy="10774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23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Tijdelijke aanduiding voor inhoud 3"/>
          <p:cNvPicPr>
            <a:picLocks noChangeAspect="1"/>
          </p:cNvPicPr>
          <p:nvPr/>
        </p:nvPicPr>
        <p:blipFill rotWithShape="1">
          <a:blip r:embed="rId3" cstate="print">
            <a:extLst>
              <a:ext uri="{28A0092B-C50C-407E-A947-70E740481C1C}">
                <a14:useLocalDpi xmlns:a14="http://schemas.microsoft.com/office/drawing/2010/main" val="0"/>
              </a:ext>
            </a:extLst>
          </a:blip>
          <a:srcRect l="5346" t="12589" r="3876"/>
          <a:stretch/>
        </p:blipFill>
        <p:spPr>
          <a:xfrm>
            <a:off x="1164656" y="1616527"/>
            <a:ext cx="6602489" cy="4768199"/>
          </a:xfrm>
          <a:prstGeom prst="rect">
            <a:avLst/>
          </a:prstGeom>
        </p:spPr>
      </p:pic>
      <p:sp>
        <p:nvSpPr>
          <p:cNvPr id="2" name="Titel 1"/>
          <p:cNvSpPr>
            <a:spLocks noGrp="1"/>
          </p:cNvSpPr>
          <p:nvPr>
            <p:ph type="title"/>
          </p:nvPr>
        </p:nvSpPr>
        <p:spPr>
          <a:xfrm>
            <a:off x="1164656" y="365125"/>
            <a:ext cx="10659482" cy="1325563"/>
          </a:xfrm>
        </p:spPr>
        <p:txBody>
          <a:bodyPr/>
          <a:lstStyle/>
          <a:p>
            <a:r>
              <a:rPr lang="nl-NL" dirty="0" err="1"/>
              <a:t>Hartfalen@home</a:t>
            </a:r>
            <a:r>
              <a:rPr lang="nl-NL" dirty="0"/>
              <a:t>: thuisbehandeling voor hartfalen</a:t>
            </a:r>
          </a:p>
        </p:txBody>
      </p:sp>
      <p:sp>
        <p:nvSpPr>
          <p:cNvPr id="3" name="Tijdelijke aanduiding voor inhoud 2"/>
          <p:cNvSpPr>
            <a:spLocks noGrp="1"/>
          </p:cNvSpPr>
          <p:nvPr>
            <p:ph idx="1"/>
          </p:nvPr>
        </p:nvSpPr>
        <p:spPr>
          <a:xfrm>
            <a:off x="8324849" y="1616527"/>
            <a:ext cx="3351213" cy="1506538"/>
          </a:xfrm>
        </p:spPr>
        <p:txBody>
          <a:bodyPr>
            <a:noAutofit/>
          </a:bodyPr>
          <a:lstStyle/>
          <a:p>
            <a:pPr marL="0" indent="0">
              <a:lnSpc>
                <a:spcPct val="120000"/>
              </a:lnSpc>
              <a:buNone/>
            </a:pPr>
            <a:r>
              <a:rPr lang="nl-NL" altLang="nl-NL" sz="1600" dirty="0">
                <a:solidFill>
                  <a:schemeClr val="tx1"/>
                </a:solidFill>
              </a:rPr>
              <a:t>Sinds 1 september 2024 is Máxima MC in samenwerking met thuiszorgorganisatie </a:t>
            </a:r>
            <a:r>
              <a:rPr lang="nl-NL" altLang="nl-NL" sz="1600" dirty="0" err="1">
                <a:solidFill>
                  <a:schemeClr val="tx1"/>
                </a:solidFill>
              </a:rPr>
              <a:t>ZuidZorg</a:t>
            </a:r>
            <a:r>
              <a:rPr lang="nl-NL" altLang="nl-NL" sz="1600" dirty="0">
                <a:solidFill>
                  <a:schemeClr val="tx1"/>
                </a:solidFill>
              </a:rPr>
              <a:t> gestart met </a:t>
            </a:r>
            <a:r>
              <a:rPr lang="nl-NL" altLang="nl-NL" sz="1600" dirty="0" err="1">
                <a:solidFill>
                  <a:schemeClr val="tx1"/>
                </a:solidFill>
              </a:rPr>
              <a:t>Hartfalen@home</a:t>
            </a:r>
            <a:r>
              <a:rPr lang="nl-NL" altLang="nl-NL" sz="1600" dirty="0">
                <a:solidFill>
                  <a:schemeClr val="tx1"/>
                </a:solidFill>
              </a:rPr>
              <a:t>. Dit is een medische behandeling voor patiënten met acuut hartfalen die thuis plaatsvindt, in plaats van in het ziekenhuis. De cardiologen in het ziekenhuis werken intensief samen met verpleegkundigen van </a:t>
            </a:r>
            <a:r>
              <a:rPr lang="nl-NL" altLang="nl-NL" sz="1600" dirty="0" err="1">
                <a:solidFill>
                  <a:schemeClr val="tx1"/>
                </a:solidFill>
              </a:rPr>
              <a:t>ZuidZorg</a:t>
            </a:r>
            <a:r>
              <a:rPr lang="nl-NL" altLang="nl-NL" sz="1600" dirty="0">
                <a:solidFill>
                  <a:schemeClr val="tx1"/>
                </a:solidFill>
              </a:rPr>
              <a:t> om deze zorg mogelijk te maken.  </a:t>
            </a:r>
          </a:p>
        </p:txBody>
      </p:sp>
      <p:grpSp>
        <p:nvGrpSpPr>
          <p:cNvPr id="6" name="Groep 5"/>
          <p:cNvGrpSpPr/>
          <p:nvPr/>
        </p:nvGrpSpPr>
        <p:grpSpPr>
          <a:xfrm>
            <a:off x="8182534" y="5746005"/>
            <a:ext cx="876414" cy="867164"/>
            <a:chOff x="8938886" y="2799157"/>
            <a:chExt cx="889686" cy="889686"/>
          </a:xfrm>
        </p:grpSpPr>
        <p:sp>
          <p:nvSpPr>
            <p:cNvPr id="7" name="Ovaal 6"/>
            <p:cNvSpPr/>
            <p:nvPr/>
          </p:nvSpPr>
          <p:spPr>
            <a:xfrm>
              <a:off x="8938886" y="2799157"/>
              <a:ext cx="889686" cy="8896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descr="Maxima MC - Intensive Care Neonatologi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2682"/>
            <a:stretch/>
          </p:blipFill>
          <p:spPr bwMode="auto">
            <a:xfrm>
              <a:off x="9028236" y="2910050"/>
              <a:ext cx="710938" cy="703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ep 4"/>
          <p:cNvGrpSpPr/>
          <p:nvPr/>
        </p:nvGrpSpPr>
        <p:grpSpPr>
          <a:xfrm>
            <a:off x="9297113" y="5699051"/>
            <a:ext cx="925663" cy="915894"/>
            <a:chOff x="10473425" y="5818481"/>
            <a:chExt cx="889686" cy="889686"/>
          </a:xfrm>
        </p:grpSpPr>
        <p:sp>
          <p:nvSpPr>
            <p:cNvPr id="12" name="Ovaal 11"/>
            <p:cNvSpPr/>
            <p:nvPr/>
          </p:nvSpPr>
          <p:spPr>
            <a:xfrm>
              <a:off x="10473425" y="5818481"/>
              <a:ext cx="889686" cy="8896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5">
              <a:clrChange>
                <a:clrFrom>
                  <a:srgbClr val="FFFFFF"/>
                </a:clrFrom>
                <a:clrTo>
                  <a:srgbClr val="FFFFFF">
                    <a:alpha val="0"/>
                  </a:srgbClr>
                </a:clrTo>
              </a:clrChange>
            </a:blip>
            <a:stretch>
              <a:fillRect/>
            </a:stretch>
          </p:blipFill>
          <p:spPr>
            <a:xfrm>
              <a:off x="10505680" y="5907889"/>
              <a:ext cx="786136" cy="750498"/>
            </a:xfrm>
            <a:prstGeom prst="rect">
              <a:avLst/>
            </a:prstGeom>
          </p:spPr>
        </p:pic>
      </p:grpSp>
    </p:spTree>
    <p:extLst>
      <p:ext uri="{BB962C8B-B14F-4D97-AF65-F5344CB8AC3E}">
        <p14:creationId xmlns:p14="http://schemas.microsoft.com/office/powerpoint/2010/main" val="429207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41210" y="228024"/>
            <a:ext cx="10189144" cy="1325563"/>
          </a:xfrm>
        </p:spPr>
        <p:txBody>
          <a:bodyPr/>
          <a:lstStyle/>
          <a:p>
            <a:r>
              <a:rPr lang="nl-NL" sz="3200" dirty="0"/>
              <a:t>Scope </a:t>
            </a:r>
            <a:r>
              <a:rPr lang="nl-NL" sz="3200" dirty="0" err="1"/>
              <a:t>Hartfalen@home</a:t>
            </a:r>
            <a:endParaRPr lang="nl-NL" sz="3200" dirty="0"/>
          </a:p>
        </p:txBody>
      </p:sp>
      <p:pic>
        <p:nvPicPr>
          <p:cNvPr id="6" name="Picture 12">
            <a:extLst>
              <a:ext uri="{FF2B5EF4-FFF2-40B4-BE49-F238E27FC236}">
                <a16:creationId xmlns:a16="http://schemas.microsoft.com/office/drawing/2014/main" id="{B0F865A3-01CE-D04C-BD37-72C0DA1EB2BE}"/>
              </a:ext>
            </a:extLst>
          </p:cNvPr>
          <p:cNvPicPr>
            <a:picLocks noChangeAspect="1"/>
          </p:cNvPicPr>
          <p:nvPr/>
        </p:nvPicPr>
        <p:blipFill>
          <a:blip r:embed="rId3">
            <a:duotone>
              <a:schemeClr val="accent1">
                <a:shade val="45000"/>
                <a:satMod val="135000"/>
              </a:schemeClr>
              <a:prstClr val="white"/>
            </a:duotone>
          </a:blip>
          <a:stretch>
            <a:fillRect/>
          </a:stretch>
        </p:blipFill>
        <p:spPr>
          <a:xfrm>
            <a:off x="1043800" y="1582598"/>
            <a:ext cx="1207470" cy="854285"/>
          </a:xfrm>
          <a:prstGeom prst="rect">
            <a:avLst/>
          </a:prstGeom>
        </p:spPr>
      </p:pic>
      <p:sp>
        <p:nvSpPr>
          <p:cNvPr id="7" name="Tekstvak 6"/>
          <p:cNvSpPr txBox="1"/>
          <p:nvPr/>
        </p:nvSpPr>
        <p:spPr>
          <a:xfrm>
            <a:off x="2283061" y="1853187"/>
            <a:ext cx="5301997" cy="461665"/>
          </a:xfrm>
          <a:prstGeom prst="rect">
            <a:avLst/>
          </a:prstGeom>
          <a:noFill/>
        </p:spPr>
        <p:txBody>
          <a:bodyPr wrap="square" rtlCol="0">
            <a:spAutoFit/>
          </a:bodyPr>
          <a:lstStyle/>
          <a:p>
            <a:r>
              <a:rPr lang="nl-NL" sz="2400" dirty="0">
                <a:solidFill>
                  <a:srgbClr val="002060"/>
                </a:solidFill>
              </a:rPr>
              <a:t>Diagnose hartfalen, Máxima MC patiënt </a:t>
            </a:r>
          </a:p>
        </p:txBody>
      </p:sp>
      <p:pic>
        <p:nvPicPr>
          <p:cNvPr id="1028" name="Picture 4" descr="Patient Bed Icon - Hospital Bed - Free Transparent PNG Clipart Images  Download"/>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976" y="2944869"/>
            <a:ext cx="1488326" cy="104891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p:cNvSpPr txBox="1"/>
          <p:nvPr/>
        </p:nvSpPr>
        <p:spPr>
          <a:xfrm>
            <a:off x="2343876" y="3362215"/>
            <a:ext cx="4926563" cy="461665"/>
          </a:xfrm>
          <a:prstGeom prst="rect">
            <a:avLst/>
          </a:prstGeom>
          <a:noFill/>
        </p:spPr>
        <p:txBody>
          <a:bodyPr wrap="square" rtlCol="0">
            <a:spAutoFit/>
          </a:bodyPr>
          <a:lstStyle/>
          <a:p>
            <a:r>
              <a:rPr lang="nl-NL" sz="2400" dirty="0">
                <a:solidFill>
                  <a:srgbClr val="002060"/>
                </a:solidFill>
              </a:rPr>
              <a:t>Acuut hartfalen, opname indicatie </a:t>
            </a:r>
          </a:p>
        </p:txBody>
      </p:sp>
      <p:pic>
        <p:nvPicPr>
          <p:cNvPr id="1030" name="Picture 6" descr="Home page - Free buildings icons"/>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241210" y="4689694"/>
            <a:ext cx="970870" cy="970870"/>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p:cNvSpPr txBox="1"/>
          <p:nvPr/>
        </p:nvSpPr>
        <p:spPr>
          <a:xfrm>
            <a:off x="2289283" y="5041147"/>
            <a:ext cx="5712954" cy="461665"/>
          </a:xfrm>
          <a:prstGeom prst="rect">
            <a:avLst/>
          </a:prstGeom>
          <a:noFill/>
        </p:spPr>
        <p:txBody>
          <a:bodyPr wrap="square" rtlCol="0">
            <a:spAutoFit/>
          </a:bodyPr>
          <a:lstStyle/>
          <a:p>
            <a:r>
              <a:rPr lang="nl-NL" sz="2400" dirty="0">
                <a:solidFill>
                  <a:srgbClr val="002060"/>
                </a:solidFill>
              </a:rPr>
              <a:t>Thuisopname met diuretica intraveneus </a:t>
            </a:r>
          </a:p>
        </p:txBody>
      </p:sp>
      <p:sp>
        <p:nvSpPr>
          <p:cNvPr id="11" name="PIJL-OMLAAG 2"/>
          <p:cNvSpPr/>
          <p:nvPr/>
        </p:nvSpPr>
        <p:spPr>
          <a:xfrm>
            <a:off x="1541809" y="2518156"/>
            <a:ext cx="264160" cy="345440"/>
          </a:xfrm>
          <a:prstGeom prst="downArrow">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JL-OMLAAG 10"/>
          <p:cNvSpPr/>
          <p:nvPr/>
        </p:nvSpPr>
        <p:spPr>
          <a:xfrm>
            <a:off x="1541809" y="4156330"/>
            <a:ext cx="264160" cy="345440"/>
          </a:xfrm>
          <a:prstGeom prst="downArrow">
            <a:avLst/>
          </a:prstGeom>
          <a:solidFill>
            <a:srgbClr val="7FA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Wolk 14"/>
          <p:cNvSpPr/>
          <p:nvPr/>
        </p:nvSpPr>
        <p:spPr>
          <a:xfrm rot="240570">
            <a:off x="8791499" y="257827"/>
            <a:ext cx="2255597" cy="1358810"/>
          </a:xfrm>
          <a:prstGeom prst="cloud">
            <a:avLst/>
          </a:prstGeom>
          <a:solidFill>
            <a:schemeClr val="accent2">
              <a:lumMod val="75000"/>
              <a:alpha val="82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nl-NL" b="1" dirty="0"/>
              <a:t>Nederlands Hart Netwerk (NHN)</a:t>
            </a:r>
          </a:p>
        </p:txBody>
      </p:sp>
      <p:sp>
        <p:nvSpPr>
          <p:cNvPr id="19" name="Wolk 18"/>
          <p:cNvSpPr/>
          <p:nvPr/>
        </p:nvSpPr>
        <p:spPr>
          <a:xfrm rot="647638">
            <a:off x="8078680" y="1126974"/>
            <a:ext cx="1482695" cy="956437"/>
          </a:xfrm>
          <a:prstGeom prst="cloud">
            <a:avLst/>
          </a:prstGeom>
          <a:solidFill>
            <a:srgbClr val="005EA4">
              <a:alpha val="82000"/>
            </a:srgb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nl-NL" b="1" dirty="0" err="1"/>
              <a:t>mProve</a:t>
            </a:r>
            <a:endParaRPr lang="nl-NL" b="1" dirty="0"/>
          </a:p>
        </p:txBody>
      </p:sp>
      <p:sp>
        <p:nvSpPr>
          <p:cNvPr id="18" name="Wolk 17"/>
          <p:cNvSpPr/>
          <p:nvPr/>
        </p:nvSpPr>
        <p:spPr>
          <a:xfrm rot="21414839">
            <a:off x="9819093" y="1215619"/>
            <a:ext cx="2043703" cy="1329622"/>
          </a:xfrm>
          <a:prstGeom prst="cloud">
            <a:avLst/>
          </a:prstGeom>
          <a:solidFill>
            <a:schemeClr val="accent1">
              <a:lumMod val="20000"/>
              <a:lumOff val="80000"/>
              <a:alpha val="82000"/>
            </a:scheme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nl-NL" b="1" dirty="0"/>
              <a:t>Regio ZO Brabant</a:t>
            </a:r>
          </a:p>
        </p:txBody>
      </p:sp>
      <p:sp>
        <p:nvSpPr>
          <p:cNvPr id="4" name="Tekstvak 3"/>
          <p:cNvSpPr txBox="1"/>
          <p:nvPr/>
        </p:nvSpPr>
        <p:spPr>
          <a:xfrm>
            <a:off x="8368393" y="4290770"/>
            <a:ext cx="3307668" cy="1754326"/>
          </a:xfrm>
          <a:prstGeom prst="rect">
            <a:avLst/>
          </a:prstGeom>
          <a:noFill/>
        </p:spPr>
        <p:txBody>
          <a:bodyPr wrap="square" rtlCol="0">
            <a:spAutoFit/>
          </a:bodyPr>
          <a:lstStyle/>
          <a:p>
            <a:r>
              <a:rPr lang="nl-NL" dirty="0">
                <a:solidFill>
                  <a:srgbClr val="002060"/>
                </a:solidFill>
              </a:rPr>
              <a:t>Input voor:</a:t>
            </a:r>
          </a:p>
          <a:p>
            <a:pPr marL="285750" indent="-285750">
              <a:buFont typeface="Arial" panose="020B0604020202020204" pitchFamily="34" charset="0"/>
              <a:buChar char="•"/>
            </a:pPr>
            <a:r>
              <a:rPr lang="nl-NL" dirty="0">
                <a:solidFill>
                  <a:srgbClr val="002060"/>
                </a:solidFill>
              </a:rPr>
              <a:t>Randvoorwaarden opschalen andere ziektebeelden</a:t>
            </a:r>
          </a:p>
          <a:p>
            <a:pPr marL="285750" indent="-285750">
              <a:buFont typeface="Arial" panose="020B0604020202020204" pitchFamily="34" charset="0"/>
              <a:buChar char="•"/>
            </a:pPr>
            <a:r>
              <a:rPr lang="nl-NL" dirty="0">
                <a:solidFill>
                  <a:srgbClr val="002060"/>
                </a:solidFill>
              </a:rPr>
              <a:t>Aanvraag transformatiegelden </a:t>
            </a:r>
          </a:p>
          <a:p>
            <a:pPr marL="285750" indent="-285750">
              <a:buFont typeface="Arial" panose="020B0604020202020204" pitchFamily="34" charset="0"/>
              <a:buChar char="•"/>
            </a:pPr>
            <a:r>
              <a:rPr lang="nl-NL" dirty="0">
                <a:solidFill>
                  <a:srgbClr val="002060"/>
                </a:solidFill>
              </a:rPr>
              <a:t>H@H </a:t>
            </a:r>
            <a:r>
              <a:rPr lang="nl-NL" dirty="0" err="1">
                <a:solidFill>
                  <a:srgbClr val="002060"/>
                </a:solidFill>
              </a:rPr>
              <a:t>ziekenhuisbreed</a:t>
            </a:r>
            <a:endParaRPr lang="nl-NL" dirty="0">
              <a:solidFill>
                <a:srgbClr val="002060"/>
              </a:solidFill>
            </a:endParaRPr>
          </a:p>
          <a:p>
            <a:pPr marL="285750" indent="-285750">
              <a:buFont typeface="Arial" panose="020B0604020202020204" pitchFamily="34" charset="0"/>
              <a:buChar char="•"/>
            </a:pPr>
            <a:endParaRPr lang="nl-NL" dirty="0"/>
          </a:p>
        </p:txBody>
      </p:sp>
      <p:sp>
        <p:nvSpPr>
          <p:cNvPr id="23" name="Wolk 22"/>
          <p:cNvSpPr/>
          <p:nvPr/>
        </p:nvSpPr>
        <p:spPr>
          <a:xfrm rot="203341">
            <a:off x="8675571" y="1838935"/>
            <a:ext cx="1657980" cy="1107244"/>
          </a:xfrm>
          <a:prstGeom prst="cloud">
            <a:avLst/>
          </a:prstGeom>
          <a:solidFill>
            <a:srgbClr val="7FAED1">
              <a:alpha val="82000"/>
            </a:srgbClr>
          </a:solidFill>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nl-NL" b="1" dirty="0" err="1"/>
              <a:t>ZuidZorg</a:t>
            </a:r>
            <a:endParaRPr lang="nl-NL" b="1" dirty="0"/>
          </a:p>
        </p:txBody>
      </p:sp>
    </p:spTree>
    <p:extLst>
      <p:ext uri="{BB962C8B-B14F-4D97-AF65-F5344CB8AC3E}">
        <p14:creationId xmlns:p14="http://schemas.microsoft.com/office/powerpoint/2010/main" val="156783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1"/>
          <p:cNvSpPr txBox="1"/>
          <p:nvPr/>
        </p:nvSpPr>
        <p:spPr>
          <a:xfrm>
            <a:off x="520285" y="392803"/>
            <a:ext cx="11160123" cy="101798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2060"/>
              </a:buClr>
              <a:buSzPts val="3200"/>
              <a:buFont typeface="Calibri"/>
              <a:buNone/>
            </a:pPr>
            <a:r>
              <a:rPr lang="nl-NL" sz="3200" b="1" dirty="0">
                <a:solidFill>
                  <a:srgbClr val="7297CB"/>
                </a:solidFill>
                <a:latin typeface="Calibri"/>
                <a:ea typeface="Calibri"/>
                <a:cs typeface="Calibri"/>
                <a:sym typeface="Calibri"/>
              </a:rPr>
              <a:t>Het </a:t>
            </a:r>
            <a:r>
              <a:rPr lang="nl-NL" sz="3200" b="1" dirty="0" err="1">
                <a:solidFill>
                  <a:srgbClr val="7297CB"/>
                </a:solidFill>
                <a:latin typeface="Calibri"/>
                <a:ea typeface="Calibri"/>
                <a:cs typeface="Calibri"/>
                <a:sym typeface="Calibri"/>
              </a:rPr>
              <a:t>zorgpad</a:t>
            </a:r>
            <a:r>
              <a:rPr lang="nl-NL" sz="3200" b="1" dirty="0">
                <a:solidFill>
                  <a:srgbClr val="7297CB"/>
                </a:solidFill>
                <a:latin typeface="Calibri"/>
                <a:ea typeface="Calibri"/>
                <a:cs typeface="Calibri"/>
                <a:sym typeface="Calibri"/>
              </a:rPr>
              <a:t> </a:t>
            </a:r>
            <a:r>
              <a:rPr lang="nl-NL" sz="3200" b="1" dirty="0">
                <a:solidFill>
                  <a:schemeClr val="dk2"/>
                </a:solidFill>
                <a:latin typeface="Calibri"/>
                <a:ea typeface="Calibri"/>
                <a:cs typeface="Calibri"/>
                <a:sym typeface="Calibri"/>
              </a:rPr>
              <a:t>van </a:t>
            </a:r>
            <a:r>
              <a:rPr lang="nl-NL" sz="3200" b="1" i="0" u="none" strike="noStrike" cap="none" dirty="0" err="1">
                <a:solidFill>
                  <a:schemeClr val="dk2"/>
                </a:solidFill>
                <a:latin typeface="Calibri"/>
                <a:ea typeface="Calibri"/>
                <a:cs typeface="Calibri"/>
                <a:sym typeface="Calibri"/>
              </a:rPr>
              <a:t>Hartfalen@home</a:t>
            </a:r>
            <a:endParaRPr sz="3200" b="1" i="0" u="none" strike="noStrike" cap="none" dirty="0">
              <a:solidFill>
                <a:srgbClr val="002060"/>
              </a:solidFill>
              <a:latin typeface="Calibri"/>
              <a:ea typeface="Calibri"/>
              <a:cs typeface="Calibri"/>
              <a:sym typeface="Calibri"/>
            </a:endParaRPr>
          </a:p>
        </p:txBody>
      </p:sp>
      <p:grpSp>
        <p:nvGrpSpPr>
          <p:cNvPr id="2" name="Groep 1"/>
          <p:cNvGrpSpPr/>
          <p:nvPr/>
        </p:nvGrpSpPr>
        <p:grpSpPr>
          <a:xfrm>
            <a:off x="520285" y="495873"/>
            <a:ext cx="10981552" cy="5818598"/>
            <a:chOff x="85841" y="275155"/>
            <a:chExt cx="12106159" cy="6414473"/>
          </a:xfrm>
        </p:grpSpPr>
        <p:pic>
          <p:nvPicPr>
            <p:cNvPr id="353" name="Google Shape;353;p21"/>
            <p:cNvPicPr preferRelativeResize="0"/>
            <p:nvPr/>
          </p:nvPicPr>
          <p:blipFill rotWithShape="1">
            <a:blip r:embed="rId3">
              <a:alphaModFix/>
            </a:blip>
            <a:srcRect/>
            <a:stretch/>
          </p:blipFill>
          <p:spPr>
            <a:xfrm>
              <a:off x="85841" y="1857376"/>
              <a:ext cx="1647426" cy="1165554"/>
            </a:xfrm>
            <a:prstGeom prst="rect">
              <a:avLst/>
            </a:prstGeom>
            <a:noFill/>
            <a:ln>
              <a:noFill/>
            </a:ln>
          </p:spPr>
        </p:pic>
        <p:pic>
          <p:nvPicPr>
            <p:cNvPr id="354" name="Google Shape;354;p21"/>
            <p:cNvPicPr preferRelativeResize="0"/>
            <p:nvPr/>
          </p:nvPicPr>
          <p:blipFill rotWithShape="1">
            <a:blip r:embed="rId4">
              <a:alphaModFix/>
            </a:blip>
            <a:srcRect b="8351"/>
            <a:stretch/>
          </p:blipFill>
          <p:spPr>
            <a:xfrm>
              <a:off x="1461711" y="1370846"/>
              <a:ext cx="1766056" cy="1618573"/>
            </a:xfrm>
            <a:prstGeom prst="rect">
              <a:avLst/>
            </a:prstGeom>
            <a:noFill/>
            <a:ln>
              <a:noFill/>
            </a:ln>
          </p:spPr>
        </p:pic>
        <p:sp>
          <p:nvSpPr>
            <p:cNvPr id="355" name="Google Shape;355;p21"/>
            <p:cNvSpPr/>
            <p:nvPr/>
          </p:nvSpPr>
          <p:spPr>
            <a:xfrm>
              <a:off x="264837" y="2990437"/>
              <a:ext cx="2938765" cy="986814"/>
            </a:xfrm>
            <a:prstGeom prst="roundRect">
              <a:avLst>
                <a:gd name="adj" fmla="val 16667"/>
              </a:avLst>
            </a:prstGeom>
            <a:solidFill>
              <a:srgbClr val="7297CB"/>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nl-NL" sz="1600" b="0" i="0" u="none" strike="noStrike" cap="none" dirty="0">
                  <a:solidFill>
                    <a:srgbClr val="FFFFFF"/>
                  </a:solidFill>
                  <a:latin typeface="Calibri"/>
                  <a:ea typeface="Calibri"/>
                  <a:cs typeface="Calibri"/>
                  <a:sym typeface="Calibri"/>
                </a:rPr>
                <a:t>Ziekenhuis presentatie vanwege acuut hartfalen.</a:t>
              </a:r>
              <a:endParaRPr sz="1200" b="0" i="0" u="none" strike="noStrike" cap="none" dirty="0">
                <a:solidFill>
                  <a:srgbClr val="000000"/>
                </a:solidFill>
                <a:latin typeface="Arial"/>
                <a:ea typeface="Arial"/>
                <a:cs typeface="Arial"/>
                <a:sym typeface="Arial"/>
              </a:endParaRPr>
            </a:p>
          </p:txBody>
        </p:sp>
        <p:cxnSp>
          <p:nvCxnSpPr>
            <p:cNvPr id="356" name="Google Shape;356;p21"/>
            <p:cNvCxnSpPr/>
            <p:nvPr/>
          </p:nvCxnSpPr>
          <p:spPr>
            <a:xfrm>
              <a:off x="1907292" y="4143160"/>
              <a:ext cx="1392282" cy="870038"/>
            </a:xfrm>
            <a:prstGeom prst="straightConnector1">
              <a:avLst/>
            </a:prstGeom>
            <a:noFill/>
            <a:ln w="28575" cap="flat" cmpd="sng">
              <a:solidFill>
                <a:srgbClr val="00A5CD"/>
              </a:solidFill>
              <a:prstDash val="solid"/>
              <a:round/>
              <a:headEnd type="none" w="sm" len="sm"/>
              <a:tailEnd type="triangle" w="med" len="med"/>
            </a:ln>
          </p:spPr>
        </p:cxnSp>
        <p:pic>
          <p:nvPicPr>
            <p:cNvPr id="357" name="Google Shape;357;p21"/>
            <p:cNvPicPr preferRelativeResize="0"/>
            <p:nvPr/>
          </p:nvPicPr>
          <p:blipFill rotWithShape="1">
            <a:blip r:embed="rId5">
              <a:alphaModFix/>
            </a:blip>
            <a:srcRect/>
            <a:stretch/>
          </p:blipFill>
          <p:spPr>
            <a:xfrm>
              <a:off x="3866582" y="3558160"/>
              <a:ext cx="1086429" cy="1170000"/>
            </a:xfrm>
            <a:prstGeom prst="rect">
              <a:avLst/>
            </a:prstGeom>
            <a:noFill/>
            <a:ln>
              <a:noFill/>
            </a:ln>
          </p:spPr>
        </p:pic>
        <p:sp>
          <p:nvSpPr>
            <p:cNvPr id="358" name="Google Shape;358;p21"/>
            <p:cNvSpPr/>
            <p:nvPr/>
          </p:nvSpPr>
          <p:spPr>
            <a:xfrm>
              <a:off x="3615445" y="4650842"/>
              <a:ext cx="3742185" cy="1607775"/>
            </a:xfrm>
            <a:prstGeom prst="roundRect">
              <a:avLst>
                <a:gd name="adj" fmla="val 16667"/>
              </a:avLst>
            </a:prstGeom>
            <a:solidFill>
              <a:srgbClr val="7297CB"/>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nl-NL" sz="1600" b="0" i="0" u="none" strike="noStrike" cap="none">
                  <a:solidFill>
                    <a:srgbClr val="FFFFFF"/>
                  </a:solidFill>
                  <a:latin typeface="Calibri"/>
                  <a:ea typeface="Calibri"/>
                  <a:cs typeface="Calibri"/>
                  <a:sym typeface="Calibri"/>
                </a:rPr>
                <a:t>Opname indicatie voor behandeling met diuretica intraveneus. Patiënt voldoet aan in- en exclusiecriteria.</a:t>
              </a:r>
              <a:endParaRPr sz="1200" b="0" i="0" u="none" strike="noStrike" cap="none">
                <a:solidFill>
                  <a:srgbClr val="000000"/>
                </a:solidFill>
                <a:latin typeface="Arial"/>
                <a:ea typeface="Arial"/>
                <a:cs typeface="Arial"/>
                <a:sym typeface="Arial"/>
              </a:endParaRPr>
            </a:p>
          </p:txBody>
        </p:sp>
        <p:pic>
          <p:nvPicPr>
            <p:cNvPr id="359" name="Google Shape;359;p21"/>
            <p:cNvPicPr preferRelativeResize="0"/>
            <p:nvPr/>
          </p:nvPicPr>
          <p:blipFill rotWithShape="1">
            <a:blip r:embed="rId3">
              <a:alphaModFix/>
            </a:blip>
            <a:srcRect/>
            <a:stretch/>
          </p:blipFill>
          <p:spPr>
            <a:xfrm>
              <a:off x="4640652" y="3509836"/>
              <a:ext cx="1653710" cy="1170000"/>
            </a:xfrm>
            <a:prstGeom prst="rect">
              <a:avLst/>
            </a:prstGeom>
            <a:noFill/>
            <a:ln>
              <a:noFill/>
            </a:ln>
          </p:spPr>
        </p:pic>
        <p:pic>
          <p:nvPicPr>
            <p:cNvPr id="360" name="Google Shape;360;p21"/>
            <p:cNvPicPr preferRelativeResize="0"/>
            <p:nvPr/>
          </p:nvPicPr>
          <p:blipFill rotWithShape="1">
            <a:blip r:embed="rId3">
              <a:alphaModFix/>
            </a:blip>
            <a:srcRect/>
            <a:stretch/>
          </p:blipFill>
          <p:spPr>
            <a:xfrm>
              <a:off x="8264320" y="911050"/>
              <a:ext cx="1653710" cy="1170000"/>
            </a:xfrm>
            <a:prstGeom prst="rect">
              <a:avLst/>
            </a:prstGeom>
            <a:noFill/>
            <a:ln>
              <a:noFill/>
            </a:ln>
          </p:spPr>
        </p:pic>
        <p:pic>
          <p:nvPicPr>
            <p:cNvPr id="361" name="Google Shape;361;p21"/>
            <p:cNvPicPr preferRelativeResize="0"/>
            <p:nvPr/>
          </p:nvPicPr>
          <p:blipFill rotWithShape="1">
            <a:blip r:embed="rId6">
              <a:alphaModFix/>
            </a:blip>
            <a:srcRect/>
            <a:stretch/>
          </p:blipFill>
          <p:spPr>
            <a:xfrm>
              <a:off x="9578238" y="4171071"/>
              <a:ext cx="1116355" cy="1116355"/>
            </a:xfrm>
            <a:prstGeom prst="rect">
              <a:avLst/>
            </a:prstGeom>
            <a:noFill/>
            <a:ln>
              <a:noFill/>
            </a:ln>
          </p:spPr>
        </p:pic>
        <p:cxnSp>
          <p:nvCxnSpPr>
            <p:cNvPr id="362" name="Google Shape;362;p21"/>
            <p:cNvCxnSpPr/>
            <p:nvPr/>
          </p:nvCxnSpPr>
          <p:spPr>
            <a:xfrm rot="10800000" flipH="1">
              <a:off x="7506871" y="3171818"/>
              <a:ext cx="1561321" cy="2437832"/>
            </a:xfrm>
            <a:prstGeom prst="straightConnector1">
              <a:avLst/>
            </a:prstGeom>
            <a:noFill/>
            <a:ln w="28575" cap="flat" cmpd="sng">
              <a:solidFill>
                <a:srgbClr val="00A5CD"/>
              </a:solidFill>
              <a:prstDash val="solid"/>
              <a:round/>
              <a:headEnd type="none" w="sm" len="sm"/>
              <a:tailEnd type="triangle" w="med" len="med"/>
            </a:ln>
          </p:spPr>
        </p:cxnSp>
        <p:sp>
          <p:nvSpPr>
            <p:cNvPr id="363" name="Google Shape;363;p21"/>
            <p:cNvSpPr/>
            <p:nvPr/>
          </p:nvSpPr>
          <p:spPr>
            <a:xfrm>
              <a:off x="7251173" y="2052726"/>
              <a:ext cx="3664032" cy="986400"/>
            </a:xfrm>
            <a:prstGeom prst="roundRect">
              <a:avLst>
                <a:gd name="adj" fmla="val 16667"/>
              </a:avLst>
            </a:prstGeom>
            <a:solidFill>
              <a:srgbClr val="7297CB"/>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nl-NL" sz="1600" b="0" i="0" u="none" strike="noStrike" cap="none">
                  <a:solidFill>
                    <a:srgbClr val="FFFFFF"/>
                  </a:solidFill>
                  <a:latin typeface="Calibri"/>
                  <a:ea typeface="Calibri"/>
                  <a:cs typeface="Calibri"/>
                  <a:sym typeface="Calibri"/>
                </a:rPr>
                <a:t>Patiënt gaat naar huis met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800"/>
                <a:buFont typeface="Arial"/>
                <a:buNone/>
              </a:pPr>
              <a:r>
                <a:rPr lang="nl-NL" sz="1600" b="0" i="0" u="none" strike="noStrike" cap="none">
                  <a:solidFill>
                    <a:srgbClr val="FFFFFF"/>
                  </a:solidFill>
                  <a:latin typeface="Calibri"/>
                  <a:ea typeface="Calibri"/>
                  <a:cs typeface="Calibri"/>
                  <a:sym typeface="Calibri"/>
                </a:rPr>
                <a:t>infuus + telemonitoring.</a:t>
              </a:r>
              <a:endParaRPr sz="1200" b="0" i="0" u="none" strike="noStrike" cap="none">
                <a:solidFill>
                  <a:srgbClr val="000000"/>
                </a:solidFill>
                <a:latin typeface="Arial"/>
                <a:ea typeface="Arial"/>
                <a:cs typeface="Arial"/>
                <a:sym typeface="Arial"/>
              </a:endParaRPr>
            </a:p>
          </p:txBody>
        </p:sp>
        <p:pic>
          <p:nvPicPr>
            <p:cNvPr id="364" name="Google Shape;364;p21"/>
            <p:cNvPicPr preferRelativeResize="0"/>
            <p:nvPr/>
          </p:nvPicPr>
          <p:blipFill rotWithShape="1">
            <a:blip r:embed="rId7">
              <a:alphaModFix/>
            </a:blip>
            <a:srcRect/>
            <a:stretch/>
          </p:blipFill>
          <p:spPr>
            <a:xfrm>
              <a:off x="10537987" y="4201954"/>
              <a:ext cx="1270410" cy="1368134"/>
            </a:xfrm>
            <a:prstGeom prst="rect">
              <a:avLst/>
            </a:prstGeom>
            <a:noFill/>
            <a:ln>
              <a:noFill/>
            </a:ln>
          </p:spPr>
        </p:pic>
        <p:pic>
          <p:nvPicPr>
            <p:cNvPr id="365" name="Google Shape;365;p21"/>
            <p:cNvPicPr preferRelativeResize="0"/>
            <p:nvPr/>
          </p:nvPicPr>
          <p:blipFill rotWithShape="1">
            <a:blip r:embed="rId8">
              <a:alphaModFix/>
            </a:blip>
            <a:srcRect b="13880"/>
            <a:stretch/>
          </p:blipFill>
          <p:spPr>
            <a:xfrm flipH="1">
              <a:off x="5977432" y="3252638"/>
              <a:ext cx="1516640" cy="1406598"/>
            </a:xfrm>
            <a:prstGeom prst="rect">
              <a:avLst/>
            </a:prstGeom>
            <a:noFill/>
            <a:ln>
              <a:noFill/>
            </a:ln>
          </p:spPr>
        </p:pic>
        <p:pic>
          <p:nvPicPr>
            <p:cNvPr id="366" name="Google Shape;366;p21"/>
            <p:cNvPicPr preferRelativeResize="0"/>
            <p:nvPr/>
          </p:nvPicPr>
          <p:blipFill rotWithShape="1">
            <a:blip r:embed="rId9">
              <a:alphaModFix/>
            </a:blip>
            <a:srcRect/>
            <a:stretch/>
          </p:blipFill>
          <p:spPr>
            <a:xfrm>
              <a:off x="7135064" y="526135"/>
              <a:ext cx="1500868" cy="1584638"/>
            </a:xfrm>
            <a:prstGeom prst="rect">
              <a:avLst/>
            </a:prstGeom>
            <a:noFill/>
            <a:ln>
              <a:noFill/>
            </a:ln>
          </p:spPr>
        </p:pic>
        <p:pic>
          <p:nvPicPr>
            <p:cNvPr id="367" name="Google Shape;367;p21"/>
            <p:cNvPicPr preferRelativeResize="0"/>
            <p:nvPr/>
          </p:nvPicPr>
          <p:blipFill rotWithShape="1">
            <a:blip r:embed="rId8">
              <a:alphaModFix/>
            </a:blip>
            <a:srcRect b="13880"/>
            <a:stretch/>
          </p:blipFill>
          <p:spPr>
            <a:xfrm flipH="1">
              <a:off x="9159710" y="275155"/>
              <a:ext cx="1516640" cy="1406598"/>
            </a:xfrm>
            <a:prstGeom prst="rect">
              <a:avLst/>
            </a:prstGeom>
            <a:noFill/>
            <a:ln>
              <a:noFill/>
            </a:ln>
          </p:spPr>
        </p:pic>
        <p:pic>
          <p:nvPicPr>
            <p:cNvPr id="368" name="Google Shape;368;p21"/>
            <p:cNvPicPr preferRelativeResize="0"/>
            <p:nvPr/>
          </p:nvPicPr>
          <p:blipFill rotWithShape="1">
            <a:blip r:embed="rId10">
              <a:alphaModFix/>
            </a:blip>
            <a:srcRect b="32592"/>
            <a:stretch/>
          </p:blipFill>
          <p:spPr>
            <a:xfrm flipH="1">
              <a:off x="9918165" y="2786076"/>
              <a:ext cx="2081210" cy="1402877"/>
            </a:xfrm>
            <a:prstGeom prst="rect">
              <a:avLst/>
            </a:prstGeom>
            <a:noFill/>
            <a:ln>
              <a:noFill/>
            </a:ln>
          </p:spPr>
        </p:pic>
        <p:cxnSp>
          <p:nvCxnSpPr>
            <p:cNvPr id="369" name="Google Shape;369;p21"/>
            <p:cNvCxnSpPr/>
            <p:nvPr/>
          </p:nvCxnSpPr>
          <p:spPr>
            <a:xfrm rot="10800000">
              <a:off x="9456760" y="3176024"/>
              <a:ext cx="453455" cy="1025930"/>
            </a:xfrm>
            <a:prstGeom prst="straightConnector1">
              <a:avLst/>
            </a:prstGeom>
            <a:noFill/>
            <a:ln w="28575" cap="flat" cmpd="sng">
              <a:solidFill>
                <a:srgbClr val="00A5CD"/>
              </a:solidFill>
              <a:prstDash val="solid"/>
              <a:round/>
              <a:headEnd type="none" w="sm" len="sm"/>
              <a:tailEnd type="triangle" w="med" len="med"/>
            </a:ln>
          </p:spPr>
        </p:cxnSp>
        <p:sp>
          <p:nvSpPr>
            <p:cNvPr id="370" name="Google Shape;370;p21"/>
            <p:cNvSpPr/>
            <p:nvPr/>
          </p:nvSpPr>
          <p:spPr>
            <a:xfrm>
              <a:off x="9210680" y="5268930"/>
              <a:ext cx="2938765" cy="986814"/>
            </a:xfrm>
            <a:prstGeom prst="roundRect">
              <a:avLst>
                <a:gd name="adj" fmla="val 16667"/>
              </a:avLst>
            </a:prstGeom>
            <a:solidFill>
              <a:srgbClr val="7297CB"/>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nl-NL" sz="1600" b="0" i="0" u="none" strike="noStrike" cap="none">
                  <a:solidFill>
                    <a:srgbClr val="FFFFFF"/>
                  </a:solidFill>
                  <a:latin typeface="Calibri"/>
                  <a:ea typeface="Calibri"/>
                  <a:cs typeface="Calibri"/>
                  <a:sym typeface="Calibri"/>
                </a:rPr>
                <a:t>VTT team gaat dagelijks op huisbezoek. Cardioloog is regiebehandelaar.</a:t>
              </a:r>
              <a:endParaRPr sz="1600" b="0" i="0" u="none" strike="noStrike" cap="none">
                <a:solidFill>
                  <a:srgbClr val="FFFFFF"/>
                </a:solidFill>
                <a:latin typeface="Calibri"/>
                <a:ea typeface="Calibri"/>
                <a:cs typeface="Calibri"/>
                <a:sym typeface="Calibri"/>
              </a:endParaRPr>
            </a:p>
          </p:txBody>
        </p:sp>
        <p:pic>
          <p:nvPicPr>
            <p:cNvPr id="371" name="Google Shape;371;p21" descr="Locaties van ZuidZorg Thuiszorg"/>
            <p:cNvPicPr preferRelativeResize="0"/>
            <p:nvPr/>
          </p:nvPicPr>
          <p:blipFill rotWithShape="1">
            <a:blip r:embed="rId11">
              <a:alphaModFix/>
            </a:blip>
            <a:srcRect/>
            <a:stretch/>
          </p:blipFill>
          <p:spPr>
            <a:xfrm>
              <a:off x="9091175" y="4379907"/>
              <a:ext cx="868689" cy="624708"/>
            </a:xfrm>
            <a:prstGeom prst="rect">
              <a:avLst/>
            </a:prstGeom>
            <a:noFill/>
            <a:ln>
              <a:noFill/>
            </a:ln>
          </p:spPr>
        </p:pic>
        <p:pic>
          <p:nvPicPr>
            <p:cNvPr id="372" name="Google Shape;372;p21" descr="Telemedicine - Free medical icons"/>
            <p:cNvPicPr preferRelativeResize="0"/>
            <p:nvPr/>
          </p:nvPicPr>
          <p:blipFill rotWithShape="1">
            <a:blip r:embed="rId12">
              <a:alphaModFix/>
            </a:blip>
            <a:srcRect/>
            <a:stretch/>
          </p:blipFill>
          <p:spPr>
            <a:xfrm>
              <a:off x="10335354" y="1110611"/>
              <a:ext cx="859803" cy="859803"/>
            </a:xfrm>
            <a:prstGeom prst="rect">
              <a:avLst/>
            </a:prstGeom>
            <a:noFill/>
            <a:ln>
              <a:noFill/>
            </a:ln>
          </p:spPr>
        </p:pic>
        <p:sp>
          <p:nvSpPr>
            <p:cNvPr id="373" name="Google Shape;373;p21"/>
            <p:cNvSpPr txBox="1"/>
            <p:nvPr/>
          </p:nvSpPr>
          <p:spPr>
            <a:xfrm>
              <a:off x="8678092" y="6381851"/>
              <a:ext cx="35139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200" b="0" i="0" u="none" strike="noStrike" cap="none" dirty="0">
                  <a:solidFill>
                    <a:schemeClr val="bg1"/>
                  </a:solidFill>
                  <a:latin typeface="Arial"/>
                  <a:ea typeface="Arial"/>
                  <a:cs typeface="Arial"/>
                  <a:sym typeface="Arial"/>
                </a:rPr>
                <a:t>www.mmc.nl/cardiologie/hartfalen-home/</a:t>
              </a:r>
              <a:endParaRPr sz="1200" b="0" i="0" u="none" strike="noStrike" cap="none" dirty="0">
                <a:solidFill>
                  <a:schemeClr val="bg1"/>
                </a:solidFill>
                <a:latin typeface="Arial"/>
                <a:ea typeface="Arial"/>
                <a:cs typeface="Arial"/>
                <a:sym typeface="Arial"/>
              </a:endParaRPr>
            </a:p>
          </p:txBody>
        </p:sp>
      </p:grpSp>
      <p:pic>
        <p:nvPicPr>
          <p:cNvPr id="374" name="Google Shape;374;p21" descr="Locaties van ZuidZorg Thuiszorg"/>
          <p:cNvPicPr preferRelativeResize="0"/>
          <p:nvPr/>
        </p:nvPicPr>
        <p:blipFill rotWithShape="1">
          <a:blip r:embed="rId13">
            <a:alphaModFix/>
          </a:blip>
          <a:srcRect/>
          <a:stretch/>
        </p:blipFill>
        <p:spPr>
          <a:xfrm>
            <a:off x="2225039" y="6410295"/>
            <a:ext cx="576003" cy="414226"/>
          </a:xfrm>
          <a:prstGeom prst="rect">
            <a:avLst/>
          </a:prstGeom>
          <a:noFill/>
          <a:ln>
            <a:noFill/>
          </a:ln>
        </p:spPr>
      </p:pic>
    </p:spTree>
    <p:extLst>
      <p:ext uri="{BB962C8B-B14F-4D97-AF65-F5344CB8AC3E}">
        <p14:creationId xmlns:p14="http://schemas.microsoft.com/office/powerpoint/2010/main" val="97421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92" name="Google Shape;292;p10"/>
          <p:cNvSpPr txBox="1"/>
          <p:nvPr/>
        </p:nvSpPr>
        <p:spPr>
          <a:xfrm>
            <a:off x="8233192" y="2523801"/>
            <a:ext cx="3721849"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59EBC"/>
              </a:buClr>
              <a:buSzPts val="2000"/>
              <a:buFont typeface="Calibri"/>
              <a:buNone/>
            </a:pPr>
            <a:r>
              <a:rPr lang="nl-NL" b="1" i="0" u="none" strike="noStrike" cap="none" dirty="0">
                <a:solidFill>
                  <a:srgbClr val="259EBC"/>
                </a:solidFill>
                <a:latin typeface="Calibri"/>
                <a:ea typeface="Calibri"/>
                <a:cs typeface="Calibri"/>
                <a:sym typeface="Calibri"/>
              </a:rPr>
              <a:t>Cardioloog</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Regiebehandelaar</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Dagelijks telefonisch overleg thuiszorg</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Dossiervoering + medicatie voorschrift </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2x per week MDO </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24/7 telefonisch bereikbaar</a:t>
            </a:r>
            <a:endParaRPr sz="1600" dirty="0"/>
          </a:p>
        </p:txBody>
      </p:sp>
      <p:sp>
        <p:nvSpPr>
          <p:cNvPr id="293" name="Google Shape;293;p10"/>
          <p:cNvSpPr txBox="1"/>
          <p:nvPr/>
        </p:nvSpPr>
        <p:spPr>
          <a:xfrm>
            <a:off x="8233192" y="1254279"/>
            <a:ext cx="398852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ECCE3"/>
              </a:buClr>
              <a:buSzPts val="2000"/>
              <a:buFont typeface="Calibri"/>
              <a:buNone/>
            </a:pPr>
            <a:r>
              <a:rPr lang="nl-NL" b="1" i="0" u="none" strike="noStrike" cap="none" dirty="0">
                <a:solidFill>
                  <a:srgbClr val="6ECCE3"/>
                </a:solidFill>
                <a:latin typeface="Calibri"/>
                <a:ea typeface="Calibri"/>
                <a:cs typeface="Calibri"/>
                <a:sym typeface="Calibri"/>
              </a:rPr>
              <a:t>Verpleegkundig specialist</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2x per week MDO</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Opleiden thuiszorg verpleegkundige</a:t>
            </a:r>
          </a:p>
          <a:p>
            <a:pPr marL="285750" marR="0" lvl="0" indent="-285750" algn="l" rtl="0">
              <a:lnSpc>
                <a:spcPct val="100000"/>
              </a:lnSpc>
              <a:spcBef>
                <a:spcPts val="0"/>
              </a:spcBef>
              <a:spcAft>
                <a:spcPts val="0"/>
              </a:spcAft>
              <a:buClr>
                <a:srgbClr val="002060"/>
              </a:buClr>
              <a:buSzPts val="1600"/>
              <a:buFont typeface="Arial"/>
              <a:buChar char="•"/>
            </a:pPr>
            <a:r>
              <a:rPr lang="nl-NL" sz="1400" dirty="0">
                <a:solidFill>
                  <a:srgbClr val="002060"/>
                </a:solidFill>
                <a:latin typeface="Calibri"/>
                <a:cs typeface="Calibri"/>
                <a:sym typeface="Calibri"/>
              </a:rPr>
              <a:t>Ondersteuning bij gebruik </a:t>
            </a:r>
            <a:r>
              <a:rPr lang="nl-NL" sz="1400" dirty="0" err="1">
                <a:solidFill>
                  <a:srgbClr val="002060"/>
                </a:solidFill>
                <a:latin typeface="Calibri"/>
                <a:cs typeface="Calibri"/>
                <a:sym typeface="Calibri"/>
              </a:rPr>
              <a:t>telemonitoring</a:t>
            </a:r>
            <a:endParaRPr sz="1600" dirty="0"/>
          </a:p>
        </p:txBody>
      </p:sp>
      <p:sp>
        <p:nvSpPr>
          <p:cNvPr id="294" name="Google Shape;294;p10"/>
          <p:cNvSpPr txBox="1"/>
          <p:nvPr/>
        </p:nvSpPr>
        <p:spPr>
          <a:xfrm>
            <a:off x="8233192" y="4934703"/>
            <a:ext cx="4173020" cy="123106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37D9B"/>
              </a:buClr>
              <a:buSzPts val="2000"/>
              <a:buFont typeface="Calibri"/>
              <a:buNone/>
            </a:pPr>
            <a:r>
              <a:rPr lang="nl-NL" b="1" i="0" u="none" strike="noStrike" cap="none" dirty="0">
                <a:solidFill>
                  <a:srgbClr val="037D9B"/>
                </a:solidFill>
                <a:latin typeface="Calibri"/>
                <a:ea typeface="Calibri"/>
                <a:cs typeface="Calibri"/>
                <a:sym typeface="Calibri"/>
              </a:rPr>
              <a:t>Ziekenhuisverpleegkundige</a:t>
            </a:r>
            <a:endParaRPr sz="1600" dirty="0"/>
          </a:p>
          <a:p>
            <a:pPr marL="285750" marR="0" lvl="0" indent="-285750"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Initiatie opname op de eerste hart hulp / verpleegafdeling cardiologie</a:t>
            </a:r>
            <a:endParaRPr sz="1600" dirty="0"/>
          </a:p>
          <a:p>
            <a:pPr marL="285750" marR="0" lvl="0" indent="-285750"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Rol in opleiding thuiszorgverpleegkundige </a:t>
            </a:r>
            <a:endParaRPr sz="1600" dirty="0"/>
          </a:p>
          <a:p>
            <a:pPr marL="285750" marR="0" lvl="0" indent="-285750"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Rol in coördinatie </a:t>
            </a:r>
            <a:endParaRPr sz="1600" dirty="0"/>
          </a:p>
        </p:txBody>
      </p:sp>
      <p:sp>
        <p:nvSpPr>
          <p:cNvPr id="295" name="Google Shape;295;p10"/>
          <p:cNvSpPr txBox="1"/>
          <p:nvPr/>
        </p:nvSpPr>
        <p:spPr>
          <a:xfrm>
            <a:off x="520285" y="1254279"/>
            <a:ext cx="3472666" cy="8001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6E0EE"/>
              </a:buClr>
              <a:buSzPts val="2000"/>
              <a:buFont typeface="Calibri"/>
              <a:buNone/>
            </a:pPr>
            <a:r>
              <a:rPr lang="nl-NL" b="1" i="0" u="none" strike="noStrike" cap="none" dirty="0">
                <a:solidFill>
                  <a:srgbClr val="A6E0EE"/>
                </a:solidFill>
                <a:latin typeface="Calibri"/>
                <a:ea typeface="Calibri"/>
                <a:cs typeface="Calibri"/>
                <a:sym typeface="Calibri"/>
              </a:rPr>
              <a:t>Huisarts</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Verantwoordelijk voor zorgvragen niet gerelateerd aan de opname</a:t>
            </a:r>
            <a:endParaRPr sz="1400" b="0" i="0" u="none" strike="noStrike" cap="none" dirty="0">
              <a:solidFill>
                <a:srgbClr val="002060"/>
              </a:solidFill>
              <a:latin typeface="Calibri"/>
              <a:ea typeface="Calibri"/>
              <a:cs typeface="Calibri"/>
              <a:sym typeface="Calibri"/>
            </a:endParaRPr>
          </a:p>
        </p:txBody>
      </p:sp>
      <p:sp>
        <p:nvSpPr>
          <p:cNvPr id="296" name="Google Shape;296;p10"/>
          <p:cNvSpPr txBox="1"/>
          <p:nvPr/>
        </p:nvSpPr>
        <p:spPr>
          <a:xfrm>
            <a:off x="520285" y="2523801"/>
            <a:ext cx="3720436" cy="29546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25367"/>
              </a:buClr>
              <a:buSzPts val="2000"/>
              <a:buFont typeface="Calibri"/>
              <a:buNone/>
            </a:pPr>
            <a:r>
              <a:rPr lang="nl-NL" b="1" i="0" u="none" strike="noStrike" cap="none" dirty="0">
                <a:solidFill>
                  <a:srgbClr val="025367"/>
                </a:solidFill>
                <a:latin typeface="Calibri"/>
                <a:ea typeface="Calibri"/>
                <a:cs typeface="Calibri"/>
                <a:sym typeface="Calibri"/>
              </a:rPr>
              <a:t>Thuiszorgverpleegkundige</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Dagelijkse visite aan huis</a:t>
            </a:r>
            <a:endParaRPr sz="1600" dirty="0"/>
          </a:p>
          <a:p>
            <a:pPr marL="742950" marR="0" lvl="1"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Algemene beoordeling</a:t>
            </a:r>
            <a:endParaRPr sz="1600" dirty="0"/>
          </a:p>
          <a:p>
            <a:pPr marL="742950" marR="0" lvl="1"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Metingen</a:t>
            </a:r>
          </a:p>
          <a:p>
            <a:pPr marL="742950" marR="0" lvl="1" indent="-285750" algn="l" rtl="0">
              <a:lnSpc>
                <a:spcPct val="100000"/>
              </a:lnSpc>
              <a:spcBef>
                <a:spcPts val="0"/>
              </a:spcBef>
              <a:spcAft>
                <a:spcPts val="0"/>
              </a:spcAft>
              <a:buClr>
                <a:srgbClr val="002060"/>
              </a:buClr>
              <a:buSzPts val="1600"/>
              <a:buFont typeface="Arial"/>
              <a:buChar char="•"/>
            </a:pPr>
            <a:r>
              <a:rPr lang="nl-NL" sz="1400" dirty="0">
                <a:solidFill>
                  <a:srgbClr val="002060"/>
                </a:solidFill>
                <a:latin typeface="Calibri"/>
                <a:cs typeface="Calibri"/>
                <a:sym typeface="Calibri"/>
              </a:rPr>
              <a:t>Bloedafname</a:t>
            </a:r>
            <a:endParaRPr sz="1600" dirty="0"/>
          </a:p>
          <a:p>
            <a:pPr marL="742950" marR="0" lvl="1"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Infuuszorg</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ECG op indicatie</a:t>
            </a:r>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Dossiervoering</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Overleg cardioloog (dagelijks)</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2x per week MDO</a:t>
            </a:r>
            <a:endParaRPr sz="1600" dirty="0"/>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Patiënt ondersteunen bij gebruik telemonitoring</a:t>
            </a:r>
            <a:endParaRPr sz="1400" b="0" i="0" u="none" strike="noStrike" cap="none" dirty="0">
              <a:solidFill>
                <a:srgbClr val="002060"/>
              </a:solidFill>
              <a:latin typeface="Calibri"/>
              <a:ea typeface="Calibri"/>
              <a:cs typeface="Calibri"/>
              <a:sym typeface="Calibri"/>
            </a:endParaRPr>
          </a:p>
          <a:p>
            <a:pPr marL="285750" marR="0" lvl="0" indent="-285750" algn="l" rtl="0">
              <a:lnSpc>
                <a:spcPct val="100000"/>
              </a:lnSpc>
              <a:spcBef>
                <a:spcPts val="0"/>
              </a:spcBef>
              <a:spcAft>
                <a:spcPts val="0"/>
              </a:spcAft>
              <a:buClr>
                <a:srgbClr val="002060"/>
              </a:buClr>
              <a:buSzPts val="1600"/>
              <a:buFont typeface="Arial"/>
              <a:buChar char="•"/>
            </a:pPr>
            <a:r>
              <a:rPr lang="nl-NL" sz="1400" b="0" i="0" u="none" strike="noStrike" cap="none" dirty="0">
                <a:solidFill>
                  <a:srgbClr val="002060"/>
                </a:solidFill>
                <a:latin typeface="Calibri"/>
                <a:ea typeface="Calibri"/>
                <a:cs typeface="Calibri"/>
                <a:sym typeface="Calibri"/>
              </a:rPr>
              <a:t>24/7 bereikbaar en visite mogelijkheid</a:t>
            </a:r>
            <a:endParaRPr sz="1600" dirty="0"/>
          </a:p>
        </p:txBody>
      </p:sp>
      <p:grpSp>
        <p:nvGrpSpPr>
          <p:cNvPr id="4" name="Groep 3">
            <a:extLst>
              <a:ext uri="{FF2B5EF4-FFF2-40B4-BE49-F238E27FC236}">
                <a16:creationId xmlns:a16="http://schemas.microsoft.com/office/drawing/2014/main" id="{B995078D-5543-CF4F-8B11-9FDAF1A0F2CB}"/>
              </a:ext>
            </a:extLst>
          </p:cNvPr>
          <p:cNvGrpSpPr/>
          <p:nvPr/>
        </p:nvGrpSpPr>
        <p:grpSpPr>
          <a:xfrm>
            <a:off x="4044602" y="1469186"/>
            <a:ext cx="3794892" cy="3939114"/>
            <a:chOff x="3617001" y="979533"/>
            <a:chExt cx="4430197" cy="4598563"/>
          </a:xfrm>
        </p:grpSpPr>
        <p:grpSp>
          <p:nvGrpSpPr>
            <p:cNvPr id="284" name="Google Shape;284;p10"/>
            <p:cNvGrpSpPr/>
            <p:nvPr/>
          </p:nvGrpSpPr>
          <p:grpSpPr>
            <a:xfrm>
              <a:off x="3617001" y="979533"/>
              <a:ext cx="4430197" cy="4598563"/>
              <a:chOff x="3617001" y="979533"/>
              <a:chExt cx="4430197" cy="4598563"/>
            </a:xfrm>
          </p:grpSpPr>
          <p:sp>
            <p:nvSpPr>
              <p:cNvPr id="285" name="Google Shape;285;p10"/>
              <p:cNvSpPr/>
              <p:nvPr/>
            </p:nvSpPr>
            <p:spPr>
              <a:xfrm>
                <a:off x="3978532" y="1265156"/>
                <a:ext cx="3974801" cy="3975245"/>
              </a:xfrm>
              <a:prstGeom prst="ellipse">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FFFFFF"/>
                  </a:solidFill>
                  <a:latin typeface="Calibri"/>
                  <a:ea typeface="Calibri"/>
                  <a:cs typeface="Calibri"/>
                  <a:sym typeface="Calibri"/>
                </a:endParaRPr>
              </a:p>
            </p:txBody>
          </p:sp>
          <p:grpSp>
            <p:nvGrpSpPr>
              <p:cNvPr id="286" name="Google Shape;286;p10"/>
              <p:cNvGrpSpPr/>
              <p:nvPr/>
            </p:nvGrpSpPr>
            <p:grpSpPr>
              <a:xfrm>
                <a:off x="3617001" y="979533"/>
                <a:ext cx="4430197" cy="4598563"/>
                <a:chOff x="2458724" y="1095197"/>
                <a:chExt cx="5152776" cy="5343934"/>
              </a:xfrm>
            </p:grpSpPr>
            <p:sp>
              <p:nvSpPr>
                <p:cNvPr id="287" name="Google Shape;287;p10"/>
                <p:cNvSpPr/>
                <p:nvPr/>
              </p:nvSpPr>
              <p:spPr>
                <a:xfrm rot="-3518684">
                  <a:off x="3533971" y="1609894"/>
                  <a:ext cx="2063256" cy="1527214"/>
                </a:xfrm>
                <a:custGeom>
                  <a:avLst/>
                  <a:gdLst/>
                  <a:ahLst/>
                  <a:cxnLst/>
                  <a:rect l="l" t="t" r="r" b="b"/>
                  <a:pathLst>
                    <a:path w="2063256" h="1527214" extrusionOk="0">
                      <a:moveTo>
                        <a:pt x="1921218" y="976019"/>
                      </a:moveTo>
                      <a:cubicBezTo>
                        <a:pt x="1957751" y="1035974"/>
                        <a:pt x="1990815" y="1097071"/>
                        <a:pt x="2020466" y="1159075"/>
                      </a:cubicBezTo>
                      <a:lnTo>
                        <a:pt x="2063256" y="1261471"/>
                      </a:lnTo>
                      <a:lnTo>
                        <a:pt x="1779354" y="1527214"/>
                      </a:lnTo>
                      <a:lnTo>
                        <a:pt x="1394847" y="1514396"/>
                      </a:lnTo>
                      <a:lnTo>
                        <a:pt x="1374953" y="1466793"/>
                      </a:lnTo>
                      <a:cubicBezTo>
                        <a:pt x="1355725" y="1426587"/>
                        <a:pt x="1334285" y="1386969"/>
                        <a:pt x="1310595" y="1348091"/>
                      </a:cubicBezTo>
                      <a:cubicBezTo>
                        <a:pt x="1050008" y="920429"/>
                        <a:pt x="585067" y="693624"/>
                        <a:pt x="117854" y="716765"/>
                      </a:cubicBezTo>
                      <a:lnTo>
                        <a:pt x="12433" y="727152"/>
                      </a:lnTo>
                      <a:lnTo>
                        <a:pt x="154692" y="383852"/>
                      </a:lnTo>
                      <a:lnTo>
                        <a:pt x="0" y="10548"/>
                      </a:lnTo>
                      <a:lnTo>
                        <a:pt x="81749" y="2490"/>
                      </a:lnTo>
                      <a:cubicBezTo>
                        <a:pt x="802315" y="-33232"/>
                        <a:pt x="1519357" y="316507"/>
                        <a:pt x="1921218" y="976019"/>
                      </a:cubicBezTo>
                      <a:close/>
                    </a:path>
                  </a:pathLst>
                </a:custGeom>
                <a:solidFill>
                  <a:srgbClr val="A6DF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000000"/>
                    </a:solidFill>
                    <a:latin typeface="Calibri"/>
                    <a:ea typeface="Calibri"/>
                    <a:cs typeface="Calibri"/>
                    <a:sym typeface="Calibri"/>
                  </a:endParaRPr>
                </a:p>
              </p:txBody>
            </p:sp>
            <p:sp>
              <p:nvSpPr>
                <p:cNvPr id="288" name="Google Shape;288;p10"/>
                <p:cNvSpPr/>
                <p:nvPr/>
              </p:nvSpPr>
              <p:spPr>
                <a:xfrm rot="-3518684">
                  <a:off x="5698780" y="1638322"/>
                  <a:ext cx="1212886" cy="2230720"/>
                </a:xfrm>
                <a:custGeom>
                  <a:avLst/>
                  <a:gdLst/>
                  <a:ahLst/>
                  <a:cxnLst/>
                  <a:rect l="l" t="t" r="r" b="b"/>
                  <a:pathLst>
                    <a:path w="1212886" h="2230720" extrusionOk="0">
                      <a:moveTo>
                        <a:pt x="1086849" y="0"/>
                      </a:moveTo>
                      <a:lnTo>
                        <a:pt x="1093509" y="15937"/>
                      </a:lnTo>
                      <a:cubicBezTo>
                        <a:pt x="1368098" y="778938"/>
                        <a:pt x="1159452" y="1638820"/>
                        <a:pt x="565753" y="2190950"/>
                      </a:cubicBezTo>
                      <a:lnTo>
                        <a:pt x="518414" y="2230720"/>
                      </a:lnTo>
                      <a:lnTo>
                        <a:pt x="161976" y="2094960"/>
                      </a:lnTo>
                      <a:lnTo>
                        <a:pt x="0" y="1733401"/>
                      </a:lnTo>
                      <a:lnTo>
                        <a:pt x="78179" y="1667719"/>
                      </a:lnTo>
                      <a:cubicBezTo>
                        <a:pt x="463115" y="1309719"/>
                        <a:pt x="598374" y="752151"/>
                        <a:pt x="420306" y="257388"/>
                      </a:cubicBezTo>
                      <a:lnTo>
                        <a:pt x="419337" y="255069"/>
                      </a:lnTo>
                      <a:lnTo>
                        <a:pt x="800765" y="267785"/>
                      </a:lnTo>
                      <a:lnTo>
                        <a:pt x="1086849" y="0"/>
                      </a:lnTo>
                      <a:close/>
                    </a:path>
                  </a:pathLst>
                </a:custGeom>
                <a:solidFill>
                  <a:srgbClr val="6ECB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000000"/>
                    </a:solidFill>
                    <a:latin typeface="Calibri"/>
                    <a:ea typeface="Calibri"/>
                    <a:cs typeface="Calibri"/>
                    <a:sym typeface="Calibri"/>
                  </a:endParaRPr>
                </a:p>
              </p:txBody>
            </p:sp>
            <p:sp>
              <p:nvSpPr>
                <p:cNvPr id="289" name="Google Shape;289;p10"/>
                <p:cNvSpPr/>
                <p:nvPr/>
              </p:nvSpPr>
              <p:spPr>
                <a:xfrm rot="-3518684">
                  <a:off x="2745956" y="3185708"/>
                  <a:ext cx="1871048" cy="1723651"/>
                </a:xfrm>
                <a:custGeom>
                  <a:avLst/>
                  <a:gdLst/>
                  <a:ahLst/>
                  <a:cxnLst/>
                  <a:rect l="l" t="t" r="r" b="b"/>
                  <a:pathLst>
                    <a:path w="1871048" h="1723651" extrusionOk="0">
                      <a:moveTo>
                        <a:pt x="1719383" y="0"/>
                      </a:moveTo>
                      <a:lnTo>
                        <a:pt x="1871048" y="365999"/>
                      </a:lnTo>
                      <a:lnTo>
                        <a:pt x="1722854" y="723620"/>
                      </a:lnTo>
                      <a:lnTo>
                        <a:pt x="1657494" y="736617"/>
                      </a:lnTo>
                      <a:cubicBezTo>
                        <a:pt x="1531669" y="768159"/>
                        <a:pt x="1408407" y="818955"/>
                        <a:pt x="1291809" y="890002"/>
                      </a:cubicBezTo>
                      <a:cubicBezTo>
                        <a:pt x="980879" y="1079461"/>
                        <a:pt x="776203" y="1377053"/>
                        <a:pt x="696638" y="1705036"/>
                      </a:cubicBezTo>
                      <a:lnTo>
                        <a:pt x="693053" y="1723651"/>
                      </a:lnTo>
                      <a:lnTo>
                        <a:pt x="426007" y="1479296"/>
                      </a:lnTo>
                      <a:lnTo>
                        <a:pt x="17422" y="1497547"/>
                      </a:lnTo>
                      <a:lnTo>
                        <a:pt x="0" y="1545541"/>
                      </a:lnTo>
                      <a:lnTo>
                        <a:pt x="1769" y="1536356"/>
                      </a:lnTo>
                      <a:cubicBezTo>
                        <a:pt x="124503" y="1030540"/>
                        <a:pt x="440189" y="571584"/>
                        <a:pt x="919737" y="279380"/>
                      </a:cubicBezTo>
                      <a:cubicBezTo>
                        <a:pt x="1159511" y="133278"/>
                        <a:pt x="1417552" y="42696"/>
                        <a:pt x="1678872" y="3994"/>
                      </a:cubicBezTo>
                      <a:lnTo>
                        <a:pt x="1719383" y="0"/>
                      </a:lnTo>
                      <a:close/>
                    </a:path>
                  </a:pathLst>
                </a:custGeom>
                <a:solidFill>
                  <a:srgbClr val="0153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000000"/>
                    </a:solidFill>
                    <a:latin typeface="Calibri"/>
                    <a:ea typeface="Calibri"/>
                    <a:cs typeface="Calibri"/>
                    <a:sym typeface="Calibri"/>
                  </a:endParaRPr>
                </a:p>
              </p:txBody>
            </p:sp>
            <p:sp>
              <p:nvSpPr>
                <p:cNvPr id="290" name="Google Shape;290;p10"/>
                <p:cNvSpPr/>
                <p:nvPr/>
              </p:nvSpPr>
              <p:spPr>
                <a:xfrm rot="-3518684">
                  <a:off x="5580779" y="3904549"/>
                  <a:ext cx="2131092" cy="961936"/>
                </a:xfrm>
                <a:custGeom>
                  <a:avLst/>
                  <a:gdLst/>
                  <a:ahLst/>
                  <a:cxnLst/>
                  <a:rect l="l" t="t" r="r" b="b"/>
                  <a:pathLst>
                    <a:path w="2131092" h="961936" extrusionOk="0">
                      <a:moveTo>
                        <a:pt x="2131092" y="508396"/>
                      </a:moveTo>
                      <a:lnTo>
                        <a:pt x="2084494" y="547544"/>
                      </a:lnTo>
                      <a:cubicBezTo>
                        <a:pt x="2029728" y="589046"/>
                        <a:pt x="1972344" y="628177"/>
                        <a:pt x="1912401" y="664703"/>
                      </a:cubicBezTo>
                      <a:cubicBezTo>
                        <a:pt x="1372909" y="993432"/>
                        <a:pt x="740946" y="1041094"/>
                        <a:pt x="187207" y="849145"/>
                      </a:cubicBezTo>
                      <a:lnTo>
                        <a:pt x="12667" y="779116"/>
                      </a:lnTo>
                      <a:lnTo>
                        <a:pt x="0" y="377421"/>
                      </a:lnTo>
                      <a:lnTo>
                        <a:pt x="258142" y="102633"/>
                      </a:lnTo>
                      <a:lnTo>
                        <a:pt x="304067" y="126411"/>
                      </a:lnTo>
                      <a:cubicBezTo>
                        <a:pt x="688972" y="302721"/>
                        <a:pt x="1151668" y="290904"/>
                        <a:pt x="1540330" y="54080"/>
                      </a:cubicBezTo>
                      <a:lnTo>
                        <a:pt x="1619766" y="0"/>
                      </a:lnTo>
                      <a:lnTo>
                        <a:pt x="1616932" y="3001"/>
                      </a:lnTo>
                      <a:lnTo>
                        <a:pt x="1784145" y="376251"/>
                      </a:lnTo>
                      <a:lnTo>
                        <a:pt x="2131092" y="508396"/>
                      </a:lnTo>
                      <a:close/>
                    </a:path>
                  </a:pathLst>
                </a:custGeom>
                <a:solidFill>
                  <a:srgbClr val="249EB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000000"/>
                    </a:solidFill>
                    <a:latin typeface="Calibri"/>
                    <a:ea typeface="Calibri"/>
                    <a:cs typeface="Calibri"/>
                    <a:sym typeface="Calibri"/>
                  </a:endParaRPr>
                </a:p>
              </p:txBody>
            </p:sp>
            <p:sp>
              <p:nvSpPr>
                <p:cNvPr id="291" name="Google Shape;291;p10"/>
                <p:cNvSpPr/>
                <p:nvPr/>
              </p:nvSpPr>
              <p:spPr>
                <a:xfrm rot="-3518684">
                  <a:off x="4398861" y="4120605"/>
                  <a:ext cx="1372332" cy="2279182"/>
                </a:xfrm>
                <a:custGeom>
                  <a:avLst/>
                  <a:gdLst/>
                  <a:ahLst/>
                  <a:cxnLst/>
                  <a:rect l="l" t="t" r="r" b="b"/>
                  <a:pathLst>
                    <a:path w="1372332" h="2279182" extrusionOk="0">
                      <a:moveTo>
                        <a:pt x="733114" y="253966"/>
                      </a:moveTo>
                      <a:lnTo>
                        <a:pt x="728582" y="277497"/>
                      </a:lnTo>
                      <a:cubicBezTo>
                        <a:pt x="686589" y="570068"/>
                        <a:pt x="742190" y="878467"/>
                        <a:pt x="908019" y="1150616"/>
                      </a:cubicBezTo>
                      <a:cubicBezTo>
                        <a:pt x="1026468" y="1345007"/>
                        <a:pt x="1187138" y="1497900"/>
                        <a:pt x="1371052" y="1604683"/>
                      </a:cubicBezTo>
                      <a:lnTo>
                        <a:pt x="1372332" y="1605345"/>
                      </a:lnTo>
                      <a:lnTo>
                        <a:pt x="1107813" y="1886922"/>
                      </a:lnTo>
                      <a:lnTo>
                        <a:pt x="1120182" y="2279182"/>
                      </a:lnTo>
                      <a:lnTo>
                        <a:pt x="1011479" y="2222906"/>
                      </a:lnTo>
                      <a:cubicBezTo>
                        <a:pt x="727844" y="2058242"/>
                        <a:pt x="480060" y="1822466"/>
                        <a:pt x="297396" y="1522688"/>
                      </a:cubicBezTo>
                      <a:cubicBezTo>
                        <a:pt x="41666" y="1102998"/>
                        <a:pt x="-44062" y="627394"/>
                        <a:pt x="20724" y="176193"/>
                      </a:cubicBezTo>
                      <a:lnTo>
                        <a:pt x="51190" y="18062"/>
                      </a:lnTo>
                      <a:lnTo>
                        <a:pt x="455564" y="0"/>
                      </a:lnTo>
                      <a:lnTo>
                        <a:pt x="733114" y="253966"/>
                      </a:lnTo>
                      <a:close/>
                    </a:path>
                  </a:pathLst>
                </a:custGeom>
                <a:solidFill>
                  <a:srgbClr val="027C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a:solidFill>
                      <a:srgbClr val="000000"/>
                    </a:solidFill>
                    <a:latin typeface="Calibri"/>
                    <a:ea typeface="Calibri"/>
                    <a:cs typeface="Calibri"/>
                    <a:sym typeface="Calibri"/>
                  </a:endParaRPr>
                </a:p>
              </p:txBody>
            </p:sp>
          </p:grpSp>
        </p:grpSp>
        <p:pic>
          <p:nvPicPr>
            <p:cNvPr id="297" name="Google Shape;297;p10" descr="Gui, user, group Icon in LibreICONS Black"/>
            <p:cNvPicPr preferRelativeResize="0"/>
            <p:nvPr/>
          </p:nvPicPr>
          <p:blipFill rotWithShape="1">
            <a:blip r:embed="rId3">
              <a:alphaModFix/>
            </a:blip>
            <a:srcRect/>
            <a:stretch/>
          </p:blipFill>
          <p:spPr>
            <a:xfrm>
              <a:off x="5258045" y="2826452"/>
              <a:ext cx="1431842" cy="1431842"/>
            </a:xfrm>
            <a:prstGeom prst="rect">
              <a:avLst/>
            </a:prstGeom>
            <a:noFill/>
            <a:ln>
              <a:noFill/>
            </a:ln>
          </p:spPr>
        </p:pic>
        <p:sp>
          <p:nvSpPr>
            <p:cNvPr id="300" name="Google Shape;300;p10"/>
            <p:cNvSpPr/>
            <p:nvPr/>
          </p:nvSpPr>
          <p:spPr>
            <a:xfrm>
              <a:off x="5109398" y="2674306"/>
              <a:ext cx="1829219" cy="3053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100" b="1" dirty="0" err="1">
                  <a:solidFill>
                    <a:srgbClr val="002060"/>
                  </a:solidFill>
                  <a:latin typeface="Calibri"/>
                  <a:ea typeface="Calibri"/>
                  <a:cs typeface="Calibri"/>
                  <a:sym typeface="Calibri"/>
                </a:rPr>
                <a:t>Hartfalen@home</a:t>
              </a:r>
              <a:r>
                <a:rPr lang="nl-NL" sz="1100" b="1" dirty="0">
                  <a:solidFill>
                    <a:srgbClr val="002060"/>
                  </a:solidFill>
                  <a:latin typeface="Calibri"/>
                  <a:ea typeface="Calibri"/>
                  <a:cs typeface="Calibri"/>
                  <a:sym typeface="Calibri"/>
                </a:rPr>
                <a:t> </a:t>
              </a:r>
              <a:endParaRPr sz="1100" dirty="0"/>
            </a:p>
          </p:txBody>
        </p:sp>
      </p:grpSp>
      <p:sp>
        <p:nvSpPr>
          <p:cNvPr id="20" name="Google Shape;117;p3">
            <a:extLst>
              <a:ext uri="{FF2B5EF4-FFF2-40B4-BE49-F238E27FC236}">
                <a16:creationId xmlns:a16="http://schemas.microsoft.com/office/drawing/2014/main" id="{8EADA67D-E9B2-9F46-A2A2-336B115EAEBA}"/>
              </a:ext>
            </a:extLst>
          </p:cNvPr>
          <p:cNvSpPr txBox="1">
            <a:spLocks/>
          </p:cNvSpPr>
          <p:nvPr/>
        </p:nvSpPr>
        <p:spPr>
          <a:xfrm>
            <a:off x="604368" y="216529"/>
            <a:ext cx="11160123" cy="101798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1800"/>
              <a:buFont typeface="Calibri"/>
              <a:buNone/>
              <a:defRPr sz="40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060"/>
              </a:buClr>
              <a:buSzPts val="3200"/>
            </a:pPr>
            <a:r>
              <a:rPr lang="nl-NL" sz="3200" dirty="0">
                <a:solidFill>
                  <a:srgbClr val="005EA4"/>
                </a:solidFill>
              </a:rPr>
              <a:t>Rolverdeling zorgverleners</a:t>
            </a:r>
          </a:p>
        </p:txBody>
      </p:sp>
      <p:cxnSp>
        <p:nvCxnSpPr>
          <p:cNvPr id="6" name="Rechte verbindingslijn 5">
            <a:extLst>
              <a:ext uri="{FF2B5EF4-FFF2-40B4-BE49-F238E27FC236}">
                <a16:creationId xmlns:a16="http://schemas.microsoft.com/office/drawing/2014/main" id="{80A83668-F083-8143-B2FC-B7075936F23D}"/>
              </a:ext>
            </a:extLst>
          </p:cNvPr>
          <p:cNvCxnSpPr/>
          <p:nvPr/>
        </p:nvCxnSpPr>
        <p:spPr>
          <a:xfrm>
            <a:off x="1589340" y="1469186"/>
            <a:ext cx="3409577" cy="0"/>
          </a:xfrm>
          <a:prstGeom prst="line">
            <a:avLst/>
          </a:prstGeom>
          <a:ln>
            <a:solidFill>
              <a:srgbClr val="A5DFEC"/>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4454A2D9-1104-1E40-8D41-F3CE6DEC4008}"/>
              </a:ext>
            </a:extLst>
          </p:cNvPr>
          <p:cNvCxnSpPr>
            <a:cxnSpLocks/>
          </p:cNvCxnSpPr>
          <p:nvPr/>
        </p:nvCxnSpPr>
        <p:spPr>
          <a:xfrm>
            <a:off x="4998917" y="1469186"/>
            <a:ext cx="488024" cy="830769"/>
          </a:xfrm>
          <a:prstGeom prst="line">
            <a:avLst/>
          </a:prstGeom>
          <a:ln>
            <a:solidFill>
              <a:srgbClr val="A5DFEC"/>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F5A8D90E-CBDF-E641-8FAA-313C01E6F515}"/>
              </a:ext>
            </a:extLst>
          </p:cNvPr>
          <p:cNvCxnSpPr>
            <a:cxnSpLocks/>
          </p:cNvCxnSpPr>
          <p:nvPr/>
        </p:nvCxnSpPr>
        <p:spPr>
          <a:xfrm>
            <a:off x="3531352" y="2749346"/>
            <a:ext cx="650325" cy="0"/>
          </a:xfrm>
          <a:prstGeom prst="line">
            <a:avLst/>
          </a:prstGeom>
          <a:ln>
            <a:solidFill>
              <a:srgbClr val="005366"/>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CBF69B5-C88A-B146-BDF0-C1EFC15BA04A}"/>
              </a:ext>
            </a:extLst>
          </p:cNvPr>
          <p:cNvCxnSpPr>
            <a:cxnSpLocks/>
          </p:cNvCxnSpPr>
          <p:nvPr/>
        </p:nvCxnSpPr>
        <p:spPr>
          <a:xfrm>
            <a:off x="7406666" y="1469186"/>
            <a:ext cx="709920" cy="0"/>
          </a:xfrm>
          <a:prstGeom prst="line">
            <a:avLst/>
          </a:prstGeom>
          <a:ln>
            <a:solidFill>
              <a:srgbClr val="6ECAE2"/>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E3DF1A09-091C-DB44-B4C3-B0095E9029A8}"/>
              </a:ext>
            </a:extLst>
          </p:cNvPr>
          <p:cNvCxnSpPr>
            <a:cxnSpLocks/>
          </p:cNvCxnSpPr>
          <p:nvPr/>
        </p:nvCxnSpPr>
        <p:spPr>
          <a:xfrm flipH="1">
            <a:off x="6958701" y="1469186"/>
            <a:ext cx="447966" cy="942261"/>
          </a:xfrm>
          <a:prstGeom prst="line">
            <a:avLst/>
          </a:prstGeom>
          <a:ln>
            <a:solidFill>
              <a:srgbClr val="6ECAE2"/>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id="{2E6B7A5C-6A86-7948-831A-F9A8DCD0BE65}"/>
              </a:ext>
            </a:extLst>
          </p:cNvPr>
          <p:cNvCxnSpPr>
            <a:cxnSpLocks/>
          </p:cNvCxnSpPr>
          <p:nvPr/>
        </p:nvCxnSpPr>
        <p:spPr>
          <a:xfrm>
            <a:off x="7929180" y="2749346"/>
            <a:ext cx="269966" cy="0"/>
          </a:xfrm>
          <a:prstGeom prst="line">
            <a:avLst/>
          </a:prstGeom>
          <a:ln>
            <a:solidFill>
              <a:srgbClr val="239FBA"/>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AB60591E-9818-0A46-841C-037418A562C2}"/>
              </a:ext>
            </a:extLst>
          </p:cNvPr>
          <p:cNvCxnSpPr>
            <a:cxnSpLocks/>
          </p:cNvCxnSpPr>
          <p:nvPr/>
        </p:nvCxnSpPr>
        <p:spPr>
          <a:xfrm flipH="1">
            <a:off x="7492540" y="2749346"/>
            <a:ext cx="435018" cy="915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6F8FBFAB-3351-614A-A3BA-6808750F08E0}"/>
              </a:ext>
            </a:extLst>
          </p:cNvPr>
          <p:cNvCxnSpPr>
            <a:cxnSpLocks/>
          </p:cNvCxnSpPr>
          <p:nvPr/>
        </p:nvCxnSpPr>
        <p:spPr>
          <a:xfrm>
            <a:off x="6757372" y="5137118"/>
            <a:ext cx="1359214" cy="0"/>
          </a:xfrm>
          <a:prstGeom prst="line">
            <a:avLst/>
          </a:prstGeom>
          <a:ln>
            <a:solidFill>
              <a:srgbClr val="067D9A"/>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FC044AE1-4BA9-0D40-83A2-9B3E686CA859}"/>
              </a:ext>
            </a:extLst>
          </p:cNvPr>
          <p:cNvCxnSpPr>
            <a:cxnSpLocks/>
          </p:cNvCxnSpPr>
          <p:nvPr/>
        </p:nvCxnSpPr>
        <p:spPr>
          <a:xfrm flipH="1" flipV="1">
            <a:off x="6056688" y="4441021"/>
            <a:ext cx="700684" cy="700684"/>
          </a:xfrm>
          <a:prstGeom prst="line">
            <a:avLst/>
          </a:prstGeom>
          <a:ln>
            <a:solidFill>
              <a:srgbClr val="067D9A"/>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9248B6E5-6E34-6148-A735-298184DCCE7A}"/>
              </a:ext>
            </a:extLst>
          </p:cNvPr>
          <p:cNvCxnSpPr/>
          <p:nvPr/>
        </p:nvCxnSpPr>
        <p:spPr>
          <a:xfrm>
            <a:off x="4181677" y="2749346"/>
            <a:ext cx="667095" cy="667095"/>
          </a:xfrm>
          <a:prstGeom prst="line">
            <a:avLst/>
          </a:prstGeom>
          <a:ln>
            <a:solidFill>
              <a:srgbClr val="0053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92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descr="5 key questions to ask before launching remote patient monitoring"/>
          <p:cNvPicPr>
            <a:picLocks noChangeAspect="1" noChangeArrowheads="1"/>
          </p:cNvPicPr>
          <p:nvPr/>
        </p:nvPicPr>
        <p:blipFill rotWithShape="1">
          <a:blip r:embed="rId3">
            <a:extLst>
              <a:ext uri="{28A0092B-C50C-407E-A947-70E740481C1C}">
                <a14:useLocalDpi xmlns:a14="http://schemas.microsoft.com/office/drawing/2010/main" val="0"/>
              </a:ext>
            </a:extLst>
          </a:blip>
          <a:srcRect r="11054"/>
          <a:stretch/>
        </p:blipFill>
        <p:spPr bwMode="auto">
          <a:xfrm>
            <a:off x="0" y="0"/>
            <a:ext cx="12186303" cy="685038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0" y="0"/>
            <a:ext cx="12192000" cy="6850380"/>
          </a:xfrm>
          <a:prstGeom prst="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p:cNvSpPr>
            <a:spLocks noGrp="1"/>
          </p:cNvSpPr>
          <p:nvPr>
            <p:ph idx="1"/>
          </p:nvPr>
        </p:nvSpPr>
        <p:spPr>
          <a:xfrm>
            <a:off x="4315626" y="2262948"/>
            <a:ext cx="6447214" cy="4317719"/>
          </a:xfrm>
        </p:spPr>
        <p:txBody>
          <a:bodyPr>
            <a:normAutofit/>
          </a:bodyPr>
          <a:lstStyle/>
          <a:p>
            <a:pPr marL="0" lvl="0" indent="0">
              <a:buNone/>
            </a:pPr>
            <a:r>
              <a:rPr lang="nl-NL" sz="3600" dirty="0">
                <a:solidFill>
                  <a:schemeClr val="bg1"/>
                </a:solidFill>
              </a:rPr>
              <a:t>Thuismonitoring is geen toevoeging aan, maar een verandering van het </a:t>
            </a:r>
            <a:r>
              <a:rPr lang="nl-NL" sz="3600" dirty="0" err="1">
                <a:solidFill>
                  <a:schemeClr val="bg1"/>
                </a:solidFill>
              </a:rPr>
              <a:t>zorgpad</a:t>
            </a:r>
            <a:endParaRPr lang="nl-NL" sz="3600" dirty="0">
              <a:solidFill>
                <a:schemeClr val="bg1"/>
              </a:solidFill>
            </a:endParaRPr>
          </a:p>
        </p:txBody>
      </p:sp>
      <p:sp>
        <p:nvSpPr>
          <p:cNvPr id="4" name="Tijdelijke aanduiding voor datum 3"/>
          <p:cNvSpPr>
            <a:spLocks noGrp="1"/>
          </p:cNvSpPr>
          <p:nvPr>
            <p:ph type="dt" sz="half" idx="2"/>
          </p:nvPr>
        </p:nvSpPr>
        <p:spPr>
          <a:xfrm>
            <a:off x="9159528" y="6356350"/>
            <a:ext cx="1526400" cy="365125"/>
          </a:xfrm>
          <a:prstGeom prst="rect">
            <a:avLst/>
          </a:prstGeom>
        </p:spPr>
        <p:txBody>
          <a:bodyPr vert="horz" lIns="91440" tIns="45720" rIns="91440" bIns="45720" rtlCol="0" anchor="ctr"/>
          <a:lstStyle>
            <a:defPPr>
              <a:defRPr lang="nl-NL"/>
            </a:defPPr>
            <a:lvl1pPr marL="0" algn="r" defTabSz="914400" rtl="0" eaLnBrk="1" latinLnBrk="0" hangingPunct="1">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9E8E18-9460-B04A-909E-17CE559690F9}" type="datetime4">
              <a:rPr lang="nl-NL" smtClean="0"/>
              <a:pPr/>
              <a:t>10 februari 2025</a:t>
            </a:fld>
            <a:endParaRPr lang="nl-NL" dirty="0"/>
          </a:p>
        </p:txBody>
      </p:sp>
      <p:sp>
        <p:nvSpPr>
          <p:cNvPr id="5" name="Tijdelijke aanduiding voor dianummer 4"/>
          <p:cNvSpPr>
            <a:spLocks noGrp="1"/>
          </p:cNvSpPr>
          <p:nvPr>
            <p:ph type="sldNum" sz="quarter" idx="4"/>
          </p:nvPr>
        </p:nvSpPr>
        <p:spPr>
          <a:xfrm>
            <a:off x="11237591" y="6356350"/>
            <a:ext cx="667871" cy="365125"/>
          </a:xfrm>
          <a:prstGeom prst="rect">
            <a:avLst/>
          </a:prstGeom>
        </p:spPr>
        <p:txBody>
          <a:bodyPr vert="horz" lIns="91440" tIns="45720" rIns="91440" bIns="45720" rtlCol="0" anchor="ctr"/>
          <a:lstStyle>
            <a:defPPr>
              <a:defRPr lang="nl-NL"/>
            </a:defPPr>
            <a:lvl1pPr marL="0" algn="r" defTabSz="914400" rtl="0" eaLnBrk="1" latinLnBrk="0" hangingPunct="1">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A8572B-78C7-3C45-93D9-DAB23B36C3D1}" type="slidenum">
              <a:rPr lang="nl-NL" smtClean="0"/>
              <a:pPr/>
              <a:t>56</a:t>
            </a:fld>
            <a:endParaRPr lang="nl-NL" dirty="0"/>
          </a:p>
        </p:txBody>
      </p:sp>
      <p:sp>
        <p:nvSpPr>
          <p:cNvPr id="6" name="Tijdelijke aanduiding voor voettekst 5"/>
          <p:cNvSpPr>
            <a:spLocks noGrp="1"/>
          </p:cNvSpPr>
          <p:nvPr>
            <p:ph type="ftr" sz="quarter" idx="3"/>
          </p:nvPr>
        </p:nvSpPr>
        <p:spPr>
          <a:xfrm>
            <a:off x="838201" y="6356350"/>
            <a:ext cx="7380000" cy="365125"/>
          </a:xfrm>
          <a:prstGeom prst="rect">
            <a:avLst/>
          </a:prstGeom>
        </p:spPr>
        <p:txBody>
          <a:bodyPr vert="horz" lIns="91440" tIns="45720" rIns="91440" bIns="45720" rtlCol="0" anchor="ctr"/>
          <a:lstStyle>
            <a:defPPr>
              <a:defRPr lang="nl-NL"/>
            </a:defPPr>
            <a:lvl1pPr marL="0" algn="l" defTabSz="914400" rtl="0" eaLnBrk="1" latinLnBrk="0" hangingPunct="1">
              <a:defRPr sz="1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pic>
        <p:nvPicPr>
          <p:cNvPr id="6152" name="Picture 8" descr="Check mark - Free shapes and symbols icons"/>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253265" y="2254362"/>
            <a:ext cx="1736523" cy="173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6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Bewegingen</a:t>
            </a:r>
          </a:p>
        </p:txBody>
      </p:sp>
      <p:sp>
        <p:nvSpPr>
          <p:cNvPr id="90" name="Vrije vorm 89"/>
          <p:cNvSpPr/>
          <p:nvPr/>
        </p:nvSpPr>
        <p:spPr>
          <a:xfrm>
            <a:off x="2081594" y="5002299"/>
            <a:ext cx="5815930" cy="1090731"/>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071385"/>
              <a:gd name="connsiteY0" fmla="*/ 815994 h 1452662"/>
              <a:gd name="connsiteX1" fmla="*/ 589225 w 6071385"/>
              <a:gd name="connsiteY1" fmla="*/ 0 h 1452662"/>
              <a:gd name="connsiteX2" fmla="*/ 4974945 w 6071385"/>
              <a:gd name="connsiteY2" fmla="*/ 0 h 1452662"/>
              <a:gd name="connsiteX3" fmla="*/ 6071385 w 6071385"/>
              <a:gd name="connsiteY3" fmla="*/ 1452662 h 1452662"/>
              <a:gd name="connsiteX4" fmla="*/ 0 w 6071385"/>
              <a:gd name="connsiteY4" fmla="*/ 815994 h 1452662"/>
              <a:gd name="connsiteX0" fmla="*/ 0 w 5622695"/>
              <a:gd name="connsiteY0" fmla="*/ 815994 h 836755"/>
              <a:gd name="connsiteX1" fmla="*/ 589225 w 5622695"/>
              <a:gd name="connsiteY1" fmla="*/ 0 h 836755"/>
              <a:gd name="connsiteX2" fmla="*/ 4974945 w 5622695"/>
              <a:gd name="connsiteY2" fmla="*/ 0 h 836755"/>
              <a:gd name="connsiteX3" fmla="*/ 5622695 w 5622695"/>
              <a:gd name="connsiteY3" fmla="*/ 836755 h 836755"/>
              <a:gd name="connsiteX4" fmla="*/ 0 w 5622695"/>
              <a:gd name="connsiteY4" fmla="*/ 815994 h 836755"/>
              <a:gd name="connsiteX0" fmla="*/ 0 w 5690974"/>
              <a:gd name="connsiteY0" fmla="*/ 815994 h 836755"/>
              <a:gd name="connsiteX1" fmla="*/ 657504 w 5690974"/>
              <a:gd name="connsiteY1" fmla="*/ 0 h 836755"/>
              <a:gd name="connsiteX2" fmla="*/ 5043224 w 5690974"/>
              <a:gd name="connsiteY2" fmla="*/ 0 h 836755"/>
              <a:gd name="connsiteX3" fmla="*/ 5690974 w 5690974"/>
              <a:gd name="connsiteY3" fmla="*/ 836755 h 836755"/>
              <a:gd name="connsiteX4" fmla="*/ 0 w 5690974"/>
              <a:gd name="connsiteY4" fmla="*/ 815994 h 836755"/>
              <a:gd name="connsiteX0" fmla="*/ 0 w 5769008"/>
              <a:gd name="connsiteY0" fmla="*/ 815994 h 849374"/>
              <a:gd name="connsiteX1" fmla="*/ 657504 w 5769008"/>
              <a:gd name="connsiteY1" fmla="*/ 0 h 849374"/>
              <a:gd name="connsiteX2" fmla="*/ 5043224 w 5769008"/>
              <a:gd name="connsiteY2" fmla="*/ 0 h 849374"/>
              <a:gd name="connsiteX3" fmla="*/ 5769008 w 5769008"/>
              <a:gd name="connsiteY3" fmla="*/ 849374 h 849374"/>
              <a:gd name="connsiteX4" fmla="*/ 0 w 5769008"/>
              <a:gd name="connsiteY4" fmla="*/ 815994 h 849374"/>
              <a:gd name="connsiteX0" fmla="*/ 0 w 5729992"/>
              <a:gd name="connsiteY0" fmla="*/ 815994 h 824136"/>
              <a:gd name="connsiteX1" fmla="*/ 657504 w 5729992"/>
              <a:gd name="connsiteY1" fmla="*/ 0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815994 h 824136"/>
              <a:gd name="connsiteX1" fmla="*/ 437692 w 5729992"/>
              <a:gd name="connsiteY1" fmla="*/ 298594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517400 h 525542"/>
              <a:gd name="connsiteX1" fmla="*/ 437692 w 5729992"/>
              <a:gd name="connsiteY1" fmla="*/ 0 h 525542"/>
              <a:gd name="connsiteX2" fmla="*/ 5285017 w 5729992"/>
              <a:gd name="connsiteY2" fmla="*/ 0 h 525542"/>
              <a:gd name="connsiteX3" fmla="*/ 5729992 w 5729992"/>
              <a:gd name="connsiteY3" fmla="*/ 525542 h 525542"/>
              <a:gd name="connsiteX4" fmla="*/ 0 w 5729992"/>
              <a:gd name="connsiteY4" fmla="*/ 517400 h 525542"/>
              <a:gd name="connsiteX0" fmla="*/ 0 w 5927823"/>
              <a:gd name="connsiteY0" fmla="*/ 737790 h 737790"/>
              <a:gd name="connsiteX1" fmla="*/ 635523 w 5927823"/>
              <a:gd name="connsiteY1" fmla="*/ 0 h 737790"/>
              <a:gd name="connsiteX2" fmla="*/ 5482848 w 5927823"/>
              <a:gd name="connsiteY2" fmla="*/ 0 h 737790"/>
              <a:gd name="connsiteX3" fmla="*/ 5927823 w 5927823"/>
              <a:gd name="connsiteY3" fmla="*/ 525542 h 737790"/>
              <a:gd name="connsiteX4" fmla="*/ 0 w 5927823"/>
              <a:gd name="connsiteY4" fmla="*/ 737790 h 737790"/>
              <a:gd name="connsiteX0" fmla="*/ 0 w 6081692"/>
              <a:gd name="connsiteY0" fmla="*/ 737790 h 737790"/>
              <a:gd name="connsiteX1" fmla="*/ 635523 w 6081692"/>
              <a:gd name="connsiteY1" fmla="*/ 0 h 737790"/>
              <a:gd name="connsiteX2" fmla="*/ 5482848 w 6081692"/>
              <a:gd name="connsiteY2" fmla="*/ 0 h 737790"/>
              <a:gd name="connsiteX3" fmla="*/ 6081692 w 6081692"/>
              <a:gd name="connsiteY3" fmla="*/ 717495 h 737790"/>
              <a:gd name="connsiteX4" fmla="*/ 0 w 6081692"/>
              <a:gd name="connsiteY4" fmla="*/ 737790 h 73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692" h="737790">
                <a:moveTo>
                  <a:pt x="0" y="737790"/>
                </a:moveTo>
                <a:lnTo>
                  <a:pt x="635523" y="0"/>
                </a:lnTo>
                <a:lnTo>
                  <a:pt x="5482848" y="0"/>
                </a:lnTo>
                <a:lnTo>
                  <a:pt x="6081692" y="717495"/>
                </a:lnTo>
                <a:lnTo>
                  <a:pt x="0" y="737790"/>
                </a:lnTo>
                <a:close/>
              </a:path>
            </a:pathLst>
          </a:custGeom>
          <a:noFill/>
          <a:ln w="38100">
            <a:solidFill>
              <a:srgbClr val="212C5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nvGrpSpPr>
          <p:cNvPr id="53" name="Groep 52"/>
          <p:cNvGrpSpPr/>
          <p:nvPr/>
        </p:nvGrpSpPr>
        <p:grpSpPr>
          <a:xfrm>
            <a:off x="4521857" y="4578420"/>
            <a:ext cx="915896" cy="300860"/>
            <a:chOff x="4658640" y="3295097"/>
            <a:chExt cx="936614" cy="292489"/>
          </a:xfrm>
        </p:grpSpPr>
        <p:sp>
          <p:nvSpPr>
            <p:cNvPr id="55" name="Gelijkbenige driehoek 54"/>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7" name="Gelijkbenige driehoek 56"/>
            <p:cNvSpPr/>
            <p:nvPr/>
          </p:nvSpPr>
          <p:spPr>
            <a:xfrm rot="10800000">
              <a:off x="4713701" y="3295097"/>
              <a:ext cx="826492" cy="233134"/>
            </a:xfrm>
            <a:prstGeom prst="triangle">
              <a:avLst/>
            </a:prstGeom>
            <a:solidFill>
              <a:srgbClr val="21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31" name="Vrije vorm 30"/>
          <p:cNvSpPr/>
          <p:nvPr/>
        </p:nvSpPr>
        <p:spPr>
          <a:xfrm>
            <a:off x="2701160" y="3215987"/>
            <a:ext cx="4614526" cy="1739875"/>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875344"/>
              <a:gd name="connsiteY0" fmla="*/ 1443834 h 1452662"/>
              <a:gd name="connsiteX1" fmla="*/ 1393184 w 6875344"/>
              <a:gd name="connsiteY1" fmla="*/ 0 h 1452662"/>
              <a:gd name="connsiteX2" fmla="*/ 5778904 w 6875344"/>
              <a:gd name="connsiteY2" fmla="*/ 0 h 1452662"/>
              <a:gd name="connsiteX3" fmla="*/ 6875344 w 6875344"/>
              <a:gd name="connsiteY3" fmla="*/ 1452662 h 1452662"/>
              <a:gd name="connsiteX4" fmla="*/ 0 w 6875344"/>
              <a:gd name="connsiteY4" fmla="*/ 1443834 h 1452662"/>
              <a:gd name="connsiteX0" fmla="*/ 0 w 7205060"/>
              <a:gd name="connsiteY0" fmla="*/ 1443834 h 1461490"/>
              <a:gd name="connsiteX1" fmla="*/ 1393184 w 7205060"/>
              <a:gd name="connsiteY1" fmla="*/ 0 h 1461490"/>
              <a:gd name="connsiteX2" fmla="*/ 5778904 w 7205060"/>
              <a:gd name="connsiteY2" fmla="*/ 0 h 1461490"/>
              <a:gd name="connsiteX3" fmla="*/ 7205060 w 7205060"/>
              <a:gd name="connsiteY3" fmla="*/ 1461490 h 1461490"/>
              <a:gd name="connsiteX4" fmla="*/ 0 w 7205060"/>
              <a:gd name="connsiteY4" fmla="*/ 1443834 h 1461490"/>
              <a:gd name="connsiteX0" fmla="*/ 0 w 7238031"/>
              <a:gd name="connsiteY0" fmla="*/ 1443834 h 1461490"/>
              <a:gd name="connsiteX1" fmla="*/ 1393184 w 7238031"/>
              <a:gd name="connsiteY1" fmla="*/ 0 h 1461490"/>
              <a:gd name="connsiteX2" fmla="*/ 5778904 w 7238031"/>
              <a:gd name="connsiteY2" fmla="*/ 0 h 1461490"/>
              <a:gd name="connsiteX3" fmla="*/ 7238031 w 7238031"/>
              <a:gd name="connsiteY3" fmla="*/ 1461490 h 1461490"/>
              <a:gd name="connsiteX4" fmla="*/ 0 w 7238031"/>
              <a:gd name="connsiteY4" fmla="*/ 1443834 h 146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031" h="1461490">
                <a:moveTo>
                  <a:pt x="0" y="1443834"/>
                </a:moveTo>
                <a:lnTo>
                  <a:pt x="1393184" y="0"/>
                </a:lnTo>
                <a:lnTo>
                  <a:pt x="5778904" y="0"/>
                </a:lnTo>
                <a:lnTo>
                  <a:pt x="7238031" y="1461490"/>
                </a:lnTo>
                <a:lnTo>
                  <a:pt x="0" y="1443834"/>
                </a:lnTo>
                <a:close/>
              </a:path>
            </a:pathLst>
          </a:custGeom>
          <a:solidFill>
            <a:srgbClr val="212C5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54" name="Tijdelijke aanduiding voor inhoud 5"/>
          <p:cNvSpPr txBox="1">
            <a:spLocks/>
          </p:cNvSpPr>
          <p:nvPr/>
        </p:nvSpPr>
        <p:spPr>
          <a:xfrm>
            <a:off x="8402260" y="2539166"/>
            <a:ext cx="3111313"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grpSp>
        <p:nvGrpSpPr>
          <p:cNvPr id="56" name="Groep 55"/>
          <p:cNvGrpSpPr/>
          <p:nvPr/>
        </p:nvGrpSpPr>
        <p:grpSpPr>
          <a:xfrm>
            <a:off x="3607756" y="612932"/>
            <a:ext cx="2777491" cy="2593396"/>
            <a:chOff x="2203450" y="1411014"/>
            <a:chExt cx="6578600" cy="4357986"/>
          </a:xfrm>
        </p:grpSpPr>
        <p:sp>
          <p:nvSpPr>
            <p:cNvPr id="68" name="Vrije vorm 67"/>
            <p:cNvSpPr/>
            <p:nvPr/>
          </p:nvSpPr>
          <p:spPr>
            <a:xfrm>
              <a:off x="4396317" y="1411014"/>
              <a:ext cx="2192867" cy="1452661"/>
            </a:xfrm>
            <a:custGeom>
              <a:avLst/>
              <a:gdLst>
                <a:gd name="connsiteX0" fmla="*/ 0 w 2192866"/>
                <a:gd name="connsiteY0" fmla="*/ 1452662 h 1452662"/>
                <a:gd name="connsiteX1" fmla="*/ 1096433 w 2192866"/>
                <a:gd name="connsiteY1" fmla="*/ 0 h 1452662"/>
                <a:gd name="connsiteX2" fmla="*/ 1096433 w 2192866"/>
                <a:gd name="connsiteY2" fmla="*/ 0 h 1452662"/>
                <a:gd name="connsiteX3" fmla="*/ 2192866 w 2192866"/>
                <a:gd name="connsiteY3" fmla="*/ 1452662 h 1452662"/>
                <a:gd name="connsiteX4" fmla="*/ 0 w 2192866"/>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866" h="1452662">
                  <a:moveTo>
                    <a:pt x="0" y="1452662"/>
                  </a:moveTo>
                  <a:lnTo>
                    <a:pt x="1096433" y="0"/>
                  </a:lnTo>
                  <a:lnTo>
                    <a:pt x="1096433" y="0"/>
                  </a:lnTo>
                  <a:lnTo>
                    <a:pt x="2192866" y="1452662"/>
                  </a:lnTo>
                  <a:lnTo>
                    <a:pt x="0" y="1452662"/>
                  </a:lnTo>
                  <a:close/>
                </a:path>
              </a:pathLst>
            </a:custGeom>
            <a:solidFill>
              <a:srgbClr val="00AAD4">
                <a:alpha val="2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nl-NL" sz="6000" kern="1200"/>
            </a:p>
          </p:txBody>
        </p:sp>
        <p:sp>
          <p:nvSpPr>
            <p:cNvPr id="69" name="Vrije vorm 68"/>
            <p:cNvSpPr/>
            <p:nvPr/>
          </p:nvSpPr>
          <p:spPr>
            <a:xfrm>
              <a:off x="3299883" y="2863676"/>
              <a:ext cx="4385733" cy="1452662"/>
            </a:xfrm>
            <a:custGeom>
              <a:avLst/>
              <a:gdLst>
                <a:gd name="connsiteX0" fmla="*/ 0 w 4385733"/>
                <a:gd name="connsiteY0" fmla="*/ 1452662 h 1452662"/>
                <a:gd name="connsiteX1" fmla="*/ 1096440 w 4385733"/>
                <a:gd name="connsiteY1" fmla="*/ 0 h 1452662"/>
                <a:gd name="connsiteX2" fmla="*/ 3289293 w 4385733"/>
                <a:gd name="connsiteY2" fmla="*/ 0 h 1452662"/>
                <a:gd name="connsiteX3" fmla="*/ 4385733 w 4385733"/>
                <a:gd name="connsiteY3" fmla="*/ 1452662 h 1452662"/>
                <a:gd name="connsiteX4" fmla="*/ 0 w 4385733"/>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5733" h="1452662">
                  <a:moveTo>
                    <a:pt x="0" y="1452662"/>
                  </a:moveTo>
                  <a:lnTo>
                    <a:pt x="1096440" y="0"/>
                  </a:lnTo>
                  <a:lnTo>
                    <a:pt x="3289293" y="0"/>
                  </a:lnTo>
                  <a:lnTo>
                    <a:pt x="4385733" y="1452662"/>
                  </a:lnTo>
                  <a:lnTo>
                    <a:pt x="0" y="1452662"/>
                  </a:lnTo>
                  <a:close/>
                </a:path>
              </a:pathLst>
            </a:custGeom>
            <a:solidFill>
              <a:srgbClr val="00AAD4">
                <a:alpha val="50196"/>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0053" tIns="82550" rIns="850054"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70" name="Vrije vorm 69"/>
            <p:cNvSpPr/>
            <p:nvPr/>
          </p:nvSpPr>
          <p:spPr>
            <a:xfrm>
              <a:off x="2203450" y="4316338"/>
              <a:ext cx="6578600" cy="1452662"/>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600" h="1452662">
                  <a:moveTo>
                    <a:pt x="0" y="1452662"/>
                  </a:moveTo>
                  <a:lnTo>
                    <a:pt x="1096440" y="0"/>
                  </a:lnTo>
                  <a:lnTo>
                    <a:pt x="5482160" y="0"/>
                  </a:lnTo>
                  <a:lnTo>
                    <a:pt x="6578600" y="1452662"/>
                  </a:lnTo>
                  <a:lnTo>
                    <a:pt x="0" y="1452662"/>
                  </a:lnTo>
                  <a:close/>
                </a:path>
              </a:pathLst>
            </a:custGeom>
            <a:solidFill>
              <a:srgbClr val="00AAD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cxnSp>
        <p:nvCxnSpPr>
          <p:cNvPr id="58" name="Rechte verbindingslijn 57"/>
          <p:cNvCxnSpPr/>
          <p:nvPr/>
        </p:nvCxnSpPr>
        <p:spPr>
          <a:xfrm>
            <a:off x="5599872" y="2975368"/>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5599872" y="2092601"/>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5599872" y="1200395"/>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sp>
        <p:nvSpPr>
          <p:cNvPr id="61" name="Rechthoek 60"/>
          <p:cNvSpPr/>
          <p:nvPr/>
        </p:nvSpPr>
        <p:spPr>
          <a:xfrm>
            <a:off x="8402260" y="1054105"/>
            <a:ext cx="1823572" cy="243010"/>
          </a:xfrm>
          <a:prstGeom prst="rect">
            <a:avLst/>
          </a:prstGeom>
        </p:spPr>
        <p:txBody>
          <a:bodyPr wrap="square" lIns="0" tIns="0" rIns="0" bIns="0" anchor="ctr">
            <a:spAutoFit/>
          </a:bodyPr>
          <a:lstStyle/>
          <a:p>
            <a:r>
              <a:rPr lang="nl-NL" cap="small" spc="100" dirty="0" err="1">
                <a:solidFill>
                  <a:srgbClr val="001F60"/>
                </a:solidFill>
              </a:rPr>
              <a:t>Hospital@home</a:t>
            </a:r>
            <a:endParaRPr lang="nl-NL" cap="small" spc="100" dirty="0">
              <a:solidFill>
                <a:srgbClr val="001F60"/>
              </a:solidFill>
            </a:endParaRPr>
          </a:p>
        </p:txBody>
      </p:sp>
      <p:sp>
        <p:nvSpPr>
          <p:cNvPr id="62" name="Rechthoek 61"/>
          <p:cNvSpPr/>
          <p:nvPr/>
        </p:nvSpPr>
        <p:spPr>
          <a:xfrm>
            <a:off x="8402260" y="1932517"/>
            <a:ext cx="1906259" cy="276999"/>
          </a:xfrm>
          <a:prstGeom prst="rect">
            <a:avLst/>
          </a:prstGeom>
        </p:spPr>
        <p:txBody>
          <a:bodyPr wrap="square" lIns="0" tIns="0" rIns="0" bIns="0" anchor="ctr">
            <a:spAutoFit/>
          </a:bodyPr>
          <a:lstStyle/>
          <a:p>
            <a:r>
              <a:rPr lang="nl-NL" cap="small" spc="100" dirty="0">
                <a:solidFill>
                  <a:srgbClr val="001F60"/>
                </a:solidFill>
              </a:rPr>
              <a:t>Hybride zorg</a:t>
            </a:r>
          </a:p>
        </p:txBody>
      </p:sp>
      <p:pic>
        <p:nvPicPr>
          <p:cNvPr id="63" name="Graphic 7">
            <a:extLst>
              <a:ext uri="{FF2B5EF4-FFF2-40B4-BE49-F238E27FC236}">
                <a16:creationId xmlns:a16="http://schemas.microsoft.com/office/drawing/2014/main" id="{49FD830F-FFC4-6F06-FE05-E8E3FEB2AA80}"/>
              </a:ext>
            </a:extLst>
          </p:cNvPr>
          <p:cNvPicPr>
            <a:picLocks noChangeAspect="1"/>
          </p:cNvPicPr>
          <p:nvPr/>
        </p:nvPicPr>
        <p:blipFill>
          <a:blip r:embed="rId3"/>
          <a:stretch>
            <a:fillRect/>
          </a:stretch>
        </p:blipFill>
        <p:spPr>
          <a:xfrm>
            <a:off x="7686557" y="663907"/>
            <a:ext cx="563848" cy="483297"/>
          </a:xfrm>
          <a:prstGeom prst="rect">
            <a:avLst/>
          </a:prstGeom>
        </p:spPr>
      </p:pic>
      <p:pic>
        <p:nvPicPr>
          <p:cNvPr id="64"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1560115"/>
            <a:ext cx="563848" cy="483297"/>
          </a:xfrm>
          <a:prstGeom prst="rect">
            <a:avLst/>
          </a:prstGeom>
        </p:spPr>
      </p:pic>
      <p:pic>
        <p:nvPicPr>
          <p:cNvPr id="6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689015" y="2432430"/>
            <a:ext cx="563848" cy="483297"/>
          </a:xfrm>
          <a:prstGeom prst="rect">
            <a:avLst/>
          </a:prstGeom>
        </p:spPr>
      </p:pic>
      <p:pic>
        <p:nvPicPr>
          <p:cNvPr id="66" name="Graphic 30">
            <a:extLst>
              <a:ext uri="{FF2B5EF4-FFF2-40B4-BE49-F238E27FC236}">
                <a16:creationId xmlns:a16="http://schemas.microsoft.com/office/drawing/2014/main" id="{1C958BB8-9FCD-8B99-4FF3-730573A33AD2}"/>
              </a:ext>
            </a:extLst>
          </p:cNvPr>
          <p:cNvPicPr>
            <a:picLocks noChangeAspect="1"/>
          </p:cNvPicPr>
          <p:nvPr/>
        </p:nvPicPr>
        <p:blipFill>
          <a:blip r:embed="rId5"/>
          <a:stretch>
            <a:fillRect/>
          </a:stretch>
        </p:blipFill>
        <p:spPr>
          <a:xfrm>
            <a:off x="7099505" y="725684"/>
            <a:ext cx="532867" cy="322199"/>
          </a:xfrm>
          <a:prstGeom prst="rect">
            <a:avLst/>
          </a:prstGeom>
        </p:spPr>
      </p:pic>
      <p:pic>
        <p:nvPicPr>
          <p:cNvPr id="67"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1620090"/>
            <a:ext cx="532867" cy="322199"/>
          </a:xfrm>
          <a:prstGeom prst="rect">
            <a:avLst/>
          </a:prstGeom>
        </p:spPr>
      </p:pic>
      <p:sp>
        <p:nvSpPr>
          <p:cNvPr id="73" name="Ovaal 72"/>
          <p:cNvSpPr/>
          <p:nvPr/>
        </p:nvSpPr>
        <p:spPr>
          <a:xfrm>
            <a:off x="4851805" y="3753571"/>
            <a:ext cx="289394" cy="289394"/>
          </a:xfrm>
          <a:prstGeom prst="ellipse">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b="1" dirty="0">
              <a:solidFill>
                <a:schemeClr val="bg1"/>
              </a:solidFill>
            </a:endParaRPr>
          </a:p>
        </p:txBody>
      </p:sp>
      <p:cxnSp>
        <p:nvCxnSpPr>
          <p:cNvPr id="74" name="Rechte verbindingslijn 73"/>
          <p:cNvCxnSpPr/>
          <p:nvPr/>
        </p:nvCxnSpPr>
        <p:spPr>
          <a:xfrm>
            <a:off x="5605097" y="3872199"/>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grpSp>
        <p:nvGrpSpPr>
          <p:cNvPr id="93" name="Groep 92"/>
          <p:cNvGrpSpPr/>
          <p:nvPr/>
        </p:nvGrpSpPr>
        <p:grpSpPr>
          <a:xfrm>
            <a:off x="4598432" y="3789404"/>
            <a:ext cx="767501" cy="767499"/>
            <a:chOff x="1212112" y="4115472"/>
            <a:chExt cx="874849" cy="874847"/>
          </a:xfrm>
        </p:grpSpPr>
        <p:sp>
          <p:nvSpPr>
            <p:cNvPr id="80" name="Ovaal 79"/>
            <p:cNvSpPr/>
            <p:nvPr/>
          </p:nvSpPr>
          <p:spPr>
            <a:xfrm>
              <a:off x="1212112" y="4115472"/>
              <a:ext cx="874849" cy="874847"/>
            </a:xfrm>
            <a:prstGeom prst="ellipse">
              <a:avLst/>
            </a:prstGeom>
            <a:solidFill>
              <a:srgbClr val="212C5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26" name="Afbeelding 2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327569" y="4235787"/>
              <a:ext cx="664309" cy="664309"/>
            </a:xfrm>
            <a:prstGeom prst="rect">
              <a:avLst/>
            </a:prstGeom>
            <a:ln>
              <a:noFill/>
            </a:ln>
          </p:spPr>
        </p:pic>
      </p:grpSp>
      <p:grpSp>
        <p:nvGrpSpPr>
          <p:cNvPr id="83" name="Groep 82"/>
          <p:cNvGrpSpPr/>
          <p:nvPr/>
        </p:nvGrpSpPr>
        <p:grpSpPr>
          <a:xfrm>
            <a:off x="4607368" y="1944982"/>
            <a:ext cx="767501" cy="767499"/>
            <a:chOff x="5188303" y="2379607"/>
            <a:chExt cx="954952" cy="954950"/>
          </a:xfrm>
        </p:grpSpPr>
        <p:sp>
          <p:nvSpPr>
            <p:cNvPr id="78" name="Ovaal 77"/>
            <p:cNvSpPr/>
            <p:nvPr/>
          </p:nvSpPr>
          <p:spPr>
            <a:xfrm>
              <a:off x="5188303" y="2379607"/>
              <a:ext cx="954952" cy="954950"/>
            </a:xfrm>
            <a:prstGeom prst="ellipse">
              <a:avLst/>
            </a:prstGeom>
            <a:solidFill>
              <a:srgbClr val="00A6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48" name="Afbeelding 4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402580" y="2577967"/>
              <a:ext cx="528136" cy="528134"/>
            </a:xfrm>
            <a:prstGeom prst="rect">
              <a:avLst/>
            </a:prstGeom>
          </p:spPr>
        </p:pic>
      </p:grpSp>
      <p:cxnSp>
        <p:nvCxnSpPr>
          <p:cNvPr id="99" name="Rechte verbindingslijn 98"/>
          <p:cNvCxnSpPr/>
          <p:nvPr/>
        </p:nvCxnSpPr>
        <p:spPr>
          <a:xfrm>
            <a:off x="5667277" y="5565220"/>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pic>
        <p:nvPicPr>
          <p:cNvPr id="91"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4637682" y="5276541"/>
            <a:ext cx="753335" cy="645715"/>
          </a:xfrm>
          <a:prstGeom prst="rect">
            <a:avLst/>
          </a:prstGeom>
        </p:spPr>
      </p:pic>
      <p:sp>
        <p:nvSpPr>
          <p:cNvPr id="100" name="Tijdelijke aanduiding voor inhoud 5"/>
          <p:cNvSpPr txBox="1">
            <a:spLocks/>
          </p:cNvSpPr>
          <p:nvPr/>
        </p:nvSpPr>
        <p:spPr>
          <a:xfrm>
            <a:off x="8427839" y="5107597"/>
            <a:ext cx="1664888"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Zelfhulp, AI</a:t>
            </a:r>
          </a:p>
        </p:txBody>
      </p:sp>
      <p:pic>
        <p:nvPicPr>
          <p:cNvPr id="101"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3299531"/>
            <a:ext cx="563848" cy="483297"/>
          </a:xfrm>
          <a:prstGeom prst="rect">
            <a:avLst/>
          </a:prstGeom>
        </p:spPr>
      </p:pic>
      <p:pic>
        <p:nvPicPr>
          <p:cNvPr id="102"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3359507"/>
            <a:ext cx="532867" cy="322199"/>
          </a:xfrm>
          <a:prstGeom prst="rect">
            <a:avLst/>
          </a:prstGeom>
        </p:spPr>
      </p:pic>
      <p:sp>
        <p:nvSpPr>
          <p:cNvPr id="103" name="Rechthoek 102"/>
          <p:cNvSpPr/>
          <p:nvPr/>
        </p:nvSpPr>
        <p:spPr>
          <a:xfrm>
            <a:off x="8424033" y="3581136"/>
            <a:ext cx="1906259" cy="553998"/>
          </a:xfrm>
          <a:prstGeom prst="rect">
            <a:avLst/>
          </a:prstGeom>
        </p:spPr>
        <p:txBody>
          <a:bodyPr wrap="square" lIns="0" tIns="0" rIns="0" bIns="0" anchor="ctr">
            <a:spAutoFit/>
          </a:bodyPr>
          <a:lstStyle/>
          <a:p>
            <a:r>
              <a:rPr lang="nl-NL" cap="small" spc="100" dirty="0">
                <a:solidFill>
                  <a:srgbClr val="001F60"/>
                </a:solidFill>
              </a:rPr>
              <a:t>Transmurale </a:t>
            </a:r>
            <a:r>
              <a:rPr lang="nl-NL" cap="small" spc="100" dirty="0" err="1">
                <a:solidFill>
                  <a:srgbClr val="001F60"/>
                </a:solidFill>
              </a:rPr>
              <a:t>telemonitoring</a:t>
            </a:r>
            <a:endParaRPr lang="nl-NL" cap="small" spc="100" dirty="0">
              <a:solidFill>
                <a:srgbClr val="001F60"/>
              </a:solidFill>
            </a:endParaRPr>
          </a:p>
        </p:txBody>
      </p:sp>
      <p:grpSp>
        <p:nvGrpSpPr>
          <p:cNvPr id="5" name="Groep 4"/>
          <p:cNvGrpSpPr/>
          <p:nvPr/>
        </p:nvGrpSpPr>
        <p:grpSpPr>
          <a:xfrm>
            <a:off x="4580275" y="3197127"/>
            <a:ext cx="821687" cy="256599"/>
            <a:chOff x="4658640" y="3295097"/>
            <a:chExt cx="936614" cy="292489"/>
          </a:xfrm>
        </p:grpSpPr>
        <p:sp>
          <p:nvSpPr>
            <p:cNvPr id="49" name="Gelijkbenige driehoek 48"/>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3" name="Gelijkbenige driehoek 2"/>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grpSp>
        <p:nvGrpSpPr>
          <p:cNvPr id="50" name="Groep 49"/>
          <p:cNvGrpSpPr/>
          <p:nvPr/>
        </p:nvGrpSpPr>
        <p:grpSpPr>
          <a:xfrm>
            <a:off x="4571339" y="4952128"/>
            <a:ext cx="821687" cy="256599"/>
            <a:chOff x="4658640" y="3295097"/>
            <a:chExt cx="936614" cy="292489"/>
          </a:xfrm>
        </p:grpSpPr>
        <p:sp>
          <p:nvSpPr>
            <p:cNvPr id="51" name="Gelijkbenige driehoek 50"/>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2" name="Gelijkbenige driehoek 51"/>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43" name="Tijdelijke aanduiding voor inhoud 5"/>
          <p:cNvSpPr txBox="1">
            <a:spLocks/>
          </p:cNvSpPr>
          <p:nvPr/>
        </p:nvSpPr>
        <p:spPr>
          <a:xfrm>
            <a:off x="8424033" y="4107230"/>
            <a:ext cx="3178032"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cxnSp>
        <p:nvCxnSpPr>
          <p:cNvPr id="44" name="Rechte verbindingslijn 43"/>
          <p:cNvCxnSpPr/>
          <p:nvPr/>
        </p:nvCxnSpPr>
        <p:spPr>
          <a:xfrm>
            <a:off x="5621644" y="4543432"/>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pic>
        <p:nvPicPr>
          <p:cNvPr id="4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710787" y="4000494"/>
            <a:ext cx="563848" cy="483297"/>
          </a:xfrm>
          <a:prstGeom prst="rect">
            <a:avLst/>
          </a:prstGeom>
        </p:spPr>
      </p:pic>
      <p:sp>
        <p:nvSpPr>
          <p:cNvPr id="46" name="Ovaal 45"/>
          <p:cNvSpPr/>
          <p:nvPr/>
        </p:nvSpPr>
        <p:spPr>
          <a:xfrm>
            <a:off x="6610250" y="1325665"/>
            <a:ext cx="3980330" cy="10774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6145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Afbeelding 25"/>
          <p:cNvPicPr>
            <a:picLocks noChangeAspect="1"/>
          </p:cNvPicPr>
          <p:nvPr/>
        </p:nvPicPr>
        <p:blipFill>
          <a:blip r:embed="rId3"/>
          <a:stretch>
            <a:fillRect/>
          </a:stretch>
        </p:blipFill>
        <p:spPr>
          <a:xfrm>
            <a:off x="8071551" y="3674234"/>
            <a:ext cx="3648501" cy="2332940"/>
          </a:xfrm>
          <a:prstGeom prst="rect">
            <a:avLst/>
          </a:prstGeom>
        </p:spPr>
      </p:pic>
      <p:grpSp>
        <p:nvGrpSpPr>
          <p:cNvPr id="2" name="Groep 1"/>
          <p:cNvGrpSpPr/>
          <p:nvPr/>
        </p:nvGrpSpPr>
        <p:grpSpPr>
          <a:xfrm>
            <a:off x="1246484" y="913667"/>
            <a:ext cx="6825067" cy="5093507"/>
            <a:chOff x="1718432" y="371819"/>
            <a:chExt cx="8637194" cy="5949987"/>
          </a:xfrm>
        </p:grpSpPr>
        <p:pic>
          <p:nvPicPr>
            <p:cNvPr id="10" name="Afbeelding 9"/>
            <p:cNvPicPr>
              <a:picLocks noChangeAspect="1"/>
            </p:cNvPicPr>
            <p:nvPr/>
          </p:nvPicPr>
          <p:blipFill>
            <a:blip r:embed="rId4"/>
            <a:stretch>
              <a:fillRect/>
            </a:stretch>
          </p:blipFill>
          <p:spPr>
            <a:xfrm>
              <a:off x="2111032" y="4971091"/>
              <a:ext cx="1350715" cy="1350715"/>
            </a:xfrm>
            <a:prstGeom prst="rect">
              <a:avLst/>
            </a:prstGeom>
          </p:spPr>
        </p:pic>
        <p:pic>
          <p:nvPicPr>
            <p:cNvPr id="7" name="Graphic 6">
              <a:extLst>
                <a:ext uri="{FF2B5EF4-FFF2-40B4-BE49-F238E27FC236}">
                  <a16:creationId xmlns:a16="http://schemas.microsoft.com/office/drawing/2014/main" id="{366E9122-0928-EAE5-ED63-8E6D061B82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5746" y="371819"/>
              <a:ext cx="866775" cy="742950"/>
            </a:xfrm>
            <a:prstGeom prst="rect">
              <a:avLst/>
            </a:prstGeom>
          </p:spPr>
        </p:pic>
        <p:pic>
          <p:nvPicPr>
            <p:cNvPr id="8" name="Graphic 7">
              <a:extLst>
                <a:ext uri="{FF2B5EF4-FFF2-40B4-BE49-F238E27FC236}">
                  <a16:creationId xmlns:a16="http://schemas.microsoft.com/office/drawing/2014/main" id="{748FEC3E-04DC-03F7-DC57-7E27F6740D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6024" y="5051088"/>
              <a:ext cx="1474830" cy="891758"/>
            </a:xfrm>
            <a:prstGeom prst="rect">
              <a:avLst/>
            </a:prstGeom>
          </p:spPr>
        </p:pic>
        <p:pic>
          <p:nvPicPr>
            <p:cNvPr id="12" name="Afbeelding 11"/>
            <p:cNvPicPr>
              <a:picLocks noChangeAspect="1"/>
            </p:cNvPicPr>
            <p:nvPr/>
          </p:nvPicPr>
          <p:blipFill>
            <a:blip r:embed="rId9"/>
            <a:stretch>
              <a:fillRect/>
            </a:stretch>
          </p:blipFill>
          <p:spPr>
            <a:xfrm>
              <a:off x="7976680" y="1838841"/>
              <a:ext cx="482577" cy="965153"/>
            </a:xfrm>
            <a:prstGeom prst="rect">
              <a:avLst/>
            </a:prstGeom>
          </p:spPr>
        </p:pic>
        <p:pic>
          <p:nvPicPr>
            <p:cNvPr id="14" name="Afbeelding 13"/>
            <p:cNvPicPr>
              <a:picLocks noChangeAspect="1"/>
            </p:cNvPicPr>
            <p:nvPr/>
          </p:nvPicPr>
          <p:blipFill>
            <a:blip r:embed="rId10"/>
            <a:stretch>
              <a:fillRect/>
            </a:stretch>
          </p:blipFill>
          <p:spPr>
            <a:xfrm>
              <a:off x="8356627" y="2896635"/>
              <a:ext cx="584793" cy="584793"/>
            </a:xfrm>
            <a:prstGeom prst="rect">
              <a:avLst/>
            </a:prstGeom>
          </p:spPr>
        </p:pic>
        <p:pic>
          <p:nvPicPr>
            <p:cNvPr id="15" name="Afbeelding 14"/>
            <p:cNvPicPr>
              <a:picLocks noChangeAspect="1"/>
            </p:cNvPicPr>
            <p:nvPr/>
          </p:nvPicPr>
          <p:blipFill>
            <a:blip r:embed="rId11"/>
            <a:stretch>
              <a:fillRect/>
            </a:stretch>
          </p:blipFill>
          <p:spPr>
            <a:xfrm>
              <a:off x="6076808" y="4872534"/>
              <a:ext cx="579170" cy="585267"/>
            </a:xfrm>
            <a:prstGeom prst="rect">
              <a:avLst/>
            </a:prstGeom>
          </p:spPr>
        </p:pic>
        <p:pic>
          <p:nvPicPr>
            <p:cNvPr id="16" name="Afbeelding 15"/>
            <p:cNvPicPr>
              <a:picLocks noChangeAspect="1"/>
            </p:cNvPicPr>
            <p:nvPr/>
          </p:nvPicPr>
          <p:blipFill>
            <a:blip r:embed="rId12"/>
            <a:stretch>
              <a:fillRect/>
            </a:stretch>
          </p:blipFill>
          <p:spPr>
            <a:xfrm>
              <a:off x="5317635" y="4843292"/>
              <a:ext cx="803157" cy="803157"/>
            </a:xfrm>
            <a:prstGeom prst="rect">
              <a:avLst/>
            </a:prstGeom>
          </p:spPr>
        </p:pic>
        <p:pic>
          <p:nvPicPr>
            <p:cNvPr id="17" name="Afbeelding 16"/>
            <p:cNvPicPr>
              <a:picLocks noChangeAspect="1"/>
            </p:cNvPicPr>
            <p:nvPr/>
          </p:nvPicPr>
          <p:blipFill>
            <a:blip r:embed="rId13"/>
            <a:stretch>
              <a:fillRect/>
            </a:stretch>
          </p:blipFill>
          <p:spPr>
            <a:xfrm>
              <a:off x="2630748" y="2170558"/>
              <a:ext cx="1266872" cy="1266872"/>
            </a:xfrm>
            <a:prstGeom prst="rect">
              <a:avLst/>
            </a:prstGeom>
          </p:spPr>
        </p:pic>
        <p:pic>
          <p:nvPicPr>
            <p:cNvPr id="18" name="Afbeelding 17"/>
            <p:cNvPicPr>
              <a:picLocks noChangeAspect="1"/>
            </p:cNvPicPr>
            <p:nvPr/>
          </p:nvPicPr>
          <p:blipFill>
            <a:blip r:embed="rId14"/>
            <a:stretch>
              <a:fillRect/>
            </a:stretch>
          </p:blipFill>
          <p:spPr>
            <a:xfrm>
              <a:off x="3473496" y="1530262"/>
              <a:ext cx="1052372" cy="1052372"/>
            </a:xfrm>
            <a:prstGeom prst="rect">
              <a:avLst/>
            </a:prstGeom>
          </p:spPr>
        </p:pic>
        <p:sp>
          <p:nvSpPr>
            <p:cNvPr id="19" name="Afgeronde rechthoek 18"/>
            <p:cNvSpPr/>
            <p:nvPr/>
          </p:nvSpPr>
          <p:spPr>
            <a:xfrm>
              <a:off x="5060050" y="1114769"/>
              <a:ext cx="2033517" cy="600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Patiënt</a:t>
              </a:r>
            </a:p>
          </p:txBody>
        </p:sp>
        <p:sp>
          <p:nvSpPr>
            <p:cNvPr id="21" name="Afgeronde rechthoek 20"/>
            <p:cNvSpPr/>
            <p:nvPr/>
          </p:nvSpPr>
          <p:spPr>
            <a:xfrm>
              <a:off x="1718432" y="4450586"/>
              <a:ext cx="2033517" cy="600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MMC/CZE</a:t>
              </a:r>
              <a:endParaRPr lang="nl-NL" sz="2800" dirty="0"/>
            </a:p>
          </p:txBody>
        </p:sp>
        <p:cxnSp>
          <p:nvCxnSpPr>
            <p:cNvPr id="23" name="Rechte verbindingslijn met pijl 22"/>
            <p:cNvCxnSpPr>
              <a:endCxn id="20" idx="0"/>
            </p:cNvCxnSpPr>
            <p:nvPr/>
          </p:nvCxnSpPr>
          <p:spPr>
            <a:xfrm>
              <a:off x="7124131" y="1722217"/>
              <a:ext cx="1869308" cy="2729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stCxn id="20" idx="1"/>
              <a:endCxn id="21" idx="3"/>
            </p:cNvCxnSpPr>
            <p:nvPr/>
          </p:nvCxnSpPr>
          <p:spPr>
            <a:xfrm flipH="1" flipV="1">
              <a:off x="3751949" y="4750837"/>
              <a:ext cx="4224731" cy="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a:stCxn id="21" idx="0"/>
            </p:cNvCxnSpPr>
            <p:nvPr/>
          </p:nvCxnSpPr>
          <p:spPr>
            <a:xfrm flipV="1">
              <a:off x="2735191" y="1722217"/>
              <a:ext cx="2324859" cy="2728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Afgeronde rechthoek 19"/>
            <p:cNvSpPr/>
            <p:nvPr/>
          </p:nvSpPr>
          <p:spPr>
            <a:xfrm>
              <a:off x="7976680" y="4452174"/>
              <a:ext cx="2378946" cy="6005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t>Monitoring</a:t>
              </a:r>
            </a:p>
          </p:txBody>
        </p:sp>
      </p:grpSp>
      <p:pic>
        <p:nvPicPr>
          <p:cNvPr id="24" name="Afbeelding 23"/>
          <p:cNvPicPr>
            <a:picLocks noChangeAspect="1"/>
          </p:cNvPicPr>
          <p:nvPr/>
        </p:nvPicPr>
        <p:blipFill>
          <a:blip r:embed="rId15"/>
          <a:stretch>
            <a:fillRect/>
          </a:stretch>
        </p:blipFill>
        <p:spPr>
          <a:xfrm>
            <a:off x="7667822" y="237059"/>
            <a:ext cx="3747843" cy="2329163"/>
          </a:xfrm>
          <a:prstGeom prst="rect">
            <a:avLst/>
          </a:prstGeom>
        </p:spPr>
      </p:pic>
    </p:spTree>
    <p:extLst>
      <p:ext uri="{BB962C8B-B14F-4D97-AF65-F5344CB8AC3E}">
        <p14:creationId xmlns:p14="http://schemas.microsoft.com/office/powerpoint/2010/main" val="12057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Afbeelding 58">
            <a:extLst>
              <a:ext uri="{FF2B5EF4-FFF2-40B4-BE49-F238E27FC236}">
                <a16:creationId xmlns:a16="http://schemas.microsoft.com/office/drawing/2014/main" id="{785D718D-20A5-4CE1-B2FF-52927F60EB5E}"/>
              </a:ext>
            </a:extLst>
          </p:cNvPr>
          <p:cNvPicPr>
            <a:picLocks noChangeAspect="1"/>
          </p:cNvPicPr>
          <p:nvPr/>
        </p:nvPicPr>
        <p:blipFill>
          <a:blip r:embed="rId3"/>
          <a:stretch>
            <a:fillRect/>
          </a:stretch>
        </p:blipFill>
        <p:spPr>
          <a:xfrm>
            <a:off x="215899" y="261312"/>
            <a:ext cx="11760202" cy="6005079"/>
          </a:xfrm>
          <a:prstGeom prst="rect">
            <a:avLst/>
          </a:prstGeom>
        </p:spPr>
      </p:pic>
      <p:sp>
        <p:nvSpPr>
          <p:cNvPr id="5" name="Rechthoek 4">
            <a:extLst>
              <a:ext uri="{FF2B5EF4-FFF2-40B4-BE49-F238E27FC236}">
                <a16:creationId xmlns:a16="http://schemas.microsoft.com/office/drawing/2014/main" id="{BA330DF0-C33E-4E71-A152-58460677A30D}"/>
              </a:ext>
            </a:extLst>
          </p:cNvPr>
          <p:cNvSpPr/>
          <p:nvPr/>
        </p:nvSpPr>
        <p:spPr>
          <a:xfrm>
            <a:off x="6775554" y="261312"/>
            <a:ext cx="4437089" cy="78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D60FE8B1-194C-4536-8572-BEB208F8B644}"/>
              </a:ext>
            </a:extLst>
          </p:cNvPr>
          <p:cNvSpPr txBox="1"/>
          <p:nvPr/>
        </p:nvSpPr>
        <p:spPr>
          <a:xfrm>
            <a:off x="7150516" y="509666"/>
            <a:ext cx="3687163" cy="369332"/>
          </a:xfrm>
          <a:prstGeom prst="rect">
            <a:avLst/>
          </a:prstGeom>
          <a:noFill/>
        </p:spPr>
        <p:txBody>
          <a:bodyPr wrap="none" rtlCol="0">
            <a:spAutoFit/>
          </a:bodyPr>
          <a:lstStyle/>
          <a:p>
            <a:r>
              <a:rPr lang="nl-NL" dirty="0"/>
              <a:t>Thuis meten met digitale oplossingen</a:t>
            </a:r>
          </a:p>
        </p:txBody>
      </p:sp>
      <p:sp>
        <p:nvSpPr>
          <p:cNvPr id="8" name="Rechthoek 7">
            <a:extLst>
              <a:ext uri="{FF2B5EF4-FFF2-40B4-BE49-F238E27FC236}">
                <a16:creationId xmlns:a16="http://schemas.microsoft.com/office/drawing/2014/main" id="{B4118C3E-67DE-48FD-916A-EEB5550EC1E7}"/>
              </a:ext>
            </a:extLst>
          </p:cNvPr>
          <p:cNvSpPr/>
          <p:nvPr/>
        </p:nvSpPr>
        <p:spPr>
          <a:xfrm>
            <a:off x="8756755" y="2460863"/>
            <a:ext cx="3435246" cy="1136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ekstvak 8">
            <a:extLst>
              <a:ext uri="{FF2B5EF4-FFF2-40B4-BE49-F238E27FC236}">
                <a16:creationId xmlns:a16="http://schemas.microsoft.com/office/drawing/2014/main" id="{5FE5CCC7-1443-49C1-B502-8496ED5214AF}"/>
              </a:ext>
            </a:extLst>
          </p:cNvPr>
          <p:cNvSpPr txBox="1"/>
          <p:nvPr/>
        </p:nvSpPr>
        <p:spPr>
          <a:xfrm>
            <a:off x="8756755" y="2782669"/>
            <a:ext cx="3219346" cy="646331"/>
          </a:xfrm>
          <a:prstGeom prst="rect">
            <a:avLst/>
          </a:prstGeom>
          <a:noFill/>
        </p:spPr>
        <p:txBody>
          <a:bodyPr wrap="square" rtlCol="0">
            <a:spAutoFit/>
          </a:bodyPr>
          <a:lstStyle/>
          <a:p>
            <a:r>
              <a:rPr lang="nl-NL" dirty="0"/>
              <a:t>Protocollair, in contact met patiënt meldingen afhandelen</a:t>
            </a:r>
          </a:p>
        </p:txBody>
      </p:sp>
      <p:sp>
        <p:nvSpPr>
          <p:cNvPr id="10" name="Rechthoek 9">
            <a:extLst>
              <a:ext uri="{FF2B5EF4-FFF2-40B4-BE49-F238E27FC236}">
                <a16:creationId xmlns:a16="http://schemas.microsoft.com/office/drawing/2014/main" id="{09C76480-5A02-4DBF-B5F0-635DE2C9C220}"/>
              </a:ext>
            </a:extLst>
          </p:cNvPr>
          <p:cNvSpPr/>
          <p:nvPr/>
        </p:nvSpPr>
        <p:spPr>
          <a:xfrm>
            <a:off x="7539012" y="5177691"/>
            <a:ext cx="4437089" cy="938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kstvak 10">
            <a:extLst>
              <a:ext uri="{FF2B5EF4-FFF2-40B4-BE49-F238E27FC236}">
                <a16:creationId xmlns:a16="http://schemas.microsoft.com/office/drawing/2014/main" id="{AC54D915-8844-406B-9F91-40B695458395}"/>
              </a:ext>
            </a:extLst>
          </p:cNvPr>
          <p:cNvSpPr txBox="1"/>
          <p:nvPr/>
        </p:nvSpPr>
        <p:spPr>
          <a:xfrm>
            <a:off x="7913975" y="5426045"/>
            <a:ext cx="3568492" cy="646331"/>
          </a:xfrm>
          <a:prstGeom prst="rect">
            <a:avLst/>
          </a:prstGeom>
          <a:noFill/>
        </p:spPr>
        <p:txBody>
          <a:bodyPr wrap="square" rtlCol="0">
            <a:spAutoFit/>
          </a:bodyPr>
          <a:lstStyle/>
          <a:p>
            <a:r>
              <a:rPr lang="nl-NL" dirty="0"/>
              <a:t>Toegang tot EPD voor effectieve monitoring</a:t>
            </a:r>
          </a:p>
        </p:txBody>
      </p:sp>
      <p:sp>
        <p:nvSpPr>
          <p:cNvPr id="12" name="Rechthoek 11">
            <a:extLst>
              <a:ext uri="{FF2B5EF4-FFF2-40B4-BE49-F238E27FC236}">
                <a16:creationId xmlns:a16="http://schemas.microsoft.com/office/drawing/2014/main" id="{051F66D0-4926-45F3-A6BC-F8794E3C6B62}"/>
              </a:ext>
            </a:extLst>
          </p:cNvPr>
          <p:cNvSpPr/>
          <p:nvPr/>
        </p:nvSpPr>
        <p:spPr>
          <a:xfrm>
            <a:off x="509667" y="5327988"/>
            <a:ext cx="4623320" cy="938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Tekstvak 12">
            <a:extLst>
              <a:ext uri="{FF2B5EF4-FFF2-40B4-BE49-F238E27FC236}">
                <a16:creationId xmlns:a16="http://schemas.microsoft.com/office/drawing/2014/main" id="{0CBBE616-F5B8-4EEF-B986-A32A6AED4D28}"/>
              </a:ext>
            </a:extLst>
          </p:cNvPr>
          <p:cNvSpPr txBox="1"/>
          <p:nvPr/>
        </p:nvSpPr>
        <p:spPr>
          <a:xfrm>
            <a:off x="916103" y="5576342"/>
            <a:ext cx="3841919" cy="646331"/>
          </a:xfrm>
          <a:prstGeom prst="rect">
            <a:avLst/>
          </a:prstGeom>
          <a:noFill/>
        </p:spPr>
        <p:txBody>
          <a:bodyPr wrap="square" rtlCol="0">
            <a:spAutoFit/>
          </a:bodyPr>
          <a:lstStyle/>
          <a:p>
            <a:r>
              <a:rPr lang="nl-NL" dirty="0"/>
              <a:t>Duidelijke werkafspraken en overleg met behandelteam</a:t>
            </a:r>
          </a:p>
        </p:txBody>
      </p:sp>
      <p:sp>
        <p:nvSpPr>
          <p:cNvPr id="14" name="Rechthoek 13">
            <a:extLst>
              <a:ext uri="{FF2B5EF4-FFF2-40B4-BE49-F238E27FC236}">
                <a16:creationId xmlns:a16="http://schemas.microsoft.com/office/drawing/2014/main" id="{294E5C01-216B-41EC-859F-27B82B6BFE46}"/>
              </a:ext>
            </a:extLst>
          </p:cNvPr>
          <p:cNvSpPr/>
          <p:nvPr/>
        </p:nvSpPr>
        <p:spPr>
          <a:xfrm>
            <a:off x="0" y="2388669"/>
            <a:ext cx="3435246" cy="1040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Tekstvak 14">
            <a:extLst>
              <a:ext uri="{FF2B5EF4-FFF2-40B4-BE49-F238E27FC236}">
                <a16:creationId xmlns:a16="http://schemas.microsoft.com/office/drawing/2014/main" id="{9524F820-2190-40B1-9985-7220497F896E}"/>
              </a:ext>
            </a:extLst>
          </p:cNvPr>
          <p:cNvSpPr txBox="1"/>
          <p:nvPr/>
        </p:nvSpPr>
        <p:spPr>
          <a:xfrm>
            <a:off x="509667" y="2471485"/>
            <a:ext cx="2854645" cy="646331"/>
          </a:xfrm>
          <a:prstGeom prst="rect">
            <a:avLst/>
          </a:prstGeom>
          <a:noFill/>
        </p:spPr>
        <p:txBody>
          <a:bodyPr wrap="square" rtlCol="0">
            <a:spAutoFit/>
          </a:bodyPr>
          <a:lstStyle/>
          <a:p>
            <a:r>
              <a:rPr lang="nl-NL" dirty="0"/>
              <a:t>Patiënt komt naar het ziekenhuis wanneer nodig</a:t>
            </a:r>
          </a:p>
        </p:txBody>
      </p:sp>
      <p:sp>
        <p:nvSpPr>
          <p:cNvPr id="18" name="Rechthoek 17">
            <a:extLst>
              <a:ext uri="{FF2B5EF4-FFF2-40B4-BE49-F238E27FC236}">
                <a16:creationId xmlns:a16="http://schemas.microsoft.com/office/drawing/2014/main" id="{B353908B-ACF9-4C46-9FCD-8C28D0625E78}"/>
              </a:ext>
            </a:extLst>
          </p:cNvPr>
          <p:cNvSpPr/>
          <p:nvPr/>
        </p:nvSpPr>
        <p:spPr>
          <a:xfrm>
            <a:off x="956352" y="202307"/>
            <a:ext cx="4437089" cy="787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Tekstvak 18">
            <a:extLst>
              <a:ext uri="{FF2B5EF4-FFF2-40B4-BE49-F238E27FC236}">
                <a16:creationId xmlns:a16="http://schemas.microsoft.com/office/drawing/2014/main" id="{02D4B433-AF6E-46A6-8B30-991B90C12D3A}"/>
              </a:ext>
            </a:extLst>
          </p:cNvPr>
          <p:cNvSpPr txBox="1"/>
          <p:nvPr/>
        </p:nvSpPr>
        <p:spPr>
          <a:xfrm>
            <a:off x="1331314" y="450661"/>
            <a:ext cx="3718390" cy="369332"/>
          </a:xfrm>
          <a:prstGeom prst="rect">
            <a:avLst/>
          </a:prstGeom>
          <a:noFill/>
        </p:spPr>
        <p:txBody>
          <a:bodyPr wrap="none" rtlCol="0">
            <a:spAutoFit/>
          </a:bodyPr>
          <a:lstStyle/>
          <a:p>
            <a:r>
              <a:rPr lang="nl-NL" dirty="0"/>
              <a:t>Deelname start na consult of opname</a:t>
            </a:r>
          </a:p>
        </p:txBody>
      </p:sp>
    </p:spTree>
    <p:extLst>
      <p:ext uri="{BB962C8B-B14F-4D97-AF65-F5344CB8AC3E}">
        <p14:creationId xmlns:p14="http://schemas.microsoft.com/office/powerpoint/2010/main" val="2911324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Natuurlijke bevolkingsontwikkeling regio</a:t>
            </a:r>
          </a:p>
        </p:txBody>
      </p:sp>
      <p:sp>
        <p:nvSpPr>
          <p:cNvPr id="5" name="Tekstvak 4"/>
          <p:cNvSpPr txBox="1"/>
          <p:nvPr/>
        </p:nvSpPr>
        <p:spPr>
          <a:xfrm>
            <a:off x="1164656" y="4783765"/>
            <a:ext cx="116055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rgbClr val="005EA4"/>
                </a:solidFill>
                <a:latin typeface="Calibri" panose="020F0502020204030204"/>
              </a:rPr>
              <a:t>Incl. migratie leidt dit tot t</a:t>
            </a:r>
            <a:r>
              <a:rPr kumimoji="0" lang="nl-NL" sz="1800" b="1" i="0" u="none" strike="noStrike" kern="1200" cap="none" spc="0" normalizeH="0" baseline="0" noProof="0" dirty="0" err="1">
                <a:ln>
                  <a:noFill/>
                </a:ln>
                <a:solidFill>
                  <a:srgbClr val="005EA4"/>
                </a:solidFill>
                <a:effectLst/>
                <a:uLnTx/>
                <a:uFillTx/>
                <a:latin typeface="Calibri" panose="020F0502020204030204"/>
              </a:rPr>
              <a:t>otale</a:t>
            </a:r>
            <a:r>
              <a:rPr kumimoji="0" lang="nl-NL" sz="1800" b="1" i="0" u="none" strike="noStrike" kern="1200" cap="none" spc="0" normalizeH="0" baseline="0" noProof="0" dirty="0">
                <a:ln>
                  <a:noFill/>
                </a:ln>
                <a:solidFill>
                  <a:srgbClr val="005EA4"/>
                </a:solidFill>
                <a:effectLst/>
                <a:uLnTx/>
                <a:uFillTx/>
                <a:latin typeface="Calibri" panose="020F0502020204030204"/>
              </a:rPr>
              <a:t> bevolking Brainport regio: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2023: 803.180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2032: 865.020 (+8% vanaf</a:t>
            </a:r>
            <a:r>
              <a:rPr kumimoji="0" lang="nl-NL" sz="1800" b="0" i="0" u="none" strike="noStrike" kern="1200" cap="none" spc="0" normalizeH="0" noProof="0" dirty="0">
                <a:ln>
                  <a:noFill/>
                </a:ln>
                <a:solidFill>
                  <a:srgbClr val="005EA4"/>
                </a:solidFill>
                <a:effectLst/>
                <a:uLnTx/>
                <a:uFillTx/>
                <a:latin typeface="Calibri" panose="020F0502020204030204"/>
                <a:ea typeface="+mn-ea"/>
                <a:cs typeface="+mn-cs"/>
              </a:rPr>
              <a:t> 2023</a:t>
            </a: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800" b="0" i="0" u="none" strike="noStrike" kern="1200" cap="none" spc="0" normalizeH="0" baseline="0" noProof="0" dirty="0">
                <a:ln>
                  <a:noFill/>
                </a:ln>
                <a:solidFill>
                  <a:srgbClr val="005EA4"/>
                </a:solidFill>
                <a:effectLst/>
                <a:uLnTx/>
                <a:uFillTx/>
                <a:latin typeface="Calibri" panose="020F0502020204030204"/>
                <a:ea typeface="+mn-ea"/>
                <a:cs typeface="+mn-cs"/>
              </a:rPr>
              <a:t>2040: 906.370 (+13% vanaf 2023)</a:t>
            </a:r>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1701335550"/>
              </p:ext>
            </p:extLst>
          </p:nvPr>
        </p:nvGraphicFramePr>
        <p:xfrm>
          <a:off x="1164656" y="1209817"/>
          <a:ext cx="8204452" cy="3573948"/>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vak 7"/>
          <p:cNvSpPr txBox="1"/>
          <p:nvPr/>
        </p:nvSpPr>
        <p:spPr>
          <a:xfrm>
            <a:off x="8632664" y="6411558"/>
            <a:ext cx="3603935" cy="369332"/>
          </a:xfrm>
          <a:prstGeom prst="rect">
            <a:avLst/>
          </a:prstGeom>
          <a:noFill/>
        </p:spPr>
        <p:txBody>
          <a:bodyPr wrap="none" rtlCol="0">
            <a:spAutoFit/>
          </a:bodyPr>
          <a:lstStyle/>
          <a:p>
            <a:r>
              <a:rPr lang="nl-NL" dirty="0">
                <a:solidFill>
                  <a:schemeClr val="tx1">
                    <a:lumMod val="65000"/>
                    <a:lumOff val="35000"/>
                  </a:schemeClr>
                </a:solidFill>
              </a:rPr>
              <a:t>Bron: bevolkingprognose.brabant.nl </a:t>
            </a:r>
          </a:p>
        </p:txBody>
      </p:sp>
    </p:spTree>
    <p:extLst>
      <p:ext uri="{BB962C8B-B14F-4D97-AF65-F5344CB8AC3E}">
        <p14:creationId xmlns:p14="http://schemas.microsoft.com/office/powerpoint/2010/main" val="3211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19FD34E-85DB-42C5-B579-9306143E9072}"/>
              </a:ext>
            </a:extLst>
          </p:cNvPr>
          <p:cNvSpPr/>
          <p:nvPr/>
        </p:nvSpPr>
        <p:spPr>
          <a:xfrm>
            <a:off x="597528" y="4182256"/>
            <a:ext cx="11210362" cy="929390"/>
          </a:xfrm>
          <a:prstGeom prst="rect">
            <a:avLst/>
          </a:prstGeom>
          <a:solidFill>
            <a:srgbClr val="369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783E262-9035-4FE8-8CF8-F2A462E3AA06}"/>
              </a:ext>
            </a:extLst>
          </p:cNvPr>
          <p:cNvSpPr>
            <a:spLocks noGrp="1"/>
          </p:cNvSpPr>
          <p:nvPr>
            <p:ph type="title"/>
          </p:nvPr>
        </p:nvSpPr>
        <p:spPr/>
        <p:txBody>
          <a:bodyPr/>
          <a:lstStyle/>
          <a:p>
            <a:r>
              <a:rPr lang="nl-NL" dirty="0"/>
              <a:t>Bouwblokken Zorg bij jou</a:t>
            </a:r>
          </a:p>
        </p:txBody>
      </p:sp>
      <p:grpSp>
        <p:nvGrpSpPr>
          <p:cNvPr id="8" name="Groep 7">
            <a:extLst>
              <a:ext uri="{FF2B5EF4-FFF2-40B4-BE49-F238E27FC236}">
                <a16:creationId xmlns:a16="http://schemas.microsoft.com/office/drawing/2014/main" id="{1DEE96D2-75E0-4EB0-B614-F0B0D8F3DA9D}"/>
              </a:ext>
            </a:extLst>
          </p:cNvPr>
          <p:cNvGrpSpPr/>
          <p:nvPr/>
        </p:nvGrpSpPr>
        <p:grpSpPr>
          <a:xfrm>
            <a:off x="597528" y="2338462"/>
            <a:ext cx="11210362" cy="1723871"/>
            <a:chOff x="597528" y="2338463"/>
            <a:chExt cx="8620178" cy="1325566"/>
          </a:xfrm>
        </p:grpSpPr>
        <p:sp>
          <p:nvSpPr>
            <p:cNvPr id="4" name="Rechthoek 3">
              <a:extLst>
                <a:ext uri="{FF2B5EF4-FFF2-40B4-BE49-F238E27FC236}">
                  <a16:creationId xmlns:a16="http://schemas.microsoft.com/office/drawing/2014/main" id="{9E7C03D9-44D3-48D4-9D31-173C1541E39E}"/>
                </a:ext>
              </a:extLst>
            </p:cNvPr>
            <p:cNvSpPr/>
            <p:nvPr/>
          </p:nvSpPr>
          <p:spPr>
            <a:xfrm>
              <a:off x="2783593" y="2338466"/>
              <a:ext cx="2053653" cy="132556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Aanschaf, inrichting en gebruik patiënten app(s)</a:t>
              </a:r>
            </a:p>
          </p:txBody>
        </p:sp>
        <p:sp>
          <p:nvSpPr>
            <p:cNvPr id="5" name="Rechthoek 4">
              <a:extLst>
                <a:ext uri="{FF2B5EF4-FFF2-40B4-BE49-F238E27FC236}">
                  <a16:creationId xmlns:a16="http://schemas.microsoft.com/office/drawing/2014/main" id="{2EDFC5B9-5C75-44CB-840C-6A2681531163}"/>
                </a:ext>
              </a:extLst>
            </p:cNvPr>
            <p:cNvSpPr/>
            <p:nvPr/>
          </p:nvSpPr>
          <p:spPr>
            <a:xfrm>
              <a:off x="597528" y="2338465"/>
              <a:ext cx="2053653" cy="13255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Zorgtransformatie programma: ontwikkelen hybride zorgpaden</a:t>
              </a:r>
            </a:p>
          </p:txBody>
        </p:sp>
        <p:sp>
          <p:nvSpPr>
            <p:cNvPr id="6" name="Rechthoek 5">
              <a:extLst>
                <a:ext uri="{FF2B5EF4-FFF2-40B4-BE49-F238E27FC236}">
                  <a16:creationId xmlns:a16="http://schemas.microsoft.com/office/drawing/2014/main" id="{B6DC12AA-74C4-42DF-95E0-0F498ED89CF4}"/>
                </a:ext>
              </a:extLst>
            </p:cNvPr>
            <p:cNvSpPr/>
            <p:nvPr/>
          </p:nvSpPr>
          <p:spPr>
            <a:xfrm>
              <a:off x="4969658" y="2338464"/>
              <a:ext cx="2053653" cy="132556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Medisch service centrum – maakt gebruik van ZBJ platform</a:t>
              </a:r>
            </a:p>
          </p:txBody>
        </p:sp>
        <p:sp>
          <p:nvSpPr>
            <p:cNvPr id="7" name="Rechthoek 6">
              <a:extLst>
                <a:ext uri="{FF2B5EF4-FFF2-40B4-BE49-F238E27FC236}">
                  <a16:creationId xmlns:a16="http://schemas.microsoft.com/office/drawing/2014/main" id="{E97005B8-E78C-4E65-AD41-FD0B4FF0C209}"/>
                </a:ext>
              </a:extLst>
            </p:cNvPr>
            <p:cNvSpPr/>
            <p:nvPr/>
          </p:nvSpPr>
          <p:spPr>
            <a:xfrm>
              <a:off x="7164053" y="2338463"/>
              <a:ext cx="2053653" cy="13255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Integratie met ziekenhuis systemen (EPD integratie)</a:t>
              </a:r>
            </a:p>
          </p:txBody>
        </p:sp>
      </p:grpSp>
      <p:pic>
        <p:nvPicPr>
          <p:cNvPr id="9" name="Picture 6">
            <a:extLst>
              <a:ext uri="{FF2B5EF4-FFF2-40B4-BE49-F238E27FC236}">
                <a16:creationId xmlns:a16="http://schemas.microsoft.com/office/drawing/2014/main" id="{E894F924-544B-4B97-8E0D-64D3DFF344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5944" y="4269235"/>
            <a:ext cx="2565192" cy="755432"/>
          </a:xfrm>
          <a:prstGeom prst="rect">
            <a:avLst/>
          </a:prstGeom>
        </p:spPr>
      </p:pic>
    </p:spTree>
    <p:extLst>
      <p:ext uri="{BB962C8B-B14F-4D97-AF65-F5344CB8AC3E}">
        <p14:creationId xmlns:p14="http://schemas.microsoft.com/office/powerpoint/2010/main" val="11080231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Voorbeeld</a:t>
            </a:r>
            <a:r>
              <a:rPr lang="en-US" dirty="0"/>
              <a:t> </a:t>
            </a:r>
            <a:r>
              <a:rPr lang="en-US" dirty="0" err="1"/>
              <a:t>hybride</a:t>
            </a:r>
            <a:r>
              <a:rPr lang="en-US" dirty="0"/>
              <a:t> </a:t>
            </a:r>
            <a:r>
              <a:rPr lang="en-US" dirty="0" err="1"/>
              <a:t>zorgpad</a:t>
            </a:r>
            <a:endParaRPr lang="nl-NL" dirty="0"/>
          </a:p>
        </p:txBody>
      </p:sp>
      <p:pic>
        <p:nvPicPr>
          <p:cNvPr id="44" name="Afbeelding 43"/>
          <p:cNvPicPr>
            <a:picLocks noChangeAspect="1"/>
          </p:cNvPicPr>
          <p:nvPr/>
        </p:nvPicPr>
        <p:blipFill>
          <a:blip r:embed="rId3"/>
          <a:stretch>
            <a:fillRect/>
          </a:stretch>
        </p:blipFill>
        <p:spPr>
          <a:xfrm>
            <a:off x="8560958" y="17497"/>
            <a:ext cx="661201" cy="661201"/>
          </a:xfrm>
          <a:prstGeom prst="rect">
            <a:avLst/>
          </a:prstGeom>
        </p:spPr>
      </p:pic>
      <p:pic>
        <p:nvPicPr>
          <p:cNvPr id="45" name="Afbeelding 44"/>
          <p:cNvPicPr>
            <a:picLocks noChangeAspect="1"/>
          </p:cNvPicPr>
          <p:nvPr/>
        </p:nvPicPr>
        <p:blipFill>
          <a:blip r:embed="rId4"/>
          <a:stretch>
            <a:fillRect/>
          </a:stretch>
        </p:blipFill>
        <p:spPr>
          <a:xfrm>
            <a:off x="8472674" y="684116"/>
            <a:ext cx="851849" cy="646008"/>
          </a:xfrm>
          <a:prstGeom prst="rect">
            <a:avLst/>
          </a:prstGeom>
        </p:spPr>
      </p:pic>
      <p:sp>
        <p:nvSpPr>
          <p:cNvPr id="123" name="Ovaal 122"/>
          <p:cNvSpPr/>
          <p:nvPr/>
        </p:nvSpPr>
        <p:spPr>
          <a:xfrm>
            <a:off x="8638651" y="1380988"/>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0" name="Groep 129"/>
          <p:cNvGrpSpPr/>
          <p:nvPr/>
        </p:nvGrpSpPr>
        <p:grpSpPr>
          <a:xfrm>
            <a:off x="914400" y="2271512"/>
            <a:ext cx="11043529" cy="3283128"/>
            <a:chOff x="198984" y="2271511"/>
            <a:chExt cx="11758945" cy="3609471"/>
          </a:xfrm>
        </p:grpSpPr>
        <p:cxnSp>
          <p:nvCxnSpPr>
            <p:cNvPr id="5" name="Rechte verbindingslijn 4"/>
            <p:cNvCxnSpPr/>
            <p:nvPr/>
          </p:nvCxnSpPr>
          <p:spPr>
            <a:xfrm flipV="1">
              <a:off x="515938" y="2825089"/>
              <a:ext cx="11160123" cy="40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a:off x="515938"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1925460"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3286760"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a:off x="4683038"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a:off x="6099439"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a:off x="7515840"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8870664"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a:off x="10259715" y="2681788"/>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a:off x="11676061" y="2661316"/>
              <a:ext cx="13647" cy="36849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378742" y="2271512"/>
              <a:ext cx="301686" cy="369332"/>
            </a:xfrm>
            <a:prstGeom prst="rect">
              <a:avLst/>
            </a:prstGeom>
            <a:noFill/>
          </p:spPr>
          <p:txBody>
            <a:bodyPr wrap="none" rtlCol="0">
              <a:spAutoFit/>
            </a:bodyPr>
            <a:lstStyle/>
            <a:p>
              <a:r>
                <a:rPr lang="en-US" dirty="0"/>
                <a:t>0</a:t>
              </a:r>
              <a:endParaRPr lang="nl-NL" dirty="0"/>
            </a:p>
          </p:txBody>
        </p:sp>
        <p:sp>
          <p:nvSpPr>
            <p:cNvPr id="27" name="Tekstvak 26"/>
            <p:cNvSpPr txBox="1"/>
            <p:nvPr/>
          </p:nvSpPr>
          <p:spPr>
            <a:xfrm>
              <a:off x="1788264" y="2271512"/>
              <a:ext cx="301686" cy="369332"/>
            </a:xfrm>
            <a:prstGeom prst="rect">
              <a:avLst/>
            </a:prstGeom>
            <a:noFill/>
          </p:spPr>
          <p:txBody>
            <a:bodyPr wrap="none" rtlCol="0">
              <a:spAutoFit/>
            </a:bodyPr>
            <a:lstStyle/>
            <a:p>
              <a:r>
                <a:rPr lang="en-US" dirty="0"/>
                <a:t>3</a:t>
              </a:r>
              <a:endParaRPr lang="nl-NL" dirty="0"/>
            </a:p>
          </p:txBody>
        </p:sp>
        <p:sp>
          <p:nvSpPr>
            <p:cNvPr id="28" name="Tekstvak 27"/>
            <p:cNvSpPr txBox="1"/>
            <p:nvPr/>
          </p:nvSpPr>
          <p:spPr>
            <a:xfrm>
              <a:off x="3135917" y="2271511"/>
              <a:ext cx="301686" cy="369332"/>
            </a:xfrm>
            <a:prstGeom prst="rect">
              <a:avLst/>
            </a:prstGeom>
            <a:noFill/>
          </p:spPr>
          <p:txBody>
            <a:bodyPr wrap="none" rtlCol="0">
              <a:spAutoFit/>
            </a:bodyPr>
            <a:lstStyle/>
            <a:p>
              <a:r>
                <a:rPr lang="en-US" dirty="0"/>
                <a:t>6</a:t>
              </a:r>
              <a:endParaRPr lang="nl-NL" dirty="0"/>
            </a:p>
          </p:txBody>
        </p:sp>
        <p:sp>
          <p:nvSpPr>
            <p:cNvPr id="29" name="Tekstvak 28"/>
            <p:cNvSpPr txBox="1"/>
            <p:nvPr/>
          </p:nvSpPr>
          <p:spPr>
            <a:xfrm>
              <a:off x="4545439" y="2271511"/>
              <a:ext cx="301686" cy="369332"/>
            </a:xfrm>
            <a:prstGeom prst="rect">
              <a:avLst/>
            </a:prstGeom>
            <a:noFill/>
          </p:spPr>
          <p:txBody>
            <a:bodyPr wrap="none" rtlCol="0">
              <a:spAutoFit/>
            </a:bodyPr>
            <a:lstStyle/>
            <a:p>
              <a:r>
                <a:rPr lang="en-US" dirty="0"/>
                <a:t>9</a:t>
              </a:r>
              <a:endParaRPr lang="nl-NL" dirty="0"/>
            </a:p>
          </p:txBody>
        </p:sp>
        <p:sp>
          <p:nvSpPr>
            <p:cNvPr id="30" name="Tekstvak 29"/>
            <p:cNvSpPr txBox="1"/>
            <p:nvPr/>
          </p:nvSpPr>
          <p:spPr>
            <a:xfrm>
              <a:off x="5962243" y="2271511"/>
              <a:ext cx="418704" cy="369332"/>
            </a:xfrm>
            <a:prstGeom prst="rect">
              <a:avLst/>
            </a:prstGeom>
            <a:noFill/>
          </p:spPr>
          <p:txBody>
            <a:bodyPr wrap="none" rtlCol="0">
              <a:spAutoFit/>
            </a:bodyPr>
            <a:lstStyle/>
            <a:p>
              <a:r>
                <a:rPr lang="en-US" dirty="0"/>
                <a:t>12</a:t>
              </a:r>
              <a:endParaRPr lang="nl-NL" dirty="0"/>
            </a:p>
          </p:txBody>
        </p:sp>
        <p:sp>
          <p:nvSpPr>
            <p:cNvPr id="31" name="Tekstvak 30"/>
            <p:cNvSpPr txBox="1"/>
            <p:nvPr/>
          </p:nvSpPr>
          <p:spPr>
            <a:xfrm>
              <a:off x="7371820" y="2274503"/>
              <a:ext cx="418704" cy="369332"/>
            </a:xfrm>
            <a:prstGeom prst="rect">
              <a:avLst/>
            </a:prstGeom>
            <a:noFill/>
          </p:spPr>
          <p:txBody>
            <a:bodyPr wrap="none" rtlCol="0">
              <a:spAutoFit/>
            </a:bodyPr>
            <a:lstStyle/>
            <a:p>
              <a:r>
                <a:rPr lang="en-US" dirty="0"/>
                <a:t>15</a:t>
              </a:r>
              <a:endParaRPr lang="nl-NL" dirty="0"/>
            </a:p>
          </p:txBody>
        </p:sp>
        <p:sp>
          <p:nvSpPr>
            <p:cNvPr id="32" name="Tekstvak 31"/>
            <p:cNvSpPr txBox="1"/>
            <p:nvPr/>
          </p:nvSpPr>
          <p:spPr>
            <a:xfrm>
              <a:off x="8719821" y="2271511"/>
              <a:ext cx="418704" cy="369332"/>
            </a:xfrm>
            <a:prstGeom prst="rect">
              <a:avLst/>
            </a:prstGeom>
            <a:noFill/>
          </p:spPr>
          <p:txBody>
            <a:bodyPr wrap="none" rtlCol="0">
              <a:spAutoFit/>
            </a:bodyPr>
            <a:lstStyle/>
            <a:p>
              <a:r>
                <a:rPr lang="en-US" dirty="0"/>
                <a:t>18</a:t>
              </a:r>
              <a:endParaRPr lang="nl-NL" dirty="0"/>
            </a:p>
          </p:txBody>
        </p:sp>
        <p:sp>
          <p:nvSpPr>
            <p:cNvPr id="33" name="Tekstvak 32"/>
            <p:cNvSpPr txBox="1"/>
            <p:nvPr/>
          </p:nvSpPr>
          <p:spPr>
            <a:xfrm>
              <a:off x="10107017" y="2271511"/>
              <a:ext cx="418704" cy="369332"/>
            </a:xfrm>
            <a:prstGeom prst="rect">
              <a:avLst/>
            </a:prstGeom>
            <a:noFill/>
          </p:spPr>
          <p:txBody>
            <a:bodyPr wrap="none" rtlCol="0">
              <a:spAutoFit/>
            </a:bodyPr>
            <a:lstStyle/>
            <a:p>
              <a:r>
                <a:rPr lang="en-US" dirty="0"/>
                <a:t>21</a:t>
              </a:r>
              <a:endParaRPr lang="nl-NL" dirty="0"/>
            </a:p>
          </p:txBody>
        </p:sp>
        <p:sp>
          <p:nvSpPr>
            <p:cNvPr id="34" name="Tekstvak 33"/>
            <p:cNvSpPr txBox="1"/>
            <p:nvPr/>
          </p:nvSpPr>
          <p:spPr>
            <a:xfrm>
              <a:off x="11511974" y="2271512"/>
              <a:ext cx="418704" cy="369332"/>
            </a:xfrm>
            <a:prstGeom prst="rect">
              <a:avLst/>
            </a:prstGeom>
            <a:noFill/>
          </p:spPr>
          <p:txBody>
            <a:bodyPr wrap="none" rtlCol="0">
              <a:spAutoFit/>
            </a:bodyPr>
            <a:lstStyle/>
            <a:p>
              <a:r>
                <a:rPr lang="en-US" dirty="0"/>
                <a:t>24</a:t>
              </a:r>
              <a:endParaRPr lang="nl-NL" dirty="0"/>
            </a:p>
          </p:txBody>
        </p:sp>
        <p:pic>
          <p:nvPicPr>
            <p:cNvPr id="35" name="Afbeelding 34"/>
            <p:cNvPicPr>
              <a:picLocks noChangeAspect="1"/>
            </p:cNvPicPr>
            <p:nvPr/>
          </p:nvPicPr>
          <p:blipFill>
            <a:blip r:embed="rId3"/>
            <a:stretch>
              <a:fillRect/>
            </a:stretch>
          </p:blipFill>
          <p:spPr>
            <a:xfrm>
              <a:off x="198984" y="2932401"/>
              <a:ext cx="661201" cy="661201"/>
            </a:xfrm>
            <a:prstGeom prst="rect">
              <a:avLst/>
            </a:prstGeom>
          </p:spPr>
        </p:pic>
        <p:pic>
          <p:nvPicPr>
            <p:cNvPr id="36" name="Afbeelding 35"/>
            <p:cNvPicPr>
              <a:picLocks noChangeAspect="1"/>
            </p:cNvPicPr>
            <p:nvPr/>
          </p:nvPicPr>
          <p:blipFill>
            <a:blip r:embed="rId4"/>
            <a:stretch>
              <a:fillRect/>
            </a:stretch>
          </p:blipFill>
          <p:spPr>
            <a:xfrm>
              <a:off x="1513182" y="2993600"/>
              <a:ext cx="851849" cy="646008"/>
            </a:xfrm>
            <a:prstGeom prst="rect">
              <a:avLst/>
            </a:prstGeom>
          </p:spPr>
        </p:pic>
        <p:pic>
          <p:nvPicPr>
            <p:cNvPr id="37" name="Afbeelding 36"/>
            <p:cNvPicPr>
              <a:picLocks noChangeAspect="1"/>
            </p:cNvPicPr>
            <p:nvPr/>
          </p:nvPicPr>
          <p:blipFill>
            <a:blip r:embed="rId3"/>
            <a:stretch>
              <a:fillRect/>
            </a:stretch>
          </p:blipFill>
          <p:spPr>
            <a:xfrm>
              <a:off x="3018028" y="2932402"/>
              <a:ext cx="661201" cy="661201"/>
            </a:xfrm>
            <a:prstGeom prst="rect">
              <a:avLst/>
            </a:prstGeom>
          </p:spPr>
        </p:pic>
        <p:pic>
          <p:nvPicPr>
            <p:cNvPr id="38" name="Afbeelding 37"/>
            <p:cNvPicPr>
              <a:picLocks noChangeAspect="1"/>
            </p:cNvPicPr>
            <p:nvPr/>
          </p:nvPicPr>
          <p:blipFill>
            <a:blip r:embed="rId4"/>
            <a:stretch>
              <a:fillRect/>
            </a:stretch>
          </p:blipFill>
          <p:spPr>
            <a:xfrm>
              <a:off x="4332226" y="3026429"/>
              <a:ext cx="851849" cy="646008"/>
            </a:xfrm>
            <a:prstGeom prst="rect">
              <a:avLst/>
            </a:prstGeom>
          </p:spPr>
        </p:pic>
        <p:pic>
          <p:nvPicPr>
            <p:cNvPr id="39" name="Afbeelding 38"/>
            <p:cNvPicPr>
              <a:picLocks noChangeAspect="1"/>
            </p:cNvPicPr>
            <p:nvPr/>
          </p:nvPicPr>
          <p:blipFill>
            <a:blip r:embed="rId3"/>
            <a:stretch>
              <a:fillRect/>
            </a:stretch>
          </p:blipFill>
          <p:spPr>
            <a:xfrm>
              <a:off x="5837072" y="2967495"/>
              <a:ext cx="661201" cy="661201"/>
            </a:xfrm>
            <a:prstGeom prst="rect">
              <a:avLst/>
            </a:prstGeom>
          </p:spPr>
        </p:pic>
        <p:pic>
          <p:nvPicPr>
            <p:cNvPr id="40" name="Afbeelding 39"/>
            <p:cNvPicPr>
              <a:picLocks noChangeAspect="1"/>
            </p:cNvPicPr>
            <p:nvPr/>
          </p:nvPicPr>
          <p:blipFill>
            <a:blip r:embed="rId4"/>
            <a:stretch>
              <a:fillRect/>
            </a:stretch>
          </p:blipFill>
          <p:spPr>
            <a:xfrm>
              <a:off x="7151270" y="3061522"/>
              <a:ext cx="851849" cy="646008"/>
            </a:xfrm>
            <a:prstGeom prst="rect">
              <a:avLst/>
            </a:prstGeom>
          </p:spPr>
        </p:pic>
        <p:pic>
          <p:nvPicPr>
            <p:cNvPr id="41" name="Afbeelding 40"/>
            <p:cNvPicPr>
              <a:picLocks noChangeAspect="1"/>
            </p:cNvPicPr>
            <p:nvPr/>
          </p:nvPicPr>
          <p:blipFill>
            <a:blip r:embed="rId3"/>
            <a:stretch>
              <a:fillRect/>
            </a:stretch>
          </p:blipFill>
          <p:spPr>
            <a:xfrm>
              <a:off x="8533239" y="2956903"/>
              <a:ext cx="661201" cy="661201"/>
            </a:xfrm>
            <a:prstGeom prst="rect">
              <a:avLst/>
            </a:prstGeom>
          </p:spPr>
        </p:pic>
        <p:pic>
          <p:nvPicPr>
            <p:cNvPr id="42" name="Afbeelding 41"/>
            <p:cNvPicPr>
              <a:picLocks noChangeAspect="1"/>
            </p:cNvPicPr>
            <p:nvPr/>
          </p:nvPicPr>
          <p:blipFill>
            <a:blip r:embed="rId4"/>
            <a:stretch>
              <a:fillRect/>
            </a:stretch>
          </p:blipFill>
          <p:spPr>
            <a:xfrm>
              <a:off x="9847437" y="3050930"/>
              <a:ext cx="851849" cy="646008"/>
            </a:xfrm>
            <a:prstGeom prst="rect">
              <a:avLst/>
            </a:prstGeom>
          </p:spPr>
        </p:pic>
        <p:pic>
          <p:nvPicPr>
            <p:cNvPr id="43" name="Afbeelding 42"/>
            <p:cNvPicPr>
              <a:picLocks noChangeAspect="1"/>
            </p:cNvPicPr>
            <p:nvPr/>
          </p:nvPicPr>
          <p:blipFill>
            <a:blip r:embed="rId3"/>
            <a:stretch>
              <a:fillRect/>
            </a:stretch>
          </p:blipFill>
          <p:spPr>
            <a:xfrm>
              <a:off x="11296728" y="2938510"/>
              <a:ext cx="661201" cy="661201"/>
            </a:xfrm>
            <a:prstGeom prst="rect">
              <a:avLst/>
            </a:prstGeom>
          </p:spPr>
        </p:pic>
        <p:cxnSp>
          <p:nvCxnSpPr>
            <p:cNvPr id="75" name="Rechte verbindingslijn 74"/>
            <p:cNvCxnSpPr/>
            <p:nvPr/>
          </p:nvCxnSpPr>
          <p:spPr>
            <a:xfrm flipV="1">
              <a:off x="515938" y="5071525"/>
              <a:ext cx="11160123" cy="40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515938"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1925460"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3286760"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Rechte verbindingslijn 78"/>
            <p:cNvCxnSpPr/>
            <p:nvPr/>
          </p:nvCxnSpPr>
          <p:spPr>
            <a:xfrm>
              <a:off x="4683038"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Rechte verbindingslijn 79"/>
            <p:cNvCxnSpPr/>
            <p:nvPr/>
          </p:nvCxnSpPr>
          <p:spPr>
            <a:xfrm>
              <a:off x="6099439"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Rechte verbindingslijn 80"/>
            <p:cNvCxnSpPr/>
            <p:nvPr/>
          </p:nvCxnSpPr>
          <p:spPr>
            <a:xfrm>
              <a:off x="7515840"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Rechte verbindingslijn 81"/>
            <p:cNvCxnSpPr/>
            <p:nvPr/>
          </p:nvCxnSpPr>
          <p:spPr>
            <a:xfrm>
              <a:off x="8870664"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Rechte verbindingslijn 82"/>
            <p:cNvCxnSpPr/>
            <p:nvPr/>
          </p:nvCxnSpPr>
          <p:spPr>
            <a:xfrm>
              <a:off x="10259715" y="4928224"/>
              <a:ext cx="13647" cy="368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a:off x="11676061" y="4907752"/>
              <a:ext cx="13647" cy="36849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kstvak 84"/>
            <p:cNvSpPr txBox="1"/>
            <p:nvPr/>
          </p:nvSpPr>
          <p:spPr>
            <a:xfrm>
              <a:off x="378742" y="4517948"/>
              <a:ext cx="301686" cy="369332"/>
            </a:xfrm>
            <a:prstGeom prst="rect">
              <a:avLst/>
            </a:prstGeom>
            <a:noFill/>
          </p:spPr>
          <p:txBody>
            <a:bodyPr wrap="none" rtlCol="0">
              <a:spAutoFit/>
            </a:bodyPr>
            <a:lstStyle/>
            <a:p>
              <a:r>
                <a:rPr lang="en-US" dirty="0"/>
                <a:t>0</a:t>
              </a:r>
              <a:endParaRPr lang="nl-NL" dirty="0"/>
            </a:p>
          </p:txBody>
        </p:sp>
        <p:sp>
          <p:nvSpPr>
            <p:cNvPr id="86" name="Tekstvak 85"/>
            <p:cNvSpPr txBox="1"/>
            <p:nvPr/>
          </p:nvSpPr>
          <p:spPr>
            <a:xfrm>
              <a:off x="1788264" y="4517948"/>
              <a:ext cx="301686" cy="369332"/>
            </a:xfrm>
            <a:prstGeom prst="rect">
              <a:avLst/>
            </a:prstGeom>
            <a:noFill/>
          </p:spPr>
          <p:txBody>
            <a:bodyPr wrap="none" rtlCol="0">
              <a:spAutoFit/>
            </a:bodyPr>
            <a:lstStyle/>
            <a:p>
              <a:r>
                <a:rPr lang="en-US" dirty="0"/>
                <a:t>3</a:t>
              </a:r>
              <a:endParaRPr lang="nl-NL" dirty="0"/>
            </a:p>
          </p:txBody>
        </p:sp>
        <p:sp>
          <p:nvSpPr>
            <p:cNvPr id="87" name="Tekstvak 86"/>
            <p:cNvSpPr txBox="1"/>
            <p:nvPr/>
          </p:nvSpPr>
          <p:spPr>
            <a:xfrm>
              <a:off x="3135917" y="4517947"/>
              <a:ext cx="301686" cy="369332"/>
            </a:xfrm>
            <a:prstGeom prst="rect">
              <a:avLst/>
            </a:prstGeom>
            <a:noFill/>
          </p:spPr>
          <p:txBody>
            <a:bodyPr wrap="none" rtlCol="0">
              <a:spAutoFit/>
            </a:bodyPr>
            <a:lstStyle/>
            <a:p>
              <a:r>
                <a:rPr lang="en-US" dirty="0"/>
                <a:t>6</a:t>
              </a:r>
              <a:endParaRPr lang="nl-NL" dirty="0"/>
            </a:p>
          </p:txBody>
        </p:sp>
        <p:sp>
          <p:nvSpPr>
            <p:cNvPr id="88" name="Tekstvak 87"/>
            <p:cNvSpPr txBox="1"/>
            <p:nvPr/>
          </p:nvSpPr>
          <p:spPr>
            <a:xfrm>
              <a:off x="4545439" y="4517947"/>
              <a:ext cx="301686" cy="369332"/>
            </a:xfrm>
            <a:prstGeom prst="rect">
              <a:avLst/>
            </a:prstGeom>
            <a:noFill/>
          </p:spPr>
          <p:txBody>
            <a:bodyPr wrap="none" rtlCol="0">
              <a:spAutoFit/>
            </a:bodyPr>
            <a:lstStyle/>
            <a:p>
              <a:r>
                <a:rPr lang="en-US" dirty="0"/>
                <a:t>9</a:t>
              </a:r>
              <a:endParaRPr lang="nl-NL" dirty="0"/>
            </a:p>
          </p:txBody>
        </p:sp>
        <p:sp>
          <p:nvSpPr>
            <p:cNvPr id="89" name="Tekstvak 88"/>
            <p:cNvSpPr txBox="1"/>
            <p:nvPr/>
          </p:nvSpPr>
          <p:spPr>
            <a:xfrm>
              <a:off x="5962243" y="4517947"/>
              <a:ext cx="418704" cy="369332"/>
            </a:xfrm>
            <a:prstGeom prst="rect">
              <a:avLst/>
            </a:prstGeom>
            <a:noFill/>
          </p:spPr>
          <p:txBody>
            <a:bodyPr wrap="none" rtlCol="0">
              <a:spAutoFit/>
            </a:bodyPr>
            <a:lstStyle/>
            <a:p>
              <a:r>
                <a:rPr lang="en-US" dirty="0"/>
                <a:t>12</a:t>
              </a:r>
              <a:endParaRPr lang="nl-NL" dirty="0"/>
            </a:p>
          </p:txBody>
        </p:sp>
        <p:sp>
          <p:nvSpPr>
            <p:cNvPr id="90" name="Tekstvak 89"/>
            <p:cNvSpPr txBox="1"/>
            <p:nvPr/>
          </p:nvSpPr>
          <p:spPr>
            <a:xfrm>
              <a:off x="7371820" y="4520939"/>
              <a:ext cx="418704" cy="369332"/>
            </a:xfrm>
            <a:prstGeom prst="rect">
              <a:avLst/>
            </a:prstGeom>
            <a:noFill/>
          </p:spPr>
          <p:txBody>
            <a:bodyPr wrap="none" rtlCol="0">
              <a:spAutoFit/>
            </a:bodyPr>
            <a:lstStyle/>
            <a:p>
              <a:r>
                <a:rPr lang="en-US" dirty="0"/>
                <a:t>15</a:t>
              </a:r>
              <a:endParaRPr lang="nl-NL" dirty="0"/>
            </a:p>
          </p:txBody>
        </p:sp>
        <p:sp>
          <p:nvSpPr>
            <p:cNvPr id="91" name="Tekstvak 90"/>
            <p:cNvSpPr txBox="1"/>
            <p:nvPr/>
          </p:nvSpPr>
          <p:spPr>
            <a:xfrm>
              <a:off x="8719821" y="4517947"/>
              <a:ext cx="418704" cy="369332"/>
            </a:xfrm>
            <a:prstGeom prst="rect">
              <a:avLst/>
            </a:prstGeom>
            <a:noFill/>
          </p:spPr>
          <p:txBody>
            <a:bodyPr wrap="none" rtlCol="0">
              <a:spAutoFit/>
            </a:bodyPr>
            <a:lstStyle/>
            <a:p>
              <a:r>
                <a:rPr lang="en-US" dirty="0"/>
                <a:t>18</a:t>
              </a:r>
              <a:endParaRPr lang="nl-NL" dirty="0"/>
            </a:p>
          </p:txBody>
        </p:sp>
        <p:sp>
          <p:nvSpPr>
            <p:cNvPr id="92" name="Tekstvak 91"/>
            <p:cNvSpPr txBox="1"/>
            <p:nvPr/>
          </p:nvSpPr>
          <p:spPr>
            <a:xfrm>
              <a:off x="10107017" y="4517947"/>
              <a:ext cx="418704" cy="369332"/>
            </a:xfrm>
            <a:prstGeom prst="rect">
              <a:avLst/>
            </a:prstGeom>
            <a:noFill/>
          </p:spPr>
          <p:txBody>
            <a:bodyPr wrap="none" rtlCol="0">
              <a:spAutoFit/>
            </a:bodyPr>
            <a:lstStyle/>
            <a:p>
              <a:r>
                <a:rPr lang="en-US" dirty="0"/>
                <a:t>21</a:t>
              </a:r>
              <a:endParaRPr lang="nl-NL" dirty="0"/>
            </a:p>
          </p:txBody>
        </p:sp>
        <p:sp>
          <p:nvSpPr>
            <p:cNvPr id="93" name="Tekstvak 92"/>
            <p:cNvSpPr txBox="1"/>
            <p:nvPr/>
          </p:nvSpPr>
          <p:spPr>
            <a:xfrm>
              <a:off x="11511974" y="4517948"/>
              <a:ext cx="418704" cy="369332"/>
            </a:xfrm>
            <a:prstGeom prst="rect">
              <a:avLst/>
            </a:prstGeom>
            <a:noFill/>
          </p:spPr>
          <p:txBody>
            <a:bodyPr wrap="none" rtlCol="0">
              <a:spAutoFit/>
            </a:bodyPr>
            <a:lstStyle/>
            <a:p>
              <a:r>
                <a:rPr lang="en-US" dirty="0"/>
                <a:t>24</a:t>
              </a:r>
              <a:endParaRPr lang="nl-NL" dirty="0"/>
            </a:p>
          </p:txBody>
        </p:sp>
        <p:pic>
          <p:nvPicPr>
            <p:cNvPr id="94" name="Afbeelding 93"/>
            <p:cNvPicPr>
              <a:picLocks noChangeAspect="1"/>
            </p:cNvPicPr>
            <p:nvPr/>
          </p:nvPicPr>
          <p:blipFill>
            <a:blip r:embed="rId3"/>
            <a:stretch>
              <a:fillRect/>
            </a:stretch>
          </p:blipFill>
          <p:spPr>
            <a:xfrm>
              <a:off x="198984" y="5219781"/>
              <a:ext cx="661201" cy="661201"/>
            </a:xfrm>
            <a:prstGeom prst="rect">
              <a:avLst/>
            </a:prstGeom>
          </p:spPr>
        </p:pic>
        <p:pic>
          <p:nvPicPr>
            <p:cNvPr id="97" name="Afbeelding 96"/>
            <p:cNvPicPr>
              <a:picLocks noChangeAspect="1"/>
            </p:cNvPicPr>
            <p:nvPr/>
          </p:nvPicPr>
          <p:blipFill>
            <a:blip r:embed="rId4"/>
            <a:stretch>
              <a:fillRect/>
            </a:stretch>
          </p:blipFill>
          <p:spPr>
            <a:xfrm>
              <a:off x="5741747" y="5187166"/>
              <a:ext cx="851849" cy="646008"/>
            </a:xfrm>
            <a:prstGeom prst="rect">
              <a:avLst/>
            </a:prstGeom>
          </p:spPr>
        </p:pic>
        <p:pic>
          <p:nvPicPr>
            <p:cNvPr id="102" name="Afbeelding 101"/>
            <p:cNvPicPr>
              <a:picLocks noChangeAspect="1"/>
            </p:cNvPicPr>
            <p:nvPr/>
          </p:nvPicPr>
          <p:blipFill>
            <a:blip r:embed="rId3"/>
            <a:stretch>
              <a:fillRect/>
            </a:stretch>
          </p:blipFill>
          <p:spPr>
            <a:xfrm>
              <a:off x="11296728" y="5184946"/>
              <a:ext cx="661201" cy="661201"/>
            </a:xfrm>
            <a:prstGeom prst="rect">
              <a:avLst/>
            </a:prstGeom>
          </p:spPr>
        </p:pic>
        <p:sp>
          <p:nvSpPr>
            <p:cNvPr id="124" name="Ovaal 123"/>
            <p:cNvSpPr/>
            <p:nvPr/>
          </p:nvSpPr>
          <p:spPr>
            <a:xfrm>
              <a:off x="1700270" y="5375808"/>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Ovaal 124"/>
            <p:cNvSpPr/>
            <p:nvPr/>
          </p:nvSpPr>
          <p:spPr>
            <a:xfrm>
              <a:off x="3061571" y="5375983"/>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Ovaal 125"/>
            <p:cNvSpPr/>
            <p:nvPr/>
          </p:nvSpPr>
          <p:spPr>
            <a:xfrm>
              <a:off x="4451025" y="5375327"/>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Ovaal 126"/>
            <p:cNvSpPr/>
            <p:nvPr/>
          </p:nvSpPr>
          <p:spPr>
            <a:xfrm>
              <a:off x="7312852" y="5376568"/>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8" name="Ovaal 127"/>
            <p:cNvSpPr/>
            <p:nvPr/>
          </p:nvSpPr>
          <p:spPr>
            <a:xfrm>
              <a:off x="8638651" y="5351410"/>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Ovaal 128"/>
            <p:cNvSpPr/>
            <p:nvPr/>
          </p:nvSpPr>
          <p:spPr>
            <a:xfrm>
              <a:off x="10034525" y="5376568"/>
              <a:ext cx="477672" cy="48396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1" name="Tekstvak 130"/>
          <p:cNvSpPr txBox="1"/>
          <p:nvPr/>
        </p:nvSpPr>
        <p:spPr>
          <a:xfrm>
            <a:off x="0" y="2872649"/>
            <a:ext cx="953274" cy="369332"/>
          </a:xfrm>
          <a:prstGeom prst="rect">
            <a:avLst/>
          </a:prstGeom>
          <a:noFill/>
        </p:spPr>
        <p:txBody>
          <a:bodyPr wrap="none" rtlCol="0">
            <a:spAutoFit/>
          </a:bodyPr>
          <a:lstStyle/>
          <a:p>
            <a:r>
              <a:rPr lang="en-US" dirty="0" err="1"/>
              <a:t>Regulier</a:t>
            </a:r>
            <a:endParaRPr lang="nl-NL" dirty="0"/>
          </a:p>
        </p:txBody>
      </p:sp>
      <p:sp>
        <p:nvSpPr>
          <p:cNvPr id="132" name="Tekstvak 131"/>
          <p:cNvSpPr txBox="1"/>
          <p:nvPr/>
        </p:nvSpPr>
        <p:spPr>
          <a:xfrm>
            <a:off x="41279" y="4650873"/>
            <a:ext cx="890372" cy="369332"/>
          </a:xfrm>
          <a:prstGeom prst="rect">
            <a:avLst/>
          </a:prstGeom>
          <a:noFill/>
        </p:spPr>
        <p:txBody>
          <a:bodyPr wrap="none" rtlCol="0">
            <a:spAutoFit/>
          </a:bodyPr>
          <a:lstStyle/>
          <a:p>
            <a:r>
              <a:rPr lang="en-US" dirty="0" err="1"/>
              <a:t>Digitaal</a:t>
            </a:r>
            <a:endParaRPr lang="nl-NL" dirty="0"/>
          </a:p>
        </p:txBody>
      </p:sp>
      <p:sp>
        <p:nvSpPr>
          <p:cNvPr id="133" name="Tekstvak 132"/>
          <p:cNvSpPr txBox="1"/>
          <p:nvPr/>
        </p:nvSpPr>
        <p:spPr>
          <a:xfrm>
            <a:off x="9362571" y="243600"/>
            <a:ext cx="564578" cy="369332"/>
          </a:xfrm>
          <a:prstGeom prst="rect">
            <a:avLst/>
          </a:prstGeom>
          <a:noFill/>
        </p:spPr>
        <p:txBody>
          <a:bodyPr wrap="none" rtlCol="0">
            <a:spAutoFit/>
          </a:bodyPr>
          <a:lstStyle/>
          <a:p>
            <a:r>
              <a:rPr lang="en-US"/>
              <a:t>Arts</a:t>
            </a:r>
            <a:endParaRPr lang="nl-NL" dirty="0"/>
          </a:p>
        </p:txBody>
      </p:sp>
      <p:sp>
        <p:nvSpPr>
          <p:cNvPr id="134" name="Tekstvak 133"/>
          <p:cNvSpPr txBox="1"/>
          <p:nvPr/>
        </p:nvSpPr>
        <p:spPr>
          <a:xfrm>
            <a:off x="9355055" y="850350"/>
            <a:ext cx="2554545" cy="369332"/>
          </a:xfrm>
          <a:prstGeom prst="rect">
            <a:avLst/>
          </a:prstGeom>
          <a:noFill/>
        </p:spPr>
        <p:txBody>
          <a:bodyPr wrap="none" rtlCol="0">
            <a:spAutoFit/>
          </a:bodyPr>
          <a:lstStyle/>
          <a:p>
            <a:r>
              <a:rPr lang="en-US" dirty="0" err="1"/>
              <a:t>Verpleegkundig</a:t>
            </a:r>
            <a:r>
              <a:rPr lang="en-US" dirty="0"/>
              <a:t> specialist</a:t>
            </a:r>
            <a:endParaRPr lang="nl-NL" dirty="0"/>
          </a:p>
        </p:txBody>
      </p:sp>
      <p:sp>
        <p:nvSpPr>
          <p:cNvPr id="135" name="Tekstvak 134"/>
          <p:cNvSpPr txBox="1"/>
          <p:nvPr/>
        </p:nvSpPr>
        <p:spPr>
          <a:xfrm>
            <a:off x="9289206" y="1418548"/>
            <a:ext cx="2647648" cy="369332"/>
          </a:xfrm>
          <a:prstGeom prst="rect">
            <a:avLst/>
          </a:prstGeom>
          <a:noFill/>
        </p:spPr>
        <p:txBody>
          <a:bodyPr wrap="none" rtlCol="0">
            <a:spAutoFit/>
          </a:bodyPr>
          <a:lstStyle/>
          <a:p>
            <a:r>
              <a:rPr lang="en-US" dirty="0" err="1"/>
              <a:t>Periodieke</a:t>
            </a:r>
            <a:r>
              <a:rPr lang="en-US" dirty="0"/>
              <a:t> check via Luscii</a:t>
            </a:r>
            <a:endParaRPr lang="nl-NL" dirty="0"/>
          </a:p>
        </p:txBody>
      </p:sp>
      <p:sp>
        <p:nvSpPr>
          <p:cNvPr id="136" name="Rechthoek 135"/>
          <p:cNvSpPr/>
          <p:nvPr/>
        </p:nvSpPr>
        <p:spPr>
          <a:xfrm>
            <a:off x="8243959" y="52680"/>
            <a:ext cx="3713970" cy="1852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8209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Luscii programma’s</a:t>
            </a:r>
          </a:p>
        </p:txBody>
      </p:sp>
      <p:graphicFrame>
        <p:nvGraphicFramePr>
          <p:cNvPr id="6" name="Diagram 5"/>
          <p:cNvGraphicFramePr/>
          <p:nvPr>
            <p:extLst>
              <p:ext uri="{D42A27DB-BD31-4B8C-83A1-F6EECF244321}">
                <p14:modId xmlns:p14="http://schemas.microsoft.com/office/powerpoint/2010/main" val="4170626416"/>
              </p:ext>
            </p:extLst>
          </p:nvPr>
        </p:nvGraphicFramePr>
        <p:xfrm>
          <a:off x="515939" y="719666"/>
          <a:ext cx="1116012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Rechte verbindingslijn 2"/>
          <p:cNvCxnSpPr/>
          <p:nvPr/>
        </p:nvCxnSpPr>
        <p:spPr>
          <a:xfrm>
            <a:off x="2144684" y="4671749"/>
            <a:ext cx="9144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5" name="Rechthoek 4"/>
          <p:cNvSpPr/>
          <p:nvPr/>
        </p:nvSpPr>
        <p:spPr>
          <a:xfrm>
            <a:off x="9376255" y="5307673"/>
            <a:ext cx="914400" cy="38244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p:cNvSpPr/>
          <p:nvPr/>
        </p:nvSpPr>
        <p:spPr>
          <a:xfrm>
            <a:off x="9376255" y="5755891"/>
            <a:ext cx="914400" cy="38244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4" name="Tekstvak 13"/>
          <p:cNvSpPr txBox="1"/>
          <p:nvPr/>
        </p:nvSpPr>
        <p:spPr>
          <a:xfrm>
            <a:off x="10290655" y="5376538"/>
            <a:ext cx="601318" cy="307777"/>
          </a:xfrm>
          <a:prstGeom prst="rect">
            <a:avLst/>
          </a:prstGeom>
          <a:noFill/>
        </p:spPr>
        <p:txBody>
          <a:bodyPr wrap="none" rtlCol="0">
            <a:spAutoFit/>
          </a:bodyPr>
          <a:lstStyle/>
          <a:p>
            <a:r>
              <a:rPr lang="nl-NL" sz="1400" dirty="0"/>
              <a:t>= Live</a:t>
            </a:r>
          </a:p>
        </p:txBody>
      </p:sp>
      <p:sp>
        <p:nvSpPr>
          <p:cNvPr id="15" name="Tekstvak 14"/>
          <p:cNvSpPr txBox="1"/>
          <p:nvPr/>
        </p:nvSpPr>
        <p:spPr>
          <a:xfrm>
            <a:off x="10290654" y="5699341"/>
            <a:ext cx="1538498" cy="523220"/>
          </a:xfrm>
          <a:prstGeom prst="rect">
            <a:avLst/>
          </a:prstGeom>
          <a:noFill/>
        </p:spPr>
        <p:txBody>
          <a:bodyPr wrap="none" rtlCol="0">
            <a:spAutoFit/>
          </a:bodyPr>
          <a:lstStyle/>
          <a:p>
            <a:r>
              <a:rPr lang="nl-NL" sz="1400" dirty="0"/>
              <a:t>= Implementatie / </a:t>
            </a:r>
          </a:p>
          <a:p>
            <a:r>
              <a:rPr lang="nl-NL" sz="1400" dirty="0"/>
              <a:t>    verkenning</a:t>
            </a:r>
          </a:p>
        </p:txBody>
      </p:sp>
      <p:sp>
        <p:nvSpPr>
          <p:cNvPr id="17" name="Rechthoek 16"/>
          <p:cNvSpPr/>
          <p:nvPr/>
        </p:nvSpPr>
        <p:spPr>
          <a:xfrm>
            <a:off x="9008899" y="5077314"/>
            <a:ext cx="2844848" cy="1145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006F309-767F-4512-ABDD-656DABB4E068}"/>
              </a:ext>
            </a:extLst>
          </p:cNvPr>
          <p:cNvSpPr/>
          <p:nvPr/>
        </p:nvSpPr>
        <p:spPr>
          <a:xfrm>
            <a:off x="5267315" y="5672554"/>
            <a:ext cx="1549825" cy="92489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Post operatief darm (colon)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&gt;70% patiënten 2024</a:t>
            </a:r>
          </a:p>
        </p:txBody>
      </p:sp>
      <p:sp>
        <p:nvSpPr>
          <p:cNvPr id="11" name="Rechthoek 10">
            <a:extLst>
              <a:ext uri="{FF2B5EF4-FFF2-40B4-BE49-F238E27FC236}">
                <a16:creationId xmlns:a16="http://schemas.microsoft.com/office/drawing/2014/main" id="{D98668CF-B42D-44AC-AD30-209B9C481967}"/>
              </a:ext>
            </a:extLst>
          </p:cNvPr>
          <p:cNvSpPr/>
          <p:nvPr/>
        </p:nvSpPr>
        <p:spPr>
          <a:xfrm>
            <a:off x="6923721" y="5657635"/>
            <a:ext cx="1751716" cy="939810"/>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Hypertensie</a:t>
            </a:r>
          </a:p>
          <a:p>
            <a:pPr marL="0" marR="0" lvl="0" indent="0" algn="ctr" defTabSz="914400" eaLnBrk="1" fontAlgn="auto" latinLnBrk="0" hangingPunct="1">
              <a:lnSpc>
                <a:spcPct val="100000"/>
              </a:lnSpc>
              <a:spcBef>
                <a:spcPts val="0"/>
              </a:spcBef>
              <a:spcAft>
                <a:spcPts val="0"/>
              </a:spcAft>
              <a:buClrTx/>
              <a:buSzTx/>
              <a:buFontTx/>
              <a:buNone/>
              <a:tabLst/>
              <a:defRPr/>
            </a:pPr>
            <a:r>
              <a:rPr lang="nl-NL" sz="1200" kern="0" dirty="0">
                <a:solidFill>
                  <a:srgbClr val="FFFFFF"/>
                </a:solidFill>
                <a:latin typeface="Calibri" panose="020F0502020204030204"/>
              </a:rPr>
              <a:t>Gestart December 2024</a:t>
            </a: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 name="Rechthoek 1"/>
          <p:cNvSpPr/>
          <p:nvPr/>
        </p:nvSpPr>
        <p:spPr>
          <a:xfrm>
            <a:off x="648929" y="521109"/>
            <a:ext cx="1700981" cy="87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412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78DD2-B69F-41CA-92D8-A712FD7FFA03}"/>
              </a:ext>
            </a:extLst>
          </p:cNvPr>
          <p:cNvSpPr>
            <a:spLocks noGrp="1"/>
          </p:cNvSpPr>
          <p:nvPr>
            <p:ph type="title"/>
          </p:nvPr>
        </p:nvSpPr>
        <p:spPr>
          <a:xfrm>
            <a:off x="1134632" y="584932"/>
            <a:ext cx="10189144" cy="1325563"/>
          </a:xfrm>
        </p:spPr>
        <p:txBody>
          <a:bodyPr/>
          <a:lstStyle/>
          <a:p>
            <a:endParaRPr lang="nl-NL"/>
          </a:p>
        </p:txBody>
      </p:sp>
      <p:pic>
        <p:nvPicPr>
          <p:cNvPr id="21" name="Picture 8" descr="15 Essentials for Chemotherapy Comfort">
            <a:extLst>
              <a:ext uri="{FF2B5EF4-FFF2-40B4-BE49-F238E27FC236}">
                <a16:creationId xmlns:a16="http://schemas.microsoft.com/office/drawing/2014/main" id="{F0EE7A50-F515-4C47-B04E-DD3EA9A3BD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135002" y="403503"/>
            <a:ext cx="2853647" cy="16362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gulatory body publishes evidence-based guidance on early mobilisation for stroke  patients | The Chartered Society of Physiotherapy">
            <a:extLst>
              <a:ext uri="{FF2B5EF4-FFF2-40B4-BE49-F238E27FC236}">
                <a16:creationId xmlns:a16="http://schemas.microsoft.com/office/drawing/2014/main" id="{1315439F-2070-4A09-904E-2554BD4866E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013059" y="407996"/>
            <a:ext cx="2868490" cy="16351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hthoek 22">
            <a:extLst>
              <a:ext uri="{FF2B5EF4-FFF2-40B4-BE49-F238E27FC236}">
                <a16:creationId xmlns:a16="http://schemas.microsoft.com/office/drawing/2014/main" id="{4035C057-1809-457E-AE2D-248333916122}"/>
              </a:ext>
            </a:extLst>
          </p:cNvPr>
          <p:cNvSpPr/>
          <p:nvPr/>
        </p:nvSpPr>
        <p:spPr>
          <a:xfrm>
            <a:off x="9023797" y="2043099"/>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CVA – AF detectie begin 2025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CVA – transmuraal 2025</a:t>
            </a:r>
          </a:p>
        </p:txBody>
      </p:sp>
      <p:pic>
        <p:nvPicPr>
          <p:cNvPr id="24" name="Picture 4" descr="Bone Fractures: The Phases of Healing, and How to Heal Faster – MEND">
            <a:extLst>
              <a:ext uri="{FF2B5EF4-FFF2-40B4-BE49-F238E27FC236}">
                <a16:creationId xmlns:a16="http://schemas.microsoft.com/office/drawing/2014/main" id="{877CCCB3-76D2-4FBC-B403-CE2B3077751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7736" y="2616729"/>
            <a:ext cx="2859756" cy="1901065"/>
          </a:xfrm>
          <a:prstGeom prst="rect">
            <a:avLst/>
          </a:prstGeom>
          <a:noFill/>
          <a:extLst>
            <a:ext uri="{909E8E84-426E-40DD-AFC4-6F175D3DCCD1}">
              <a14:hiddenFill xmlns:a14="http://schemas.microsoft.com/office/drawing/2010/main">
                <a:solidFill>
                  <a:srgbClr val="FFFFFF"/>
                </a:solidFill>
              </a14:hiddenFill>
            </a:ext>
          </a:extLst>
        </p:spPr>
      </p:pic>
      <p:sp>
        <p:nvSpPr>
          <p:cNvPr id="25" name="Rechthoek 24">
            <a:extLst>
              <a:ext uri="{FF2B5EF4-FFF2-40B4-BE49-F238E27FC236}">
                <a16:creationId xmlns:a16="http://schemas.microsoft.com/office/drawing/2014/main" id="{78D157F5-C14E-42C1-AB15-2499940F785E}"/>
              </a:ext>
            </a:extLst>
          </p:cNvPr>
          <p:cNvSpPr/>
          <p:nvPr/>
        </p:nvSpPr>
        <p:spPr>
          <a:xfrm>
            <a:off x="187736" y="4253016"/>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Virtual </a:t>
            </a:r>
            <a:r>
              <a:rPr kumimoji="0" lang="nl-NL" sz="1200" b="0" i="0" u="none" strike="noStrike" kern="0" cap="none" spc="0" normalizeH="0" baseline="0" noProof="0" dirty="0" err="1">
                <a:ln>
                  <a:noFill/>
                </a:ln>
                <a:solidFill>
                  <a:srgbClr val="FFFFFF"/>
                </a:solidFill>
                <a:effectLst/>
                <a:uLnTx/>
                <a:uFillTx/>
                <a:latin typeface="Calibri" panose="020F0502020204030204"/>
                <a:ea typeface="+mn-ea"/>
                <a:cs typeface="+mn-cs"/>
              </a:rPr>
              <a:t>Fracture</a:t>
            </a: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 Care Enkel – begin 2025</a:t>
            </a:r>
          </a:p>
        </p:txBody>
      </p:sp>
      <p:pic>
        <p:nvPicPr>
          <p:cNvPr id="26" name="Picture 6" descr="Free Photo | Surgeons discussing on patient x-ray in operation room">
            <a:extLst>
              <a:ext uri="{FF2B5EF4-FFF2-40B4-BE49-F238E27FC236}">
                <a16:creationId xmlns:a16="http://schemas.microsoft.com/office/drawing/2014/main" id="{118B1386-997B-4051-9BCF-AC2F7F395C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0" y="406809"/>
            <a:ext cx="2859757" cy="1901065"/>
          </a:xfrm>
          <a:prstGeom prst="rect">
            <a:avLst/>
          </a:prstGeom>
          <a:noFill/>
          <a:extLst>
            <a:ext uri="{909E8E84-426E-40DD-AFC4-6F175D3DCCD1}">
              <a14:hiddenFill xmlns:a14="http://schemas.microsoft.com/office/drawing/2010/main">
                <a:solidFill>
                  <a:srgbClr val="FFFFFF"/>
                </a:solidFill>
              </a14:hiddenFill>
            </a:ext>
          </a:extLst>
        </p:spPr>
      </p:pic>
      <p:sp>
        <p:nvSpPr>
          <p:cNvPr id="27" name="Rechthoek 26">
            <a:extLst>
              <a:ext uri="{FF2B5EF4-FFF2-40B4-BE49-F238E27FC236}">
                <a16:creationId xmlns:a16="http://schemas.microsoft.com/office/drawing/2014/main" id="{11FEC89F-AFE0-4B0E-BAD5-B36DE2CD3BC7}"/>
              </a:ext>
            </a:extLst>
          </p:cNvPr>
          <p:cNvSpPr/>
          <p:nvPr/>
        </p:nvSpPr>
        <p:spPr>
          <a:xfrm>
            <a:off x="6096000" y="2043095"/>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Perioperatief – voorjaar 2025</a:t>
            </a:r>
          </a:p>
        </p:txBody>
      </p:sp>
      <p:sp>
        <p:nvSpPr>
          <p:cNvPr id="28" name="Rechthoek 27">
            <a:extLst>
              <a:ext uri="{FF2B5EF4-FFF2-40B4-BE49-F238E27FC236}">
                <a16:creationId xmlns:a16="http://schemas.microsoft.com/office/drawing/2014/main" id="{5D2AC799-1222-4DED-8518-55C5D5B3BD8D}"/>
              </a:ext>
            </a:extLst>
          </p:cNvPr>
          <p:cNvSpPr/>
          <p:nvPr/>
        </p:nvSpPr>
        <p:spPr>
          <a:xfrm>
            <a:off x="3128893" y="2039790"/>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Therapie begeleiding Oncologie  – begin 2025</a:t>
            </a:r>
          </a:p>
        </p:txBody>
      </p:sp>
      <p:pic>
        <p:nvPicPr>
          <p:cNvPr id="29" name="Picture 10" descr="Kidney ultrasound scans: What to expect and more">
            <a:extLst>
              <a:ext uri="{FF2B5EF4-FFF2-40B4-BE49-F238E27FC236}">
                <a16:creationId xmlns:a16="http://schemas.microsoft.com/office/drawing/2014/main" id="{B1B95D0B-AAC6-4B72-BBF4-48F30CC9180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29907" y="2592250"/>
            <a:ext cx="2853647" cy="1635104"/>
          </a:xfrm>
          <a:prstGeom prst="rect">
            <a:avLst/>
          </a:prstGeom>
          <a:noFill/>
          <a:extLst>
            <a:ext uri="{909E8E84-426E-40DD-AFC4-6F175D3DCCD1}">
              <a14:hiddenFill xmlns:a14="http://schemas.microsoft.com/office/drawing/2010/main">
                <a:solidFill>
                  <a:srgbClr val="FFFFFF"/>
                </a:solidFill>
              </a14:hiddenFill>
            </a:ext>
          </a:extLst>
        </p:spPr>
      </p:pic>
      <p:sp>
        <p:nvSpPr>
          <p:cNvPr id="30" name="Rechthoek 29">
            <a:extLst>
              <a:ext uri="{FF2B5EF4-FFF2-40B4-BE49-F238E27FC236}">
                <a16:creationId xmlns:a16="http://schemas.microsoft.com/office/drawing/2014/main" id="{973B2E28-7106-4E84-B02C-92FE0576620C}"/>
              </a:ext>
            </a:extLst>
          </p:cNvPr>
          <p:cNvSpPr/>
          <p:nvPr/>
        </p:nvSpPr>
        <p:spPr>
          <a:xfrm>
            <a:off x="9029907" y="4227354"/>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Chronische </a:t>
            </a:r>
            <a:r>
              <a:rPr kumimoji="0" lang="nl-NL" sz="1200" b="0" i="0" u="none" strike="noStrike" kern="0" cap="none" spc="0" normalizeH="0" baseline="0" noProof="0" dirty="0" err="1">
                <a:ln>
                  <a:noFill/>
                </a:ln>
                <a:solidFill>
                  <a:srgbClr val="FFFFFF"/>
                </a:solidFill>
                <a:effectLst/>
                <a:uLnTx/>
                <a:uFillTx/>
                <a:latin typeface="Calibri" panose="020F0502020204030204"/>
                <a:ea typeface="+mn-ea"/>
                <a:cs typeface="+mn-cs"/>
              </a:rPr>
              <a:t>Nierschade</a:t>
            </a: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 – zomer 2025</a:t>
            </a:r>
          </a:p>
        </p:txBody>
      </p:sp>
      <p:pic>
        <p:nvPicPr>
          <p:cNvPr id="31" name="Picture 12" descr="10 Symptoms of Abdominal Disease You Shouldn't Ignore">
            <a:extLst>
              <a:ext uri="{FF2B5EF4-FFF2-40B4-BE49-F238E27FC236}">
                <a16:creationId xmlns:a16="http://schemas.microsoft.com/office/drawing/2014/main" id="{CD35D781-FE70-4300-AAF8-2DC1B1198B0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96000" y="2593267"/>
            <a:ext cx="2853647" cy="1639595"/>
          </a:xfrm>
          <a:prstGeom prst="rect">
            <a:avLst/>
          </a:prstGeom>
          <a:noFill/>
          <a:extLst>
            <a:ext uri="{909E8E84-426E-40DD-AFC4-6F175D3DCCD1}">
              <a14:hiddenFill xmlns:a14="http://schemas.microsoft.com/office/drawing/2010/main">
                <a:solidFill>
                  <a:srgbClr val="FFFFFF"/>
                </a:solidFill>
              </a14:hiddenFill>
            </a:ext>
          </a:extLst>
        </p:spPr>
      </p:pic>
      <p:sp>
        <p:nvSpPr>
          <p:cNvPr id="32" name="Rechthoek 31">
            <a:extLst>
              <a:ext uri="{FF2B5EF4-FFF2-40B4-BE49-F238E27FC236}">
                <a16:creationId xmlns:a16="http://schemas.microsoft.com/office/drawing/2014/main" id="{868B3752-D159-4724-A76D-5EF6D3EC04E1}"/>
              </a:ext>
            </a:extLst>
          </p:cNvPr>
          <p:cNvSpPr/>
          <p:nvPr/>
        </p:nvSpPr>
        <p:spPr>
          <a:xfrm>
            <a:off x="6094459" y="4227354"/>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IBD – zomer 2025</a:t>
            </a:r>
          </a:p>
        </p:txBody>
      </p:sp>
      <p:pic>
        <p:nvPicPr>
          <p:cNvPr id="33" name="Picture 18" descr="HELLP-syndroom: oorzaak, symptomen en behandeling | WIJ.nl">
            <a:extLst>
              <a:ext uri="{FF2B5EF4-FFF2-40B4-BE49-F238E27FC236}">
                <a16:creationId xmlns:a16="http://schemas.microsoft.com/office/drawing/2014/main" id="{8D35359D-5593-4791-A6A4-31AA5F4C08D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93846" y="403503"/>
            <a:ext cx="2853647" cy="1639592"/>
          </a:xfrm>
          <a:prstGeom prst="rect">
            <a:avLst/>
          </a:prstGeom>
          <a:noFill/>
          <a:extLst>
            <a:ext uri="{909E8E84-426E-40DD-AFC4-6F175D3DCCD1}">
              <a14:hiddenFill xmlns:a14="http://schemas.microsoft.com/office/drawing/2010/main">
                <a:solidFill>
                  <a:srgbClr val="FFFFFF"/>
                </a:solidFill>
              </a14:hiddenFill>
            </a:ext>
          </a:extLst>
        </p:spPr>
      </p:pic>
      <p:sp>
        <p:nvSpPr>
          <p:cNvPr id="34" name="Rechthoek 33">
            <a:extLst>
              <a:ext uri="{FF2B5EF4-FFF2-40B4-BE49-F238E27FC236}">
                <a16:creationId xmlns:a16="http://schemas.microsoft.com/office/drawing/2014/main" id="{0588485A-0E16-490B-A703-6942514D0084}"/>
              </a:ext>
            </a:extLst>
          </p:cNvPr>
          <p:cNvSpPr/>
          <p:nvPr/>
        </p:nvSpPr>
        <p:spPr>
          <a:xfrm>
            <a:off x="196469" y="2037586"/>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Zwangerschapshypertensie – begin 2025</a:t>
            </a:r>
          </a:p>
        </p:txBody>
      </p:sp>
      <p:pic>
        <p:nvPicPr>
          <p:cNvPr id="35" name="Picture 10" descr="Kidney ultrasound scans: What to expect and more">
            <a:extLst>
              <a:ext uri="{FF2B5EF4-FFF2-40B4-BE49-F238E27FC236}">
                <a16:creationId xmlns:a16="http://schemas.microsoft.com/office/drawing/2014/main" id="{8ED92ADE-57EF-4C64-B013-4131C837AB6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128893" y="2605982"/>
            <a:ext cx="2853647" cy="1635104"/>
          </a:xfrm>
          <a:prstGeom prst="rect">
            <a:avLst/>
          </a:prstGeom>
          <a:noFill/>
          <a:extLst>
            <a:ext uri="{909E8E84-426E-40DD-AFC4-6F175D3DCCD1}">
              <a14:hiddenFill xmlns:a14="http://schemas.microsoft.com/office/drawing/2010/main">
                <a:solidFill>
                  <a:srgbClr val="FFFFFF"/>
                </a:solidFill>
              </a14:hiddenFill>
            </a:ext>
          </a:extLst>
        </p:spPr>
      </p:pic>
      <p:sp>
        <p:nvSpPr>
          <p:cNvPr id="36" name="Rechthoek 35">
            <a:extLst>
              <a:ext uri="{FF2B5EF4-FFF2-40B4-BE49-F238E27FC236}">
                <a16:creationId xmlns:a16="http://schemas.microsoft.com/office/drawing/2014/main" id="{298673FF-A714-4A97-B830-401589C9FA26}"/>
              </a:ext>
            </a:extLst>
          </p:cNvPr>
          <p:cNvSpPr/>
          <p:nvPr/>
        </p:nvSpPr>
        <p:spPr>
          <a:xfrm>
            <a:off x="3128893" y="4241086"/>
            <a:ext cx="2859757" cy="478861"/>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Knie/Heup artrose – zomer 2025</a:t>
            </a:r>
          </a:p>
        </p:txBody>
      </p:sp>
      <p:pic>
        <p:nvPicPr>
          <p:cNvPr id="37" name="Picture 20" descr="Huisarts stelt twee keer vaker heupartrose vast - Amazing Erasmus MC">
            <a:extLst>
              <a:ext uri="{FF2B5EF4-FFF2-40B4-BE49-F238E27FC236}">
                <a16:creationId xmlns:a16="http://schemas.microsoft.com/office/drawing/2014/main" id="{8B683CCA-DBEA-422B-B973-C353244C661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128893" y="2605982"/>
            <a:ext cx="2853647" cy="163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09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49CA1AE-91B0-4280-A2E3-300C3866D3C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74699" y="4206"/>
            <a:ext cx="9617302" cy="6853793"/>
          </a:xfrm>
          <a:prstGeom prst="rect">
            <a:avLst/>
          </a:prstGeom>
        </p:spPr>
      </p:pic>
      <p:sp>
        <p:nvSpPr>
          <p:cNvPr id="14" name="Round Same-side Corner of Rectangle 32">
            <a:extLst>
              <a:ext uri="{FF2B5EF4-FFF2-40B4-BE49-F238E27FC236}">
                <a16:creationId xmlns:a16="http://schemas.microsoft.com/office/drawing/2014/main" id="{842E3E62-1BE2-4A8F-807B-CF42CB6BC086}"/>
              </a:ext>
            </a:extLst>
          </p:cNvPr>
          <p:cNvSpPr/>
          <p:nvPr/>
        </p:nvSpPr>
        <p:spPr bwMode="gray">
          <a:xfrm rot="5400000">
            <a:off x="-1506257" y="1506254"/>
            <a:ext cx="6858001" cy="3845490"/>
          </a:xfrm>
          <a:prstGeom prst="round2SameRect">
            <a:avLst/>
          </a:prstGeom>
          <a:solidFill>
            <a:schemeClr val="accent3">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aa-ET"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963ACF39-5255-40DA-8923-8DD638F17B18}"/>
              </a:ext>
            </a:extLst>
          </p:cNvPr>
          <p:cNvSpPr txBox="1"/>
          <p:nvPr/>
        </p:nvSpPr>
        <p:spPr>
          <a:xfrm>
            <a:off x="397721" y="802479"/>
            <a:ext cx="320213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monitoringsverpleeg-kundigen</a:t>
            </a: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kstvak 8">
            <a:extLst>
              <a:ext uri="{FF2B5EF4-FFF2-40B4-BE49-F238E27FC236}">
                <a16:creationId xmlns:a16="http://schemas.microsoft.com/office/drawing/2014/main" id="{F29472BD-A135-418D-991D-49E760A98D84}"/>
              </a:ext>
            </a:extLst>
          </p:cNvPr>
          <p:cNvSpPr txBox="1"/>
          <p:nvPr/>
        </p:nvSpPr>
        <p:spPr>
          <a:xfrm>
            <a:off x="397720" y="294648"/>
            <a:ext cx="389530"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6000" b="0" i="0" u="none" strike="noStrike" kern="1200" cap="none" spc="0" normalizeH="0" baseline="0" noProof="0" dirty="0">
                <a:ln>
                  <a:noFill/>
                </a:ln>
                <a:solidFill>
                  <a:srgbClr val="FFFFFF"/>
                </a:solidFill>
                <a:effectLst/>
                <a:uLnTx/>
                <a:uFillTx/>
                <a:latin typeface="Calibri" panose="020F0502020204030204"/>
                <a:ea typeface="+mn-ea"/>
                <a:cs typeface="+mn-cs"/>
              </a:rPr>
              <a:t>6</a:t>
            </a:r>
          </a:p>
        </p:txBody>
      </p:sp>
      <p:sp>
        <p:nvSpPr>
          <p:cNvPr id="10" name="Tekstvak 9">
            <a:extLst>
              <a:ext uri="{FF2B5EF4-FFF2-40B4-BE49-F238E27FC236}">
                <a16:creationId xmlns:a16="http://schemas.microsoft.com/office/drawing/2014/main" id="{92EB0085-19D6-4E1D-B060-A6BF9815DD4C}"/>
              </a:ext>
            </a:extLst>
          </p:cNvPr>
          <p:cNvSpPr txBox="1"/>
          <p:nvPr/>
        </p:nvSpPr>
        <p:spPr>
          <a:xfrm>
            <a:off x="397718" y="3437550"/>
            <a:ext cx="2990942"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COPD patiënten bilateraal gemonitord met Maasstad Ziekenhuis</a:t>
            </a:r>
          </a:p>
        </p:txBody>
      </p:sp>
      <p:sp>
        <p:nvSpPr>
          <p:cNvPr id="11" name="Tekstvak 10">
            <a:extLst>
              <a:ext uri="{FF2B5EF4-FFF2-40B4-BE49-F238E27FC236}">
                <a16:creationId xmlns:a16="http://schemas.microsoft.com/office/drawing/2014/main" id="{90356E2E-2C5B-4A11-ACD3-488FBB5E9EDD}"/>
              </a:ext>
            </a:extLst>
          </p:cNvPr>
          <p:cNvSpPr txBox="1"/>
          <p:nvPr/>
        </p:nvSpPr>
        <p:spPr>
          <a:xfrm>
            <a:off x="397717" y="2929719"/>
            <a:ext cx="1168590"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6000" b="0" i="0" u="none" strike="noStrike" kern="1200" cap="none" spc="0" normalizeH="0" baseline="0" noProof="0" dirty="0">
                <a:ln>
                  <a:noFill/>
                </a:ln>
                <a:solidFill>
                  <a:srgbClr val="FFFFFF"/>
                </a:solidFill>
                <a:effectLst/>
                <a:uLnTx/>
                <a:uFillTx/>
                <a:latin typeface="Calibri" panose="020F0502020204030204"/>
                <a:ea typeface="+mn-ea"/>
                <a:cs typeface="+mn-cs"/>
              </a:rPr>
              <a:t>500</a:t>
            </a:r>
          </a:p>
        </p:txBody>
      </p:sp>
      <p:sp>
        <p:nvSpPr>
          <p:cNvPr id="12" name="Tekstvak 11">
            <a:extLst>
              <a:ext uri="{FF2B5EF4-FFF2-40B4-BE49-F238E27FC236}">
                <a16:creationId xmlns:a16="http://schemas.microsoft.com/office/drawing/2014/main" id="{CE6B70CD-9857-4DCE-BBD1-C32A55979BB9}"/>
              </a:ext>
            </a:extLst>
          </p:cNvPr>
          <p:cNvSpPr txBox="1"/>
          <p:nvPr/>
        </p:nvSpPr>
        <p:spPr>
          <a:xfrm>
            <a:off x="397718" y="4951035"/>
            <a:ext cx="299094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zorgpaden gemonitord in eigen centrum</a:t>
            </a:r>
          </a:p>
        </p:txBody>
      </p:sp>
      <p:sp>
        <p:nvSpPr>
          <p:cNvPr id="13" name="Tekstvak 12">
            <a:extLst>
              <a:ext uri="{FF2B5EF4-FFF2-40B4-BE49-F238E27FC236}">
                <a16:creationId xmlns:a16="http://schemas.microsoft.com/office/drawing/2014/main" id="{C8F0929C-5387-4527-9489-C7582A8102B9}"/>
              </a:ext>
            </a:extLst>
          </p:cNvPr>
          <p:cNvSpPr txBox="1"/>
          <p:nvPr/>
        </p:nvSpPr>
        <p:spPr>
          <a:xfrm>
            <a:off x="397716" y="4443204"/>
            <a:ext cx="52569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6000" b="0" i="0" u="none" strike="noStrike" kern="1200" cap="none" spc="0" normalizeH="0" baseline="0" noProof="0" dirty="0">
                <a:ln>
                  <a:noFill/>
                </a:ln>
                <a:solidFill>
                  <a:srgbClr val="FFFFFF"/>
                </a:solidFill>
                <a:effectLst/>
                <a:uLnTx/>
                <a:uFillTx/>
                <a:latin typeface="Calibri" panose="020F0502020204030204"/>
                <a:ea typeface="+mn-ea"/>
                <a:cs typeface="+mn-cs"/>
              </a:rPr>
              <a:t>6</a:t>
            </a:r>
          </a:p>
        </p:txBody>
      </p:sp>
      <p:sp>
        <p:nvSpPr>
          <p:cNvPr id="15" name="Tekstvak 14">
            <a:extLst>
              <a:ext uri="{FF2B5EF4-FFF2-40B4-BE49-F238E27FC236}">
                <a16:creationId xmlns:a16="http://schemas.microsoft.com/office/drawing/2014/main" id="{1E06BF12-A274-445F-A477-FD2BAAD235BB}"/>
              </a:ext>
            </a:extLst>
          </p:cNvPr>
          <p:cNvSpPr txBox="1"/>
          <p:nvPr/>
        </p:nvSpPr>
        <p:spPr>
          <a:xfrm>
            <a:off x="397717" y="2159091"/>
            <a:ext cx="2990943"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patiënten </a:t>
            </a:r>
            <a:r>
              <a:rPr lang="nl-NL" dirty="0">
                <a:solidFill>
                  <a:srgbClr val="FFFFFF"/>
                </a:solidFill>
                <a:latin typeface="Calibri" panose="020F0502020204030204"/>
              </a:rPr>
              <a:t>hebben deze zorg ontvangen</a:t>
            </a: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Tekstvak 15">
            <a:extLst>
              <a:ext uri="{FF2B5EF4-FFF2-40B4-BE49-F238E27FC236}">
                <a16:creationId xmlns:a16="http://schemas.microsoft.com/office/drawing/2014/main" id="{DB3BDCE2-46DF-486E-AC00-D6000792DE46}"/>
              </a:ext>
            </a:extLst>
          </p:cNvPr>
          <p:cNvSpPr txBox="1"/>
          <p:nvPr/>
        </p:nvSpPr>
        <p:spPr>
          <a:xfrm>
            <a:off x="397717" y="1651260"/>
            <a:ext cx="1941237"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6000" b="0" i="0" u="none" strike="noStrike" kern="1200" cap="none" spc="0" normalizeH="0" baseline="0" noProof="0" dirty="0">
                <a:ln>
                  <a:noFill/>
                </a:ln>
                <a:solidFill>
                  <a:srgbClr val="FFFFFF"/>
                </a:solidFill>
                <a:effectLst/>
                <a:uLnTx/>
                <a:uFillTx/>
                <a:latin typeface="Calibri" panose="020F0502020204030204"/>
                <a:ea typeface="+mn-ea"/>
                <a:cs typeface="+mn-cs"/>
              </a:rPr>
              <a:t>&gt;1300</a:t>
            </a:r>
          </a:p>
        </p:txBody>
      </p:sp>
      <p:sp>
        <p:nvSpPr>
          <p:cNvPr id="17" name="Tekstvak 16">
            <a:extLst>
              <a:ext uri="{FF2B5EF4-FFF2-40B4-BE49-F238E27FC236}">
                <a16:creationId xmlns:a16="http://schemas.microsoft.com/office/drawing/2014/main" id="{1839C9EE-A4DD-4582-8D3D-B3AEE40BED4F}"/>
              </a:ext>
            </a:extLst>
          </p:cNvPr>
          <p:cNvSpPr txBox="1"/>
          <p:nvPr/>
        </p:nvSpPr>
        <p:spPr>
          <a:xfrm>
            <a:off x="393143" y="6102678"/>
            <a:ext cx="2990942"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srgbClr val="FFFFFF"/>
                </a:solidFill>
                <a:effectLst/>
                <a:uLnTx/>
                <a:uFillTx/>
                <a:latin typeface="Calibri" panose="020F0502020204030204"/>
                <a:ea typeface="+mn-ea"/>
                <a:cs typeface="+mn-cs"/>
              </a:rPr>
              <a:t>zorgpad</a:t>
            </a:r>
            <a:r>
              <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rPr>
              <a:t> live op centraal Zorg bij jou platform</a:t>
            </a:r>
          </a:p>
        </p:txBody>
      </p:sp>
      <p:sp>
        <p:nvSpPr>
          <p:cNvPr id="18" name="Tekstvak 17">
            <a:extLst>
              <a:ext uri="{FF2B5EF4-FFF2-40B4-BE49-F238E27FC236}">
                <a16:creationId xmlns:a16="http://schemas.microsoft.com/office/drawing/2014/main" id="{BC3EDEB0-FF2D-4DD4-A1E6-28E2F90671CB}"/>
              </a:ext>
            </a:extLst>
          </p:cNvPr>
          <p:cNvSpPr txBox="1"/>
          <p:nvPr/>
        </p:nvSpPr>
        <p:spPr>
          <a:xfrm>
            <a:off x="393141" y="5594847"/>
            <a:ext cx="525693"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nl-NL" sz="6000" b="0"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8491040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395C72E4-1294-4616-A4CE-475B8B0FC8FE}"/>
              </a:ext>
            </a:extLst>
          </p:cNvPr>
          <p:cNvGrpSpPr/>
          <p:nvPr/>
        </p:nvGrpSpPr>
        <p:grpSpPr>
          <a:xfrm>
            <a:off x="346958" y="501650"/>
            <a:ext cx="11665748" cy="5439522"/>
            <a:chOff x="418676" y="136525"/>
            <a:chExt cx="9316799" cy="4000097"/>
          </a:xfrm>
        </p:grpSpPr>
        <p:pic>
          <p:nvPicPr>
            <p:cNvPr id="18" name="Afbeelding 17">
              <a:extLst>
                <a:ext uri="{FF2B5EF4-FFF2-40B4-BE49-F238E27FC236}">
                  <a16:creationId xmlns:a16="http://schemas.microsoft.com/office/drawing/2014/main" id="{79932BE5-08AA-44A0-B5FE-6C3CD8FBE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93948" y="136525"/>
              <a:ext cx="3041527" cy="1954306"/>
            </a:xfrm>
            <a:prstGeom prst="rect">
              <a:avLst/>
            </a:prstGeom>
          </p:spPr>
        </p:pic>
        <p:pic>
          <p:nvPicPr>
            <p:cNvPr id="19" name="Afbeelding 18">
              <a:extLst>
                <a:ext uri="{FF2B5EF4-FFF2-40B4-BE49-F238E27FC236}">
                  <a16:creationId xmlns:a16="http://schemas.microsoft.com/office/drawing/2014/main" id="{DC2BEB99-86FF-4459-B57D-A7B0F3ACCF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8676" y="136525"/>
              <a:ext cx="3040510" cy="1965108"/>
            </a:xfrm>
            <a:prstGeom prst="rect">
              <a:avLst/>
            </a:prstGeom>
          </p:spPr>
        </p:pic>
        <p:pic>
          <p:nvPicPr>
            <p:cNvPr id="20" name="Afbeelding 19">
              <a:extLst>
                <a:ext uri="{FF2B5EF4-FFF2-40B4-BE49-F238E27FC236}">
                  <a16:creationId xmlns:a16="http://schemas.microsoft.com/office/drawing/2014/main" id="{E2AD15EB-9E09-44B8-88B1-2D65532C5D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56312" y="2182316"/>
              <a:ext cx="3044691" cy="1954306"/>
            </a:xfrm>
            <a:prstGeom prst="rect">
              <a:avLst/>
            </a:prstGeom>
          </p:spPr>
        </p:pic>
        <p:pic>
          <p:nvPicPr>
            <p:cNvPr id="21" name="Afbeelding 20">
              <a:extLst>
                <a:ext uri="{FF2B5EF4-FFF2-40B4-BE49-F238E27FC236}">
                  <a16:creationId xmlns:a16="http://schemas.microsoft.com/office/drawing/2014/main" id="{FBAC6301-3CEC-4AB2-BE75-8166BD89C8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54"/>
            <a:stretch/>
          </p:blipFill>
          <p:spPr>
            <a:xfrm>
              <a:off x="418676" y="2171514"/>
              <a:ext cx="3041527" cy="1965108"/>
            </a:xfrm>
            <a:prstGeom prst="rect">
              <a:avLst/>
            </a:prstGeom>
          </p:spPr>
        </p:pic>
        <p:pic>
          <p:nvPicPr>
            <p:cNvPr id="22" name="Picture 2">
              <a:extLst>
                <a:ext uri="{FF2B5EF4-FFF2-40B4-BE49-F238E27FC236}">
                  <a16:creationId xmlns:a16="http://schemas.microsoft.com/office/drawing/2014/main" id="{1E27FA58-5027-427A-9C9D-B52E69B76B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72"/>
            <a:stretch/>
          </p:blipFill>
          <p:spPr bwMode="auto">
            <a:xfrm>
              <a:off x="3556312" y="136525"/>
              <a:ext cx="3040510" cy="195430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hthoek 22">
            <a:extLst>
              <a:ext uri="{FF2B5EF4-FFF2-40B4-BE49-F238E27FC236}">
                <a16:creationId xmlns:a16="http://schemas.microsoft.com/office/drawing/2014/main" id="{3BAC98E4-5481-4CA6-A536-C1A39FF214E9}"/>
              </a:ext>
            </a:extLst>
          </p:cNvPr>
          <p:cNvSpPr/>
          <p:nvPr/>
        </p:nvSpPr>
        <p:spPr>
          <a:xfrm>
            <a:off x="2043953" y="501649"/>
            <a:ext cx="2110088" cy="2672247"/>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Diabetes en zwanger</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“Voor ons is deze werkwijze efficiënter. De patiënten geven aan dat thuismonitoring gebruiksvriendelijk is. Zij vinden het fijn dat er over hun schouder wordt meegekeken en dat zij gebeld worden voor advies bij afwijkende waarden en bij vragen.” </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Sandra van Gestel, diabetesverpleegkundige</a:t>
            </a:r>
          </a:p>
        </p:txBody>
      </p:sp>
      <p:sp>
        <p:nvSpPr>
          <p:cNvPr id="24" name="Rechthoek 23">
            <a:extLst>
              <a:ext uri="{FF2B5EF4-FFF2-40B4-BE49-F238E27FC236}">
                <a16:creationId xmlns:a16="http://schemas.microsoft.com/office/drawing/2014/main" id="{7DE7088D-452C-40F3-B3A6-8E213E38A33E}"/>
              </a:ext>
            </a:extLst>
          </p:cNvPr>
          <p:cNvSpPr/>
          <p:nvPr/>
        </p:nvSpPr>
        <p:spPr>
          <a:xfrm>
            <a:off x="346958" y="3268925"/>
            <a:ext cx="1828800" cy="2672246"/>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CVA</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Door thuismonitoring is er eerder contact en een meer efficiënte informatievoorziening, afgestemd op de wensen van de patiënt zelf. Zo creëren wij meer zorg op maat.</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Annemiek van de Kerkhof, </a:t>
            </a:r>
            <a:r>
              <a:rPr kumimoji="0" lang="nl-NL" sz="1000" b="0" i="0" u="none" strike="noStrike" kern="0" cap="none" spc="0" normalizeH="0" baseline="0" noProof="0" dirty="0" err="1">
                <a:ln>
                  <a:noFill/>
                </a:ln>
                <a:solidFill>
                  <a:srgbClr val="FFFFFF"/>
                </a:solidFill>
                <a:effectLst/>
                <a:uLnTx/>
                <a:uFillTx/>
                <a:latin typeface="Calibri" panose="020F0502020204030204"/>
                <a:ea typeface="+mn-ea"/>
                <a:cs typeface="+mn-cs"/>
              </a:rPr>
              <a:t>physician</a:t>
            </a: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 </a:t>
            </a:r>
            <a:r>
              <a:rPr kumimoji="0" lang="nl-NL" sz="1000" b="0" i="0" u="none" strike="noStrike" kern="0" cap="none" spc="0" normalizeH="0" baseline="0" noProof="0" dirty="0" err="1">
                <a:ln>
                  <a:noFill/>
                </a:ln>
                <a:solidFill>
                  <a:srgbClr val="FFFFFF"/>
                </a:solidFill>
                <a:effectLst/>
                <a:uLnTx/>
                <a:uFillTx/>
                <a:latin typeface="Calibri" panose="020F0502020204030204"/>
                <a:ea typeface="+mn-ea"/>
                <a:cs typeface="+mn-cs"/>
              </a:rPr>
              <a:t>assistant</a:t>
            </a: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 Neurologie</a:t>
            </a:r>
          </a:p>
        </p:txBody>
      </p:sp>
      <p:sp>
        <p:nvSpPr>
          <p:cNvPr id="25" name="Rechthoek 24">
            <a:extLst>
              <a:ext uri="{FF2B5EF4-FFF2-40B4-BE49-F238E27FC236}">
                <a16:creationId xmlns:a16="http://schemas.microsoft.com/office/drawing/2014/main" id="{9E8BB602-B382-462C-95F0-7A337476E8D3}"/>
              </a:ext>
            </a:extLst>
          </p:cNvPr>
          <p:cNvSpPr/>
          <p:nvPr/>
        </p:nvSpPr>
        <p:spPr>
          <a:xfrm>
            <a:off x="4275653" y="501649"/>
            <a:ext cx="1575383" cy="2657558"/>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Rondom Darm</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“Met thuismonitoring hopen we patiënten na een darmoperatie snel en met een vertrouwd gevoel naar huis te laten gaan.”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Johanne Bloemen, colorectaal en oncologisch chirurg</a:t>
            </a:r>
          </a:p>
        </p:txBody>
      </p:sp>
      <p:sp>
        <p:nvSpPr>
          <p:cNvPr id="26" name="Rechthoek 25">
            <a:extLst>
              <a:ext uri="{FF2B5EF4-FFF2-40B4-BE49-F238E27FC236}">
                <a16:creationId xmlns:a16="http://schemas.microsoft.com/office/drawing/2014/main" id="{AA78839A-0859-4C07-A1C4-A276BD330CC1}"/>
              </a:ext>
            </a:extLst>
          </p:cNvPr>
          <p:cNvSpPr/>
          <p:nvPr/>
        </p:nvSpPr>
        <p:spPr>
          <a:xfrm>
            <a:off x="4275655" y="3268924"/>
            <a:ext cx="1949140" cy="2672247"/>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Hartfalen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“Het vroegtijdig signaleren van mogelijke achteruitgang, het optimaal instellen van de juiste medicatie en minder belasting voor de mantelzorg leidt tot nog betere en hoogwaardige zorg.”</a:t>
            </a: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Cindy Verstappen, verpleegkundig specialist Hartfalen</a:t>
            </a:r>
          </a:p>
        </p:txBody>
      </p:sp>
      <p:sp>
        <p:nvSpPr>
          <p:cNvPr id="27" name="Rechthoek 26">
            <a:extLst>
              <a:ext uri="{FF2B5EF4-FFF2-40B4-BE49-F238E27FC236}">
                <a16:creationId xmlns:a16="http://schemas.microsoft.com/office/drawing/2014/main" id="{4F4CAC1B-A308-4AC0-BC84-CB6580B30014}"/>
              </a:ext>
            </a:extLst>
          </p:cNvPr>
          <p:cNvSpPr/>
          <p:nvPr/>
        </p:nvSpPr>
        <p:spPr>
          <a:xfrm>
            <a:off x="8204350" y="1837771"/>
            <a:ext cx="3807083" cy="1321435"/>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COPD</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“Ik ben vastberaden om deze vorm van zorg verder te verbeteren en op te schalen. .”</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Arnoud Aldenkamp, longarts</a:t>
            </a:r>
          </a:p>
        </p:txBody>
      </p:sp>
      <p:pic>
        <p:nvPicPr>
          <p:cNvPr id="28" name="Afbeelding 27">
            <a:extLst>
              <a:ext uri="{FF2B5EF4-FFF2-40B4-BE49-F238E27FC236}">
                <a16:creationId xmlns:a16="http://schemas.microsoft.com/office/drawing/2014/main" id="{2E73BD17-4B73-4AF6-838C-AD45545C9B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204350" y="3276268"/>
            <a:ext cx="3807083" cy="2657558"/>
          </a:xfrm>
          <a:prstGeom prst="rect">
            <a:avLst/>
          </a:prstGeom>
        </p:spPr>
      </p:pic>
      <p:sp>
        <p:nvSpPr>
          <p:cNvPr id="29" name="Rechthoek 28">
            <a:extLst>
              <a:ext uri="{FF2B5EF4-FFF2-40B4-BE49-F238E27FC236}">
                <a16:creationId xmlns:a16="http://schemas.microsoft.com/office/drawing/2014/main" id="{4D2DEAA4-E36A-4DB3-A111-3F6A9F8F02B9}"/>
              </a:ext>
            </a:extLst>
          </p:cNvPr>
          <p:cNvSpPr/>
          <p:nvPr/>
        </p:nvSpPr>
        <p:spPr>
          <a:xfrm>
            <a:off x="8204349" y="3268925"/>
            <a:ext cx="2221603" cy="2657558"/>
          </a:xfrm>
          <a:prstGeom prst="rect">
            <a:avLst/>
          </a:prstGeom>
          <a:solidFill>
            <a:srgbClr val="37C0DD">
              <a:lumMod val="75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a:ln>
                  <a:noFill/>
                </a:ln>
                <a:solidFill>
                  <a:srgbClr val="FFFFFF"/>
                </a:solidFill>
                <a:effectLst/>
                <a:uLnTx/>
                <a:uFillTx/>
                <a:latin typeface="Calibri" panose="020F0502020204030204"/>
                <a:ea typeface="+mn-ea"/>
                <a:cs typeface="+mn-cs"/>
              </a:rPr>
              <a:t>Monitoringscentrum</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Calibri" panose="020F0502020204030204"/>
                <a:ea typeface="+mn-ea"/>
                <a:cs typeface="+mn-cs"/>
              </a:rPr>
              <a:t>“Aan de meetwaardes die patiënten via de app aan ons doorgeven, zien wij of het herstel voorspoedig verloopt. Is dat niet het geval, dan schakelen wij direct met de desbetreffende afdeling. Zo helpen wij ook om ziekenhuisopnames te voorkomen.”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FFFFFF"/>
                </a:solidFill>
                <a:effectLst/>
                <a:uLnTx/>
                <a:uFillTx/>
                <a:latin typeface="Calibri" panose="020F0502020204030204"/>
                <a:ea typeface="+mn-ea"/>
                <a:cs typeface="+mn-cs"/>
              </a:rPr>
              <a:t>Marieke Kwappenberg, monitoringsverpleegkundige</a:t>
            </a:r>
          </a:p>
        </p:txBody>
      </p:sp>
    </p:spTree>
    <p:extLst>
      <p:ext uri="{BB962C8B-B14F-4D97-AF65-F5344CB8AC3E}">
        <p14:creationId xmlns:p14="http://schemas.microsoft.com/office/powerpoint/2010/main" val="2481429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Quotes patiënten</a:t>
            </a:r>
          </a:p>
        </p:txBody>
      </p:sp>
      <p:sp>
        <p:nvSpPr>
          <p:cNvPr id="3" name="Tijdelijke aanduiding voor inhoud 2"/>
          <p:cNvSpPr>
            <a:spLocks noGrp="1"/>
          </p:cNvSpPr>
          <p:nvPr>
            <p:ph idx="1"/>
          </p:nvPr>
        </p:nvSpPr>
        <p:spPr>
          <a:xfrm>
            <a:off x="1164656" y="1690688"/>
            <a:ext cx="10189143" cy="4351338"/>
          </a:xfrm>
        </p:spPr>
        <p:txBody>
          <a:bodyPr>
            <a:normAutofit fontScale="92500" lnSpcReduction="10000"/>
          </a:bodyPr>
          <a:lstStyle/>
          <a:p>
            <a:r>
              <a:rPr lang="nl-NL" i="1" dirty="0">
                <a:solidFill>
                  <a:srgbClr val="005EA4"/>
                </a:solidFill>
              </a:rPr>
              <a:t>“De eenvoud is ook de kracht van deze methode! Respons bij overschrijding van streefwaarden is onmiddellijk en 100%, heel prettig!”</a:t>
            </a:r>
          </a:p>
          <a:p>
            <a:r>
              <a:rPr lang="nl-NL" i="1" dirty="0">
                <a:solidFill>
                  <a:srgbClr val="005EA4"/>
                </a:solidFill>
              </a:rPr>
              <a:t>“Oké zo.”</a:t>
            </a:r>
          </a:p>
          <a:p>
            <a:r>
              <a:rPr lang="nl-NL" i="1" dirty="0">
                <a:solidFill>
                  <a:srgbClr val="005EA4"/>
                </a:solidFill>
              </a:rPr>
              <a:t>“De service,  alertheid,  vriendelijkheid,  meelevendheid, .... kortweg </a:t>
            </a:r>
            <a:r>
              <a:rPr lang="nl-NL" i="1" dirty="0" err="1">
                <a:solidFill>
                  <a:srgbClr val="005EA4"/>
                </a:solidFill>
              </a:rPr>
              <a:t>un</a:t>
            </a:r>
            <a:r>
              <a:rPr lang="nl-NL" i="1" dirty="0">
                <a:solidFill>
                  <a:srgbClr val="005EA4"/>
                </a:solidFill>
              </a:rPr>
              <a:t> 10+.......!!!”</a:t>
            </a:r>
          </a:p>
          <a:p>
            <a:r>
              <a:rPr lang="nl-NL" i="1" dirty="0">
                <a:solidFill>
                  <a:srgbClr val="005EA4"/>
                </a:solidFill>
              </a:rPr>
              <a:t>“Ik vind het helemaal goed ga zo door”</a:t>
            </a:r>
          </a:p>
          <a:p>
            <a:r>
              <a:rPr lang="nl-NL" i="1" dirty="0">
                <a:solidFill>
                  <a:srgbClr val="005EA4"/>
                </a:solidFill>
              </a:rPr>
              <a:t>“Ik vind het een goede samenwerking”</a:t>
            </a:r>
          </a:p>
          <a:p>
            <a:r>
              <a:rPr lang="nl-NL" i="1" dirty="0">
                <a:solidFill>
                  <a:srgbClr val="005EA4"/>
                </a:solidFill>
              </a:rPr>
              <a:t>“Het is fijn als je meer problemen hebt met de </a:t>
            </a:r>
            <a:r>
              <a:rPr lang="nl-NL" i="1" dirty="0" err="1">
                <a:solidFill>
                  <a:srgbClr val="005EA4"/>
                </a:solidFill>
              </a:rPr>
              <a:t>copd</a:t>
            </a:r>
            <a:r>
              <a:rPr lang="nl-NL" i="1" dirty="0">
                <a:solidFill>
                  <a:srgbClr val="005EA4"/>
                </a:solidFill>
              </a:rPr>
              <a:t> dat er in een gesprek naar je geluisterd wordt en je krijgt advies en eventueel een recept </a:t>
            </a:r>
            <a:r>
              <a:rPr lang="nl-NL" i="1" dirty="0" err="1">
                <a:solidFill>
                  <a:srgbClr val="005EA4"/>
                </a:solidFill>
              </a:rPr>
              <a:t>zonodig</a:t>
            </a:r>
            <a:r>
              <a:rPr lang="nl-NL" i="1" dirty="0">
                <a:solidFill>
                  <a:srgbClr val="005EA4"/>
                </a:solidFill>
              </a:rPr>
              <a:t>.”</a:t>
            </a:r>
          </a:p>
          <a:p>
            <a:r>
              <a:rPr lang="nl-NL" i="1" dirty="0">
                <a:solidFill>
                  <a:srgbClr val="005EA4"/>
                </a:solidFill>
              </a:rPr>
              <a:t>“Voel me veiliger”</a:t>
            </a:r>
          </a:p>
          <a:p>
            <a:endParaRPr lang="nl-NL" sz="4800" dirty="0">
              <a:solidFill>
                <a:srgbClr val="005EA4"/>
              </a:solidFill>
            </a:endParaRPr>
          </a:p>
        </p:txBody>
      </p:sp>
      <p:sp>
        <p:nvSpPr>
          <p:cNvPr id="6" name="Ovaal bijschrift 5"/>
          <p:cNvSpPr/>
          <p:nvPr/>
        </p:nvSpPr>
        <p:spPr>
          <a:xfrm>
            <a:off x="12787753" y="1503381"/>
            <a:ext cx="2979868" cy="19256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2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Bewegingen</a:t>
            </a:r>
          </a:p>
        </p:txBody>
      </p:sp>
      <p:sp>
        <p:nvSpPr>
          <p:cNvPr id="90" name="Vrije vorm 89"/>
          <p:cNvSpPr/>
          <p:nvPr/>
        </p:nvSpPr>
        <p:spPr>
          <a:xfrm>
            <a:off x="2081594" y="5002299"/>
            <a:ext cx="5815930" cy="1090731"/>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071385"/>
              <a:gd name="connsiteY0" fmla="*/ 815994 h 1452662"/>
              <a:gd name="connsiteX1" fmla="*/ 589225 w 6071385"/>
              <a:gd name="connsiteY1" fmla="*/ 0 h 1452662"/>
              <a:gd name="connsiteX2" fmla="*/ 4974945 w 6071385"/>
              <a:gd name="connsiteY2" fmla="*/ 0 h 1452662"/>
              <a:gd name="connsiteX3" fmla="*/ 6071385 w 6071385"/>
              <a:gd name="connsiteY3" fmla="*/ 1452662 h 1452662"/>
              <a:gd name="connsiteX4" fmla="*/ 0 w 6071385"/>
              <a:gd name="connsiteY4" fmla="*/ 815994 h 1452662"/>
              <a:gd name="connsiteX0" fmla="*/ 0 w 5622695"/>
              <a:gd name="connsiteY0" fmla="*/ 815994 h 836755"/>
              <a:gd name="connsiteX1" fmla="*/ 589225 w 5622695"/>
              <a:gd name="connsiteY1" fmla="*/ 0 h 836755"/>
              <a:gd name="connsiteX2" fmla="*/ 4974945 w 5622695"/>
              <a:gd name="connsiteY2" fmla="*/ 0 h 836755"/>
              <a:gd name="connsiteX3" fmla="*/ 5622695 w 5622695"/>
              <a:gd name="connsiteY3" fmla="*/ 836755 h 836755"/>
              <a:gd name="connsiteX4" fmla="*/ 0 w 5622695"/>
              <a:gd name="connsiteY4" fmla="*/ 815994 h 836755"/>
              <a:gd name="connsiteX0" fmla="*/ 0 w 5690974"/>
              <a:gd name="connsiteY0" fmla="*/ 815994 h 836755"/>
              <a:gd name="connsiteX1" fmla="*/ 657504 w 5690974"/>
              <a:gd name="connsiteY1" fmla="*/ 0 h 836755"/>
              <a:gd name="connsiteX2" fmla="*/ 5043224 w 5690974"/>
              <a:gd name="connsiteY2" fmla="*/ 0 h 836755"/>
              <a:gd name="connsiteX3" fmla="*/ 5690974 w 5690974"/>
              <a:gd name="connsiteY3" fmla="*/ 836755 h 836755"/>
              <a:gd name="connsiteX4" fmla="*/ 0 w 5690974"/>
              <a:gd name="connsiteY4" fmla="*/ 815994 h 836755"/>
              <a:gd name="connsiteX0" fmla="*/ 0 w 5769008"/>
              <a:gd name="connsiteY0" fmla="*/ 815994 h 849374"/>
              <a:gd name="connsiteX1" fmla="*/ 657504 w 5769008"/>
              <a:gd name="connsiteY1" fmla="*/ 0 h 849374"/>
              <a:gd name="connsiteX2" fmla="*/ 5043224 w 5769008"/>
              <a:gd name="connsiteY2" fmla="*/ 0 h 849374"/>
              <a:gd name="connsiteX3" fmla="*/ 5769008 w 5769008"/>
              <a:gd name="connsiteY3" fmla="*/ 849374 h 849374"/>
              <a:gd name="connsiteX4" fmla="*/ 0 w 5769008"/>
              <a:gd name="connsiteY4" fmla="*/ 815994 h 849374"/>
              <a:gd name="connsiteX0" fmla="*/ 0 w 5729992"/>
              <a:gd name="connsiteY0" fmla="*/ 815994 h 824136"/>
              <a:gd name="connsiteX1" fmla="*/ 657504 w 5729992"/>
              <a:gd name="connsiteY1" fmla="*/ 0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815994 h 824136"/>
              <a:gd name="connsiteX1" fmla="*/ 437692 w 5729992"/>
              <a:gd name="connsiteY1" fmla="*/ 298594 h 824136"/>
              <a:gd name="connsiteX2" fmla="*/ 5043224 w 5729992"/>
              <a:gd name="connsiteY2" fmla="*/ 0 h 824136"/>
              <a:gd name="connsiteX3" fmla="*/ 5729992 w 5729992"/>
              <a:gd name="connsiteY3" fmla="*/ 824136 h 824136"/>
              <a:gd name="connsiteX4" fmla="*/ 0 w 5729992"/>
              <a:gd name="connsiteY4" fmla="*/ 815994 h 824136"/>
              <a:gd name="connsiteX0" fmla="*/ 0 w 5729992"/>
              <a:gd name="connsiteY0" fmla="*/ 517400 h 525542"/>
              <a:gd name="connsiteX1" fmla="*/ 437692 w 5729992"/>
              <a:gd name="connsiteY1" fmla="*/ 0 h 525542"/>
              <a:gd name="connsiteX2" fmla="*/ 5285017 w 5729992"/>
              <a:gd name="connsiteY2" fmla="*/ 0 h 525542"/>
              <a:gd name="connsiteX3" fmla="*/ 5729992 w 5729992"/>
              <a:gd name="connsiteY3" fmla="*/ 525542 h 525542"/>
              <a:gd name="connsiteX4" fmla="*/ 0 w 5729992"/>
              <a:gd name="connsiteY4" fmla="*/ 517400 h 525542"/>
              <a:gd name="connsiteX0" fmla="*/ 0 w 5927823"/>
              <a:gd name="connsiteY0" fmla="*/ 737790 h 737790"/>
              <a:gd name="connsiteX1" fmla="*/ 635523 w 5927823"/>
              <a:gd name="connsiteY1" fmla="*/ 0 h 737790"/>
              <a:gd name="connsiteX2" fmla="*/ 5482848 w 5927823"/>
              <a:gd name="connsiteY2" fmla="*/ 0 h 737790"/>
              <a:gd name="connsiteX3" fmla="*/ 5927823 w 5927823"/>
              <a:gd name="connsiteY3" fmla="*/ 525542 h 737790"/>
              <a:gd name="connsiteX4" fmla="*/ 0 w 5927823"/>
              <a:gd name="connsiteY4" fmla="*/ 737790 h 737790"/>
              <a:gd name="connsiteX0" fmla="*/ 0 w 6081692"/>
              <a:gd name="connsiteY0" fmla="*/ 737790 h 737790"/>
              <a:gd name="connsiteX1" fmla="*/ 635523 w 6081692"/>
              <a:gd name="connsiteY1" fmla="*/ 0 h 737790"/>
              <a:gd name="connsiteX2" fmla="*/ 5482848 w 6081692"/>
              <a:gd name="connsiteY2" fmla="*/ 0 h 737790"/>
              <a:gd name="connsiteX3" fmla="*/ 6081692 w 6081692"/>
              <a:gd name="connsiteY3" fmla="*/ 717495 h 737790"/>
              <a:gd name="connsiteX4" fmla="*/ 0 w 6081692"/>
              <a:gd name="connsiteY4" fmla="*/ 737790 h 737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692" h="737790">
                <a:moveTo>
                  <a:pt x="0" y="737790"/>
                </a:moveTo>
                <a:lnTo>
                  <a:pt x="635523" y="0"/>
                </a:lnTo>
                <a:lnTo>
                  <a:pt x="5482848" y="0"/>
                </a:lnTo>
                <a:lnTo>
                  <a:pt x="6081692" y="717495"/>
                </a:lnTo>
                <a:lnTo>
                  <a:pt x="0" y="737790"/>
                </a:lnTo>
                <a:close/>
              </a:path>
            </a:pathLst>
          </a:custGeom>
          <a:noFill/>
          <a:ln w="38100">
            <a:solidFill>
              <a:srgbClr val="212C5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nvGrpSpPr>
          <p:cNvPr id="53" name="Groep 52"/>
          <p:cNvGrpSpPr/>
          <p:nvPr/>
        </p:nvGrpSpPr>
        <p:grpSpPr>
          <a:xfrm>
            <a:off x="4521857" y="4578420"/>
            <a:ext cx="915896" cy="300860"/>
            <a:chOff x="4658640" y="3295097"/>
            <a:chExt cx="936614" cy="292489"/>
          </a:xfrm>
        </p:grpSpPr>
        <p:sp>
          <p:nvSpPr>
            <p:cNvPr id="55" name="Gelijkbenige driehoek 54"/>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7" name="Gelijkbenige driehoek 56"/>
            <p:cNvSpPr/>
            <p:nvPr/>
          </p:nvSpPr>
          <p:spPr>
            <a:xfrm rot="10800000">
              <a:off x="4713701" y="3295097"/>
              <a:ext cx="826492" cy="233134"/>
            </a:xfrm>
            <a:prstGeom prst="triangle">
              <a:avLst/>
            </a:prstGeom>
            <a:solidFill>
              <a:srgbClr val="212C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31" name="Vrije vorm 30"/>
          <p:cNvSpPr/>
          <p:nvPr/>
        </p:nvSpPr>
        <p:spPr>
          <a:xfrm>
            <a:off x="2701160" y="3215987"/>
            <a:ext cx="4614526" cy="1739875"/>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 name="connsiteX0" fmla="*/ 0 w 6875344"/>
              <a:gd name="connsiteY0" fmla="*/ 1443834 h 1452662"/>
              <a:gd name="connsiteX1" fmla="*/ 1393184 w 6875344"/>
              <a:gd name="connsiteY1" fmla="*/ 0 h 1452662"/>
              <a:gd name="connsiteX2" fmla="*/ 5778904 w 6875344"/>
              <a:gd name="connsiteY2" fmla="*/ 0 h 1452662"/>
              <a:gd name="connsiteX3" fmla="*/ 6875344 w 6875344"/>
              <a:gd name="connsiteY3" fmla="*/ 1452662 h 1452662"/>
              <a:gd name="connsiteX4" fmla="*/ 0 w 6875344"/>
              <a:gd name="connsiteY4" fmla="*/ 1443834 h 1452662"/>
              <a:gd name="connsiteX0" fmla="*/ 0 w 7205060"/>
              <a:gd name="connsiteY0" fmla="*/ 1443834 h 1461490"/>
              <a:gd name="connsiteX1" fmla="*/ 1393184 w 7205060"/>
              <a:gd name="connsiteY1" fmla="*/ 0 h 1461490"/>
              <a:gd name="connsiteX2" fmla="*/ 5778904 w 7205060"/>
              <a:gd name="connsiteY2" fmla="*/ 0 h 1461490"/>
              <a:gd name="connsiteX3" fmla="*/ 7205060 w 7205060"/>
              <a:gd name="connsiteY3" fmla="*/ 1461490 h 1461490"/>
              <a:gd name="connsiteX4" fmla="*/ 0 w 7205060"/>
              <a:gd name="connsiteY4" fmla="*/ 1443834 h 1461490"/>
              <a:gd name="connsiteX0" fmla="*/ 0 w 7238031"/>
              <a:gd name="connsiteY0" fmla="*/ 1443834 h 1461490"/>
              <a:gd name="connsiteX1" fmla="*/ 1393184 w 7238031"/>
              <a:gd name="connsiteY1" fmla="*/ 0 h 1461490"/>
              <a:gd name="connsiteX2" fmla="*/ 5778904 w 7238031"/>
              <a:gd name="connsiteY2" fmla="*/ 0 h 1461490"/>
              <a:gd name="connsiteX3" fmla="*/ 7238031 w 7238031"/>
              <a:gd name="connsiteY3" fmla="*/ 1461490 h 1461490"/>
              <a:gd name="connsiteX4" fmla="*/ 0 w 7238031"/>
              <a:gd name="connsiteY4" fmla="*/ 1443834 h 146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031" h="1461490">
                <a:moveTo>
                  <a:pt x="0" y="1443834"/>
                </a:moveTo>
                <a:lnTo>
                  <a:pt x="1393184" y="0"/>
                </a:lnTo>
                <a:lnTo>
                  <a:pt x="5778904" y="0"/>
                </a:lnTo>
                <a:lnTo>
                  <a:pt x="7238031" y="1461490"/>
                </a:lnTo>
                <a:lnTo>
                  <a:pt x="0" y="1443834"/>
                </a:lnTo>
                <a:close/>
              </a:path>
            </a:pathLst>
          </a:custGeom>
          <a:solidFill>
            <a:srgbClr val="212C5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54" name="Tijdelijke aanduiding voor inhoud 5"/>
          <p:cNvSpPr txBox="1">
            <a:spLocks/>
          </p:cNvSpPr>
          <p:nvPr/>
        </p:nvSpPr>
        <p:spPr>
          <a:xfrm>
            <a:off x="8402260" y="2539166"/>
            <a:ext cx="3111313"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grpSp>
        <p:nvGrpSpPr>
          <p:cNvPr id="56" name="Groep 55"/>
          <p:cNvGrpSpPr/>
          <p:nvPr/>
        </p:nvGrpSpPr>
        <p:grpSpPr>
          <a:xfrm>
            <a:off x="3607756" y="612932"/>
            <a:ext cx="2777491" cy="2593396"/>
            <a:chOff x="2203450" y="1411014"/>
            <a:chExt cx="6578600" cy="4357986"/>
          </a:xfrm>
        </p:grpSpPr>
        <p:sp>
          <p:nvSpPr>
            <p:cNvPr id="68" name="Vrije vorm 67"/>
            <p:cNvSpPr/>
            <p:nvPr/>
          </p:nvSpPr>
          <p:spPr>
            <a:xfrm>
              <a:off x="4396317" y="1411014"/>
              <a:ext cx="2192867" cy="1452661"/>
            </a:xfrm>
            <a:custGeom>
              <a:avLst/>
              <a:gdLst>
                <a:gd name="connsiteX0" fmla="*/ 0 w 2192866"/>
                <a:gd name="connsiteY0" fmla="*/ 1452662 h 1452662"/>
                <a:gd name="connsiteX1" fmla="*/ 1096433 w 2192866"/>
                <a:gd name="connsiteY1" fmla="*/ 0 h 1452662"/>
                <a:gd name="connsiteX2" fmla="*/ 1096433 w 2192866"/>
                <a:gd name="connsiteY2" fmla="*/ 0 h 1452662"/>
                <a:gd name="connsiteX3" fmla="*/ 2192866 w 2192866"/>
                <a:gd name="connsiteY3" fmla="*/ 1452662 h 1452662"/>
                <a:gd name="connsiteX4" fmla="*/ 0 w 2192866"/>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866" h="1452662">
                  <a:moveTo>
                    <a:pt x="0" y="1452662"/>
                  </a:moveTo>
                  <a:lnTo>
                    <a:pt x="1096433" y="0"/>
                  </a:lnTo>
                  <a:lnTo>
                    <a:pt x="1096433" y="0"/>
                  </a:lnTo>
                  <a:lnTo>
                    <a:pt x="2192866" y="1452662"/>
                  </a:lnTo>
                  <a:lnTo>
                    <a:pt x="0" y="1452662"/>
                  </a:lnTo>
                  <a:close/>
                </a:path>
              </a:pathLst>
            </a:custGeom>
            <a:solidFill>
              <a:srgbClr val="00AAD4">
                <a:alpha val="2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nl-NL" sz="6000" kern="1200"/>
            </a:p>
          </p:txBody>
        </p:sp>
        <p:sp>
          <p:nvSpPr>
            <p:cNvPr id="69" name="Vrije vorm 68"/>
            <p:cNvSpPr/>
            <p:nvPr/>
          </p:nvSpPr>
          <p:spPr>
            <a:xfrm>
              <a:off x="3299883" y="2863676"/>
              <a:ext cx="4385733" cy="1452662"/>
            </a:xfrm>
            <a:custGeom>
              <a:avLst/>
              <a:gdLst>
                <a:gd name="connsiteX0" fmla="*/ 0 w 4385733"/>
                <a:gd name="connsiteY0" fmla="*/ 1452662 h 1452662"/>
                <a:gd name="connsiteX1" fmla="*/ 1096440 w 4385733"/>
                <a:gd name="connsiteY1" fmla="*/ 0 h 1452662"/>
                <a:gd name="connsiteX2" fmla="*/ 3289293 w 4385733"/>
                <a:gd name="connsiteY2" fmla="*/ 0 h 1452662"/>
                <a:gd name="connsiteX3" fmla="*/ 4385733 w 4385733"/>
                <a:gd name="connsiteY3" fmla="*/ 1452662 h 1452662"/>
                <a:gd name="connsiteX4" fmla="*/ 0 w 4385733"/>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5733" h="1452662">
                  <a:moveTo>
                    <a:pt x="0" y="1452662"/>
                  </a:moveTo>
                  <a:lnTo>
                    <a:pt x="1096440" y="0"/>
                  </a:lnTo>
                  <a:lnTo>
                    <a:pt x="3289293" y="0"/>
                  </a:lnTo>
                  <a:lnTo>
                    <a:pt x="4385733" y="1452662"/>
                  </a:lnTo>
                  <a:lnTo>
                    <a:pt x="0" y="1452662"/>
                  </a:lnTo>
                  <a:close/>
                </a:path>
              </a:pathLst>
            </a:custGeom>
            <a:solidFill>
              <a:srgbClr val="00AAD4">
                <a:alpha val="50196"/>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0053" tIns="82550" rIns="850054" bIns="82550" numCol="1" spcCol="1270" anchor="ctr" anchorCtr="0">
              <a:noAutofit/>
            </a:bodyPr>
            <a:lstStyle/>
            <a:p>
              <a:pPr lvl="0" algn="ctr" defTabSz="2889250">
                <a:lnSpc>
                  <a:spcPct val="90000"/>
                </a:lnSpc>
                <a:spcBef>
                  <a:spcPct val="0"/>
                </a:spcBef>
                <a:spcAft>
                  <a:spcPct val="35000"/>
                </a:spcAft>
              </a:pPr>
              <a:endParaRPr lang="nl-NL" sz="6500" kern="1200"/>
            </a:p>
          </p:txBody>
        </p:sp>
        <p:sp>
          <p:nvSpPr>
            <p:cNvPr id="70" name="Vrije vorm 69"/>
            <p:cNvSpPr/>
            <p:nvPr/>
          </p:nvSpPr>
          <p:spPr>
            <a:xfrm>
              <a:off x="2203450" y="4316338"/>
              <a:ext cx="6578600" cy="1452662"/>
            </a:xfrm>
            <a:custGeom>
              <a:avLst/>
              <a:gdLst>
                <a:gd name="connsiteX0" fmla="*/ 0 w 6578600"/>
                <a:gd name="connsiteY0" fmla="*/ 1452662 h 1452662"/>
                <a:gd name="connsiteX1" fmla="*/ 1096440 w 6578600"/>
                <a:gd name="connsiteY1" fmla="*/ 0 h 1452662"/>
                <a:gd name="connsiteX2" fmla="*/ 5482160 w 6578600"/>
                <a:gd name="connsiteY2" fmla="*/ 0 h 1452662"/>
                <a:gd name="connsiteX3" fmla="*/ 6578600 w 6578600"/>
                <a:gd name="connsiteY3" fmla="*/ 1452662 h 1452662"/>
                <a:gd name="connsiteX4" fmla="*/ 0 w 6578600"/>
                <a:gd name="connsiteY4" fmla="*/ 1452662 h 145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600" h="1452662">
                  <a:moveTo>
                    <a:pt x="0" y="1452662"/>
                  </a:moveTo>
                  <a:lnTo>
                    <a:pt x="1096440" y="0"/>
                  </a:lnTo>
                  <a:lnTo>
                    <a:pt x="5482160" y="0"/>
                  </a:lnTo>
                  <a:lnTo>
                    <a:pt x="6578600" y="1452662"/>
                  </a:lnTo>
                  <a:lnTo>
                    <a:pt x="0" y="1452662"/>
                  </a:lnTo>
                  <a:close/>
                </a:path>
              </a:pathLst>
            </a:custGeom>
            <a:solidFill>
              <a:srgbClr val="00AAD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3804" tIns="82550" rIns="1233806" bIns="82550" numCol="1" spcCol="1270" anchor="ctr" anchorCtr="0">
              <a:noAutofit/>
            </a:bodyPr>
            <a:lstStyle/>
            <a:p>
              <a:pPr lvl="0" algn="ctr" defTabSz="2889250">
                <a:lnSpc>
                  <a:spcPct val="90000"/>
                </a:lnSpc>
                <a:spcBef>
                  <a:spcPct val="0"/>
                </a:spcBef>
                <a:spcAft>
                  <a:spcPct val="35000"/>
                </a:spcAft>
              </a:pPr>
              <a:endParaRPr lang="nl-NL" sz="6500" kern="1200"/>
            </a:p>
          </p:txBody>
        </p:sp>
      </p:grpSp>
      <p:cxnSp>
        <p:nvCxnSpPr>
          <p:cNvPr id="58" name="Rechte verbindingslijn 57"/>
          <p:cNvCxnSpPr/>
          <p:nvPr/>
        </p:nvCxnSpPr>
        <p:spPr>
          <a:xfrm>
            <a:off x="5599872" y="2975368"/>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a:off x="5599872" y="2092601"/>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p:cNvCxnSpPr/>
          <p:nvPr/>
        </p:nvCxnSpPr>
        <p:spPr>
          <a:xfrm>
            <a:off x="5599872" y="1200395"/>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sp>
        <p:nvSpPr>
          <p:cNvPr id="61" name="Rechthoek 60"/>
          <p:cNvSpPr/>
          <p:nvPr/>
        </p:nvSpPr>
        <p:spPr>
          <a:xfrm>
            <a:off x="8402260" y="1054105"/>
            <a:ext cx="1823572" cy="243010"/>
          </a:xfrm>
          <a:prstGeom prst="rect">
            <a:avLst/>
          </a:prstGeom>
        </p:spPr>
        <p:txBody>
          <a:bodyPr wrap="square" lIns="0" tIns="0" rIns="0" bIns="0" anchor="ctr">
            <a:spAutoFit/>
          </a:bodyPr>
          <a:lstStyle/>
          <a:p>
            <a:r>
              <a:rPr lang="nl-NL" cap="small" spc="100" dirty="0" err="1">
                <a:solidFill>
                  <a:srgbClr val="001F60"/>
                </a:solidFill>
              </a:rPr>
              <a:t>Hospital@home</a:t>
            </a:r>
            <a:endParaRPr lang="nl-NL" cap="small" spc="100" dirty="0">
              <a:solidFill>
                <a:srgbClr val="001F60"/>
              </a:solidFill>
            </a:endParaRPr>
          </a:p>
        </p:txBody>
      </p:sp>
      <p:sp>
        <p:nvSpPr>
          <p:cNvPr id="62" name="Rechthoek 61"/>
          <p:cNvSpPr/>
          <p:nvPr/>
        </p:nvSpPr>
        <p:spPr>
          <a:xfrm>
            <a:off x="8402260" y="1932517"/>
            <a:ext cx="1906259" cy="276999"/>
          </a:xfrm>
          <a:prstGeom prst="rect">
            <a:avLst/>
          </a:prstGeom>
        </p:spPr>
        <p:txBody>
          <a:bodyPr wrap="square" lIns="0" tIns="0" rIns="0" bIns="0" anchor="ctr">
            <a:spAutoFit/>
          </a:bodyPr>
          <a:lstStyle/>
          <a:p>
            <a:r>
              <a:rPr lang="nl-NL" cap="small" spc="100" dirty="0">
                <a:solidFill>
                  <a:srgbClr val="001F60"/>
                </a:solidFill>
              </a:rPr>
              <a:t>Hybride zorg</a:t>
            </a:r>
          </a:p>
        </p:txBody>
      </p:sp>
      <p:pic>
        <p:nvPicPr>
          <p:cNvPr id="63" name="Graphic 7">
            <a:extLst>
              <a:ext uri="{FF2B5EF4-FFF2-40B4-BE49-F238E27FC236}">
                <a16:creationId xmlns:a16="http://schemas.microsoft.com/office/drawing/2014/main" id="{49FD830F-FFC4-6F06-FE05-E8E3FEB2AA80}"/>
              </a:ext>
            </a:extLst>
          </p:cNvPr>
          <p:cNvPicPr>
            <a:picLocks noChangeAspect="1"/>
          </p:cNvPicPr>
          <p:nvPr/>
        </p:nvPicPr>
        <p:blipFill>
          <a:blip r:embed="rId3"/>
          <a:stretch>
            <a:fillRect/>
          </a:stretch>
        </p:blipFill>
        <p:spPr>
          <a:xfrm>
            <a:off x="7686557" y="663907"/>
            <a:ext cx="563848" cy="483297"/>
          </a:xfrm>
          <a:prstGeom prst="rect">
            <a:avLst/>
          </a:prstGeom>
        </p:spPr>
      </p:pic>
      <p:pic>
        <p:nvPicPr>
          <p:cNvPr id="64"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1560115"/>
            <a:ext cx="563848" cy="483297"/>
          </a:xfrm>
          <a:prstGeom prst="rect">
            <a:avLst/>
          </a:prstGeom>
        </p:spPr>
      </p:pic>
      <p:pic>
        <p:nvPicPr>
          <p:cNvPr id="6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689015" y="2432430"/>
            <a:ext cx="563848" cy="483297"/>
          </a:xfrm>
          <a:prstGeom prst="rect">
            <a:avLst/>
          </a:prstGeom>
        </p:spPr>
      </p:pic>
      <p:pic>
        <p:nvPicPr>
          <p:cNvPr id="66" name="Graphic 30">
            <a:extLst>
              <a:ext uri="{FF2B5EF4-FFF2-40B4-BE49-F238E27FC236}">
                <a16:creationId xmlns:a16="http://schemas.microsoft.com/office/drawing/2014/main" id="{1C958BB8-9FCD-8B99-4FF3-730573A33AD2}"/>
              </a:ext>
            </a:extLst>
          </p:cNvPr>
          <p:cNvPicPr>
            <a:picLocks noChangeAspect="1"/>
          </p:cNvPicPr>
          <p:nvPr/>
        </p:nvPicPr>
        <p:blipFill>
          <a:blip r:embed="rId5"/>
          <a:stretch>
            <a:fillRect/>
          </a:stretch>
        </p:blipFill>
        <p:spPr>
          <a:xfrm>
            <a:off x="7099505" y="725684"/>
            <a:ext cx="532867" cy="322199"/>
          </a:xfrm>
          <a:prstGeom prst="rect">
            <a:avLst/>
          </a:prstGeom>
        </p:spPr>
      </p:pic>
      <p:pic>
        <p:nvPicPr>
          <p:cNvPr id="67"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1620090"/>
            <a:ext cx="532867" cy="322199"/>
          </a:xfrm>
          <a:prstGeom prst="rect">
            <a:avLst/>
          </a:prstGeom>
        </p:spPr>
      </p:pic>
      <p:sp>
        <p:nvSpPr>
          <p:cNvPr id="73" name="Ovaal 72"/>
          <p:cNvSpPr/>
          <p:nvPr/>
        </p:nvSpPr>
        <p:spPr>
          <a:xfrm>
            <a:off x="4851805" y="3753571"/>
            <a:ext cx="289394" cy="289394"/>
          </a:xfrm>
          <a:prstGeom prst="ellipse">
            <a:avLst/>
          </a:prstGeom>
          <a:solidFill>
            <a:srgbClr val="00A6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b="1" dirty="0">
              <a:solidFill>
                <a:schemeClr val="bg1"/>
              </a:solidFill>
            </a:endParaRPr>
          </a:p>
        </p:txBody>
      </p:sp>
      <p:cxnSp>
        <p:nvCxnSpPr>
          <p:cNvPr id="74" name="Rechte verbindingslijn 73"/>
          <p:cNvCxnSpPr/>
          <p:nvPr/>
        </p:nvCxnSpPr>
        <p:spPr>
          <a:xfrm>
            <a:off x="5605097" y="3872199"/>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grpSp>
        <p:nvGrpSpPr>
          <p:cNvPr id="93" name="Groep 92"/>
          <p:cNvGrpSpPr/>
          <p:nvPr/>
        </p:nvGrpSpPr>
        <p:grpSpPr>
          <a:xfrm>
            <a:off x="4598432" y="3789404"/>
            <a:ext cx="767501" cy="767499"/>
            <a:chOff x="1212112" y="4115472"/>
            <a:chExt cx="874849" cy="874847"/>
          </a:xfrm>
        </p:grpSpPr>
        <p:sp>
          <p:nvSpPr>
            <p:cNvPr id="80" name="Ovaal 79"/>
            <p:cNvSpPr/>
            <p:nvPr/>
          </p:nvSpPr>
          <p:spPr>
            <a:xfrm>
              <a:off x="1212112" y="4115472"/>
              <a:ext cx="874849" cy="874847"/>
            </a:xfrm>
            <a:prstGeom prst="ellipse">
              <a:avLst/>
            </a:prstGeom>
            <a:solidFill>
              <a:srgbClr val="212C5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26" name="Afbeelding 25"/>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327569" y="4235787"/>
              <a:ext cx="664309" cy="664309"/>
            </a:xfrm>
            <a:prstGeom prst="rect">
              <a:avLst/>
            </a:prstGeom>
            <a:ln>
              <a:noFill/>
            </a:ln>
          </p:spPr>
        </p:pic>
      </p:grpSp>
      <p:grpSp>
        <p:nvGrpSpPr>
          <p:cNvPr id="83" name="Groep 82"/>
          <p:cNvGrpSpPr/>
          <p:nvPr/>
        </p:nvGrpSpPr>
        <p:grpSpPr>
          <a:xfrm>
            <a:off x="4607368" y="1944982"/>
            <a:ext cx="767501" cy="767499"/>
            <a:chOff x="5188303" y="2379607"/>
            <a:chExt cx="954952" cy="954950"/>
          </a:xfrm>
        </p:grpSpPr>
        <p:sp>
          <p:nvSpPr>
            <p:cNvPr id="78" name="Ovaal 77"/>
            <p:cNvSpPr/>
            <p:nvPr/>
          </p:nvSpPr>
          <p:spPr>
            <a:xfrm>
              <a:off x="5188303" y="2379607"/>
              <a:ext cx="954952" cy="954950"/>
            </a:xfrm>
            <a:prstGeom prst="ellipse">
              <a:avLst/>
            </a:prstGeom>
            <a:solidFill>
              <a:srgbClr val="00A6C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A6CE"/>
                </a:solidFill>
              </a:endParaRPr>
            </a:p>
          </p:txBody>
        </p:sp>
        <p:pic>
          <p:nvPicPr>
            <p:cNvPr id="48" name="Afbeelding 4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402580" y="2577967"/>
              <a:ext cx="528136" cy="528134"/>
            </a:xfrm>
            <a:prstGeom prst="rect">
              <a:avLst/>
            </a:prstGeom>
          </p:spPr>
        </p:pic>
      </p:grpSp>
      <p:cxnSp>
        <p:nvCxnSpPr>
          <p:cNvPr id="99" name="Rechte verbindingslijn 98"/>
          <p:cNvCxnSpPr/>
          <p:nvPr/>
        </p:nvCxnSpPr>
        <p:spPr>
          <a:xfrm>
            <a:off x="5667277" y="5565220"/>
            <a:ext cx="2696230" cy="0"/>
          </a:xfrm>
          <a:prstGeom prst="line">
            <a:avLst/>
          </a:prstGeom>
          <a:ln>
            <a:solidFill>
              <a:srgbClr val="212C56"/>
            </a:solidFill>
          </a:ln>
        </p:spPr>
        <p:style>
          <a:lnRef idx="1">
            <a:schemeClr val="accent1"/>
          </a:lnRef>
          <a:fillRef idx="0">
            <a:schemeClr val="accent1"/>
          </a:fillRef>
          <a:effectRef idx="0">
            <a:schemeClr val="accent1"/>
          </a:effectRef>
          <a:fontRef idx="minor">
            <a:schemeClr val="tx1"/>
          </a:fontRef>
        </p:style>
      </p:cxnSp>
      <p:pic>
        <p:nvPicPr>
          <p:cNvPr id="91"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4637682" y="5276541"/>
            <a:ext cx="753335" cy="645715"/>
          </a:xfrm>
          <a:prstGeom prst="rect">
            <a:avLst/>
          </a:prstGeom>
        </p:spPr>
      </p:pic>
      <p:sp>
        <p:nvSpPr>
          <p:cNvPr id="100" name="Tijdelijke aanduiding voor inhoud 5"/>
          <p:cNvSpPr txBox="1">
            <a:spLocks/>
          </p:cNvSpPr>
          <p:nvPr/>
        </p:nvSpPr>
        <p:spPr>
          <a:xfrm>
            <a:off x="8427839" y="5107597"/>
            <a:ext cx="1664888"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Zelfhulp, AI</a:t>
            </a:r>
          </a:p>
        </p:txBody>
      </p:sp>
      <p:pic>
        <p:nvPicPr>
          <p:cNvPr id="101" name="Graphic 14">
            <a:extLst>
              <a:ext uri="{FF2B5EF4-FFF2-40B4-BE49-F238E27FC236}">
                <a16:creationId xmlns:a16="http://schemas.microsoft.com/office/drawing/2014/main" id="{0007564E-7995-09AE-B1FC-8ABDE093D80D}"/>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7686557" y="3299531"/>
            <a:ext cx="563848" cy="483297"/>
          </a:xfrm>
          <a:prstGeom prst="rect">
            <a:avLst/>
          </a:prstGeom>
        </p:spPr>
      </p:pic>
      <p:pic>
        <p:nvPicPr>
          <p:cNvPr id="102" name="Graphic 31">
            <a:extLst>
              <a:ext uri="{FF2B5EF4-FFF2-40B4-BE49-F238E27FC236}">
                <a16:creationId xmlns:a16="http://schemas.microsoft.com/office/drawing/2014/main" id="{C77E9535-CE56-35DC-00C8-AF36351F8B50}"/>
              </a:ext>
            </a:extLst>
          </p:cNvPr>
          <p:cNvPicPr>
            <a:picLocks noChangeAspect="1"/>
          </p:cNvPicPr>
          <p:nvPr/>
        </p:nvPicPr>
        <p:blipFill>
          <a:blip r:embed="rId5"/>
          <a:stretch>
            <a:fillRect/>
          </a:stretch>
        </p:blipFill>
        <p:spPr>
          <a:xfrm>
            <a:off x="7099505" y="3359507"/>
            <a:ext cx="532867" cy="322199"/>
          </a:xfrm>
          <a:prstGeom prst="rect">
            <a:avLst/>
          </a:prstGeom>
        </p:spPr>
      </p:pic>
      <p:sp>
        <p:nvSpPr>
          <p:cNvPr id="103" name="Rechthoek 102"/>
          <p:cNvSpPr/>
          <p:nvPr/>
        </p:nvSpPr>
        <p:spPr>
          <a:xfrm>
            <a:off x="8424033" y="3581136"/>
            <a:ext cx="1906259" cy="553998"/>
          </a:xfrm>
          <a:prstGeom prst="rect">
            <a:avLst/>
          </a:prstGeom>
        </p:spPr>
        <p:txBody>
          <a:bodyPr wrap="square" lIns="0" tIns="0" rIns="0" bIns="0" anchor="ctr">
            <a:spAutoFit/>
          </a:bodyPr>
          <a:lstStyle/>
          <a:p>
            <a:r>
              <a:rPr lang="nl-NL" cap="small" spc="100" dirty="0">
                <a:solidFill>
                  <a:srgbClr val="001F60"/>
                </a:solidFill>
              </a:rPr>
              <a:t>Transmurale </a:t>
            </a:r>
            <a:r>
              <a:rPr lang="nl-NL" cap="small" spc="100" dirty="0" err="1">
                <a:solidFill>
                  <a:srgbClr val="001F60"/>
                </a:solidFill>
              </a:rPr>
              <a:t>telemonitoring</a:t>
            </a:r>
            <a:endParaRPr lang="nl-NL" cap="small" spc="100" dirty="0">
              <a:solidFill>
                <a:srgbClr val="001F60"/>
              </a:solidFill>
            </a:endParaRPr>
          </a:p>
        </p:txBody>
      </p:sp>
      <p:grpSp>
        <p:nvGrpSpPr>
          <p:cNvPr id="5" name="Groep 4"/>
          <p:cNvGrpSpPr/>
          <p:nvPr/>
        </p:nvGrpSpPr>
        <p:grpSpPr>
          <a:xfrm>
            <a:off x="4580275" y="3197127"/>
            <a:ext cx="821687" cy="256599"/>
            <a:chOff x="4658640" y="3295097"/>
            <a:chExt cx="936614" cy="292489"/>
          </a:xfrm>
        </p:grpSpPr>
        <p:sp>
          <p:nvSpPr>
            <p:cNvPr id="49" name="Gelijkbenige driehoek 48"/>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3" name="Gelijkbenige driehoek 2"/>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grpSp>
        <p:nvGrpSpPr>
          <p:cNvPr id="50" name="Groep 49"/>
          <p:cNvGrpSpPr/>
          <p:nvPr/>
        </p:nvGrpSpPr>
        <p:grpSpPr>
          <a:xfrm>
            <a:off x="4571339" y="4952128"/>
            <a:ext cx="821687" cy="256599"/>
            <a:chOff x="4658640" y="3295097"/>
            <a:chExt cx="936614" cy="292489"/>
          </a:xfrm>
        </p:grpSpPr>
        <p:sp>
          <p:nvSpPr>
            <p:cNvPr id="51" name="Gelijkbenige driehoek 50"/>
            <p:cNvSpPr/>
            <p:nvPr/>
          </p:nvSpPr>
          <p:spPr>
            <a:xfrm rot="10800000">
              <a:off x="4658640" y="3305584"/>
              <a:ext cx="936614" cy="28200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p>
          </p:txBody>
        </p:sp>
        <p:sp>
          <p:nvSpPr>
            <p:cNvPr id="52" name="Gelijkbenige driehoek 51"/>
            <p:cNvSpPr/>
            <p:nvPr/>
          </p:nvSpPr>
          <p:spPr>
            <a:xfrm rot="10800000">
              <a:off x="4713701" y="3295097"/>
              <a:ext cx="826492" cy="23313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grpSp>
      <p:sp>
        <p:nvSpPr>
          <p:cNvPr id="43" name="Tijdelijke aanduiding voor inhoud 5"/>
          <p:cNvSpPr txBox="1">
            <a:spLocks/>
          </p:cNvSpPr>
          <p:nvPr/>
        </p:nvSpPr>
        <p:spPr>
          <a:xfrm>
            <a:off x="8424033" y="4107230"/>
            <a:ext cx="3178032" cy="840774"/>
          </a:xfrm>
          <a:prstGeom prst="rect">
            <a:avLst/>
          </a:prstGeom>
        </p:spPr>
        <p:txBody>
          <a:bodyPr vert="horz" lIns="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cap="small" spc="100" dirty="0">
                <a:solidFill>
                  <a:srgbClr val="001F60"/>
                </a:solidFill>
              </a:rPr>
              <a:t>Zelfzorg en zelfmanagement; educatie</a:t>
            </a:r>
          </a:p>
        </p:txBody>
      </p:sp>
      <p:cxnSp>
        <p:nvCxnSpPr>
          <p:cNvPr id="44" name="Rechte verbindingslijn 43"/>
          <p:cNvCxnSpPr/>
          <p:nvPr/>
        </p:nvCxnSpPr>
        <p:spPr>
          <a:xfrm>
            <a:off x="5621644" y="4543432"/>
            <a:ext cx="2696230" cy="0"/>
          </a:xfrm>
          <a:prstGeom prst="line">
            <a:avLst/>
          </a:prstGeom>
          <a:ln>
            <a:solidFill>
              <a:srgbClr val="00A6CE"/>
            </a:solidFill>
          </a:ln>
        </p:spPr>
        <p:style>
          <a:lnRef idx="1">
            <a:schemeClr val="accent1"/>
          </a:lnRef>
          <a:fillRef idx="0">
            <a:schemeClr val="accent1"/>
          </a:fillRef>
          <a:effectRef idx="0">
            <a:schemeClr val="accent1"/>
          </a:effectRef>
          <a:fontRef idx="minor">
            <a:schemeClr val="tx1"/>
          </a:fontRef>
        </p:style>
      </p:cxnSp>
      <p:pic>
        <p:nvPicPr>
          <p:cNvPr id="45" name="Graphic 16">
            <a:extLst>
              <a:ext uri="{FF2B5EF4-FFF2-40B4-BE49-F238E27FC236}">
                <a16:creationId xmlns:a16="http://schemas.microsoft.com/office/drawing/2014/main" id="{0D763456-BC79-B352-5291-703638EBC7F8}"/>
              </a:ext>
            </a:extLst>
          </p:cNvPr>
          <p:cNvPicPr>
            <a:picLocks noChangeAspect="1"/>
          </p:cNvPicPr>
          <p:nvPr/>
        </p:nvPicPr>
        <p:blipFill>
          <a:blip r:embed="rId4"/>
          <a:stretch>
            <a:fillRect/>
          </a:stretch>
        </p:blipFill>
        <p:spPr>
          <a:xfrm>
            <a:off x="7710787" y="4000494"/>
            <a:ext cx="563848" cy="483297"/>
          </a:xfrm>
          <a:prstGeom prst="rect">
            <a:avLst/>
          </a:prstGeom>
        </p:spPr>
      </p:pic>
      <p:sp>
        <p:nvSpPr>
          <p:cNvPr id="46" name="Ovaal 45"/>
          <p:cNvSpPr/>
          <p:nvPr/>
        </p:nvSpPr>
        <p:spPr>
          <a:xfrm>
            <a:off x="6969759" y="3255555"/>
            <a:ext cx="3980330" cy="10774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7642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Transmurale </a:t>
            </a:r>
            <a:r>
              <a:rPr lang="nl-NL" dirty="0" err="1"/>
              <a:t>telemonitoring</a:t>
            </a:r>
            <a:r>
              <a:rPr lang="nl-NL" dirty="0"/>
              <a:t> COPD</a:t>
            </a:r>
          </a:p>
        </p:txBody>
      </p:sp>
      <p:sp>
        <p:nvSpPr>
          <p:cNvPr id="3" name="Tijdelijke aanduiding voor inhoud 2"/>
          <p:cNvSpPr>
            <a:spLocks noGrp="1"/>
          </p:cNvSpPr>
          <p:nvPr>
            <p:ph idx="1"/>
          </p:nvPr>
        </p:nvSpPr>
        <p:spPr>
          <a:xfrm>
            <a:off x="8187559" y="1604360"/>
            <a:ext cx="3488503" cy="4740878"/>
          </a:xfrm>
        </p:spPr>
        <p:txBody>
          <a:bodyPr>
            <a:normAutofit/>
          </a:bodyPr>
          <a:lstStyle/>
          <a:p>
            <a:pPr marL="0" indent="0">
              <a:lnSpc>
                <a:spcPct val="100000"/>
              </a:lnSpc>
              <a:buNone/>
            </a:pPr>
            <a:r>
              <a:rPr lang="nl-NL" sz="1600" dirty="0">
                <a:solidFill>
                  <a:srgbClr val="005EA4"/>
                </a:solidFill>
              </a:rPr>
              <a:t>Een proefproject waarbij huisartsen en Máxima MC intensief samenwerken, is van start gegaan om COPD-patiënten beter thuis te behandelen. Met behulp van </a:t>
            </a:r>
            <a:r>
              <a:rPr lang="nl-NL" sz="1600" dirty="0" err="1">
                <a:solidFill>
                  <a:srgbClr val="005EA4"/>
                </a:solidFill>
              </a:rPr>
              <a:t>telemonitoring</a:t>
            </a:r>
            <a:r>
              <a:rPr lang="nl-NL" sz="1600" dirty="0">
                <a:solidFill>
                  <a:srgbClr val="005EA4"/>
                </a:solidFill>
              </a:rPr>
              <a:t> willen de zorgverleners patiënten meer grip geven op hun aandoening en ziekenhuisopnames verminderen. </a:t>
            </a:r>
            <a:endParaRPr lang="nl-NL" sz="2400" dirty="0">
              <a:solidFill>
                <a:srgbClr val="005EA4"/>
              </a:solidFill>
            </a:endParaRPr>
          </a:p>
        </p:txBody>
      </p:sp>
      <p:pic>
        <p:nvPicPr>
          <p:cNvPr id="5122" name="Picture 2" descr="Transmurale telemonito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656" y="1636545"/>
            <a:ext cx="6599654" cy="47628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ep 3"/>
          <p:cNvGrpSpPr/>
          <p:nvPr/>
        </p:nvGrpSpPr>
        <p:grpSpPr>
          <a:xfrm>
            <a:off x="8917149" y="5364664"/>
            <a:ext cx="2585474" cy="1094874"/>
            <a:chOff x="7697949" y="5250364"/>
            <a:chExt cx="1521605" cy="644356"/>
          </a:xfrm>
        </p:grpSpPr>
        <p:grpSp>
          <p:nvGrpSpPr>
            <p:cNvPr id="6" name="Groep 5"/>
            <p:cNvGrpSpPr/>
            <p:nvPr/>
          </p:nvGrpSpPr>
          <p:grpSpPr>
            <a:xfrm>
              <a:off x="8575199" y="5250364"/>
              <a:ext cx="644355" cy="644355"/>
              <a:chOff x="8938886" y="2799157"/>
              <a:chExt cx="889686" cy="889686"/>
            </a:xfrm>
          </p:grpSpPr>
          <p:sp>
            <p:nvSpPr>
              <p:cNvPr id="7" name="Ovaal 6"/>
              <p:cNvSpPr/>
              <p:nvPr/>
            </p:nvSpPr>
            <p:spPr>
              <a:xfrm>
                <a:off x="8938886" y="2799157"/>
                <a:ext cx="889686" cy="8896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descr="Maxima MC - Intensive Care Neonatologi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2682"/>
              <a:stretch/>
            </p:blipFill>
            <p:spPr bwMode="auto">
              <a:xfrm>
                <a:off x="9028236" y="2910050"/>
                <a:ext cx="710938" cy="703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ep 8"/>
            <p:cNvGrpSpPr/>
            <p:nvPr/>
          </p:nvGrpSpPr>
          <p:grpSpPr>
            <a:xfrm>
              <a:off x="7697949" y="5250365"/>
              <a:ext cx="644355" cy="644355"/>
              <a:chOff x="10151947" y="4168224"/>
              <a:chExt cx="889686" cy="889686"/>
            </a:xfrm>
          </p:grpSpPr>
          <p:sp>
            <p:nvSpPr>
              <p:cNvPr id="10" name="Ovaal 9"/>
              <p:cNvSpPr/>
              <p:nvPr/>
            </p:nvSpPr>
            <p:spPr>
              <a:xfrm>
                <a:off x="10151947" y="4168224"/>
                <a:ext cx="889686" cy="8896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2" descr="Op zoek naar vacatures bij PoZoB C.V.? Bekijk de 1 openstaande vacatures en  solliciteer! - Werken in de Regi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361"/>
              <a:stretch/>
            </p:blipFill>
            <p:spPr bwMode="auto">
              <a:xfrm>
                <a:off x="10229376" y="4358804"/>
                <a:ext cx="734780" cy="474953"/>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823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50717001"/>
              </p:ext>
            </p:extLst>
          </p:nvPr>
        </p:nvGraphicFramePr>
        <p:xfrm>
          <a:off x="820739" y="596179"/>
          <a:ext cx="1116012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hthoek 7"/>
          <p:cNvSpPr/>
          <p:nvPr/>
        </p:nvSpPr>
        <p:spPr>
          <a:xfrm>
            <a:off x="9347567" y="5099958"/>
            <a:ext cx="914400" cy="38244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9347567" y="5548176"/>
            <a:ext cx="914400" cy="38244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0" name="Tekstvak 9"/>
          <p:cNvSpPr txBox="1"/>
          <p:nvPr/>
        </p:nvSpPr>
        <p:spPr>
          <a:xfrm>
            <a:off x="10261967" y="5168823"/>
            <a:ext cx="601318" cy="307777"/>
          </a:xfrm>
          <a:prstGeom prst="rect">
            <a:avLst/>
          </a:prstGeom>
          <a:noFill/>
        </p:spPr>
        <p:txBody>
          <a:bodyPr wrap="none" rtlCol="0">
            <a:spAutoFit/>
          </a:bodyPr>
          <a:lstStyle/>
          <a:p>
            <a:r>
              <a:rPr lang="nl-NL" sz="1400" dirty="0"/>
              <a:t>= Live</a:t>
            </a:r>
          </a:p>
        </p:txBody>
      </p:sp>
      <p:sp>
        <p:nvSpPr>
          <p:cNvPr id="11" name="Tekstvak 10"/>
          <p:cNvSpPr txBox="1"/>
          <p:nvPr/>
        </p:nvSpPr>
        <p:spPr>
          <a:xfrm>
            <a:off x="10261966" y="5491626"/>
            <a:ext cx="1538498" cy="523220"/>
          </a:xfrm>
          <a:prstGeom prst="rect">
            <a:avLst/>
          </a:prstGeom>
          <a:noFill/>
        </p:spPr>
        <p:txBody>
          <a:bodyPr wrap="none" rtlCol="0">
            <a:spAutoFit/>
          </a:bodyPr>
          <a:lstStyle/>
          <a:p>
            <a:r>
              <a:rPr lang="nl-NL" sz="1400" dirty="0"/>
              <a:t>= Implementatie / </a:t>
            </a:r>
          </a:p>
          <a:p>
            <a:r>
              <a:rPr lang="nl-NL" sz="1400" dirty="0"/>
              <a:t>    verkenning</a:t>
            </a:r>
          </a:p>
        </p:txBody>
      </p:sp>
      <p:sp>
        <p:nvSpPr>
          <p:cNvPr id="12" name="Rechthoek 11"/>
          <p:cNvSpPr/>
          <p:nvPr/>
        </p:nvSpPr>
        <p:spPr>
          <a:xfrm>
            <a:off x="8980211" y="4869599"/>
            <a:ext cx="2844848" cy="1145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6445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 </a:t>
            </a:r>
            <a:r>
              <a:rPr lang="nl-NL" dirty="0" err="1"/>
              <a:t>Zuid-Oost</a:t>
            </a:r>
            <a:r>
              <a:rPr lang="nl-NL" dirty="0"/>
              <a:t> Brabant, incl. schaalsprong</a:t>
            </a:r>
          </a:p>
        </p:txBody>
      </p:sp>
      <p:graphicFrame>
        <p:nvGraphicFramePr>
          <p:cNvPr id="6" name="Tijdelijke aanduiding voor inhoud 5"/>
          <p:cNvGraphicFramePr>
            <a:graphicFrameLocks noGrp="1"/>
          </p:cNvGraphicFramePr>
          <p:nvPr>
            <p:ph idx="1"/>
            <p:extLst>
              <p:ext uri="{D42A27DB-BD31-4B8C-83A1-F6EECF244321}">
                <p14:modId xmlns:p14="http://schemas.microsoft.com/office/powerpoint/2010/main" val="2783781157"/>
              </p:ext>
            </p:extLst>
          </p:nvPr>
        </p:nvGraphicFramePr>
        <p:xfrm>
          <a:off x="1139595" y="1601359"/>
          <a:ext cx="9295036" cy="3508523"/>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vak 6"/>
          <p:cNvSpPr txBox="1"/>
          <p:nvPr/>
        </p:nvSpPr>
        <p:spPr>
          <a:xfrm>
            <a:off x="1139595" y="5358360"/>
            <a:ext cx="10564010" cy="646331"/>
          </a:xfrm>
          <a:prstGeom prst="rect">
            <a:avLst/>
          </a:prstGeom>
          <a:noFill/>
        </p:spPr>
        <p:txBody>
          <a:bodyPr wrap="square" rtlCol="0">
            <a:spAutoFit/>
          </a:bodyPr>
          <a:lstStyle/>
          <a:p>
            <a:r>
              <a:rPr lang="nl-NL" dirty="0">
                <a:solidFill>
                  <a:srgbClr val="005EA4"/>
                </a:solidFill>
              </a:rPr>
              <a:t>Prognose voor deze regio op 1/1 van dat jaar. Betekent een graduele groei van ongeveer 1% per jaar, die afzakt naar 0,3% per jaar. (totale groei 2023-2040: 13%)</a:t>
            </a:r>
          </a:p>
        </p:txBody>
      </p:sp>
      <p:sp>
        <p:nvSpPr>
          <p:cNvPr id="8" name="Tekstvak 7"/>
          <p:cNvSpPr txBox="1"/>
          <p:nvPr/>
        </p:nvSpPr>
        <p:spPr>
          <a:xfrm>
            <a:off x="8632664" y="6411558"/>
            <a:ext cx="3603935" cy="369332"/>
          </a:xfrm>
          <a:prstGeom prst="rect">
            <a:avLst/>
          </a:prstGeom>
          <a:noFill/>
        </p:spPr>
        <p:txBody>
          <a:bodyPr wrap="none" rtlCol="0">
            <a:spAutoFit/>
          </a:bodyPr>
          <a:lstStyle/>
          <a:p>
            <a:r>
              <a:rPr lang="nl-NL" dirty="0">
                <a:solidFill>
                  <a:schemeClr val="tx1">
                    <a:lumMod val="65000"/>
                    <a:lumOff val="35000"/>
                  </a:schemeClr>
                </a:solidFill>
              </a:rPr>
              <a:t>Bron: bevolkingprognose.brabant.nl </a:t>
            </a:r>
          </a:p>
        </p:txBody>
      </p:sp>
    </p:spTree>
    <p:extLst>
      <p:ext uri="{BB962C8B-B14F-4D97-AF65-F5344CB8AC3E}">
        <p14:creationId xmlns:p14="http://schemas.microsoft.com/office/powerpoint/2010/main" val="172505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Andere voorbeelden</a:t>
            </a:r>
          </a:p>
        </p:txBody>
      </p:sp>
      <p:sp>
        <p:nvSpPr>
          <p:cNvPr id="3" name="Tijdelijke aanduiding voor inhoud 2"/>
          <p:cNvSpPr>
            <a:spLocks noGrp="1"/>
          </p:cNvSpPr>
          <p:nvPr>
            <p:ph idx="1"/>
          </p:nvPr>
        </p:nvSpPr>
        <p:spPr>
          <a:xfrm>
            <a:off x="7869238" y="1690688"/>
            <a:ext cx="4322762" cy="5141600"/>
          </a:xfrm>
        </p:spPr>
        <p:txBody>
          <a:bodyPr/>
          <a:lstStyle/>
          <a:p>
            <a:pPr marL="0" indent="0">
              <a:buNone/>
            </a:pPr>
            <a:r>
              <a:rPr lang="nl-NL" altLang="nl-NL" sz="1800" dirty="0">
                <a:solidFill>
                  <a:srgbClr val="005EA4"/>
                </a:solidFill>
                <a:latin typeface="Roboto" panose="02000000000000000000" pitchFamily="2" charset="0"/>
              </a:rPr>
              <a:t>Zorg kankerpatiënten steeds vaker verplaatst naar thuissituatie</a:t>
            </a:r>
          </a:p>
          <a:p>
            <a:pPr marL="0" indent="0">
              <a:buNone/>
            </a:pPr>
            <a:r>
              <a:rPr lang="nl-NL" altLang="nl-NL" sz="1800" dirty="0">
                <a:solidFill>
                  <a:srgbClr val="005EA4"/>
                </a:solidFill>
              </a:rPr>
              <a:t>In samenwerking met thuiszorgorganisatie </a:t>
            </a:r>
            <a:r>
              <a:rPr lang="nl-NL" altLang="nl-NL" sz="1800" dirty="0" err="1">
                <a:solidFill>
                  <a:srgbClr val="005EA4"/>
                </a:solidFill>
              </a:rPr>
              <a:t>ZuidZorg</a:t>
            </a:r>
            <a:r>
              <a:rPr lang="nl-NL" altLang="nl-NL" sz="1800" dirty="0">
                <a:solidFill>
                  <a:srgbClr val="005EA4"/>
                </a:solidFill>
              </a:rPr>
              <a:t> heeft het Máxima Oncologisch Centrum een deel van onze zorg voor kankerpatiënten verplaatst naar de thuissituatie. Hierdoor kunnen patiënten steeds vaker tijdens een behandeling in hun eigen vertrouwde omgeving blijven.</a:t>
            </a:r>
          </a:p>
          <a:p>
            <a:pPr marL="0" indent="0">
              <a:buNone/>
            </a:pPr>
            <a:endParaRPr lang="nl-NL" sz="1800" dirty="0">
              <a:solidFill>
                <a:schemeClr val="tx1"/>
              </a:solidFill>
            </a:endParaRPr>
          </a:p>
        </p:txBody>
      </p:sp>
      <p:pic>
        <p:nvPicPr>
          <p:cNvPr id="3074" name="Picture 2" descr="infuus pati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656" y="1690688"/>
            <a:ext cx="6269567" cy="470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39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7956" y="-32438"/>
            <a:ext cx="10515600" cy="800276"/>
          </a:xfrm>
        </p:spPr>
        <p:txBody>
          <a:bodyPr>
            <a:normAutofit/>
          </a:bodyPr>
          <a:lstStyle/>
          <a:p>
            <a:pPr lvl="0" algn="ctr"/>
            <a:r>
              <a:rPr lang="nl-NL" sz="3600" b="1" dirty="0">
                <a:solidFill>
                  <a:srgbClr val="002060"/>
                </a:solidFill>
              </a:rPr>
              <a:t>Stand van zaken</a:t>
            </a:r>
          </a:p>
        </p:txBody>
      </p:sp>
      <p:graphicFrame>
        <p:nvGraphicFramePr>
          <p:cNvPr id="8" name="Tijdelijke aanduiding voor inhoud 7"/>
          <p:cNvGraphicFramePr>
            <a:graphicFrameLocks noGrp="1"/>
          </p:cNvGraphicFramePr>
          <p:nvPr>
            <p:ph idx="1"/>
          </p:nvPr>
        </p:nvGraphicFramePr>
        <p:xfrm>
          <a:off x="93461" y="770162"/>
          <a:ext cx="12006501" cy="4911359"/>
        </p:xfrm>
        <a:graphic>
          <a:graphicData uri="http://schemas.openxmlformats.org/drawingml/2006/table">
            <a:tbl>
              <a:tblPr firstRow="1" bandRow="1">
                <a:tableStyleId>{5C22544A-7EE6-4342-B048-85BDC9FD1C3A}</a:tableStyleId>
              </a:tblPr>
              <a:tblGrid>
                <a:gridCol w="1885651">
                  <a:extLst>
                    <a:ext uri="{9D8B030D-6E8A-4147-A177-3AD203B41FA5}">
                      <a16:colId xmlns:a16="http://schemas.microsoft.com/office/drawing/2014/main" val="2189385381"/>
                    </a:ext>
                  </a:extLst>
                </a:gridCol>
                <a:gridCol w="4886241">
                  <a:extLst>
                    <a:ext uri="{9D8B030D-6E8A-4147-A177-3AD203B41FA5}">
                      <a16:colId xmlns:a16="http://schemas.microsoft.com/office/drawing/2014/main" val="4106351804"/>
                    </a:ext>
                  </a:extLst>
                </a:gridCol>
                <a:gridCol w="5234609">
                  <a:extLst>
                    <a:ext uri="{9D8B030D-6E8A-4147-A177-3AD203B41FA5}">
                      <a16:colId xmlns:a16="http://schemas.microsoft.com/office/drawing/2014/main" val="4099992497"/>
                    </a:ext>
                  </a:extLst>
                </a:gridCol>
              </a:tblGrid>
              <a:tr h="430434">
                <a:tc>
                  <a:txBody>
                    <a:bodyPr/>
                    <a:lstStyle/>
                    <a:p>
                      <a:r>
                        <a:rPr lang="nl-NL" sz="2000" dirty="0"/>
                        <a:t>Stappenplan</a:t>
                      </a:r>
                    </a:p>
                  </a:txBody>
                  <a:tcPr/>
                </a:tc>
                <a:tc>
                  <a:txBody>
                    <a:bodyPr/>
                    <a:lstStyle/>
                    <a:p>
                      <a:r>
                        <a:rPr lang="nl-NL" sz="2000" dirty="0"/>
                        <a:t>Astma</a:t>
                      </a:r>
                    </a:p>
                  </a:txBody>
                  <a:tcPr/>
                </a:tc>
                <a:tc>
                  <a:txBody>
                    <a:bodyPr/>
                    <a:lstStyle/>
                    <a:p>
                      <a:r>
                        <a:rPr lang="nl-NL" sz="2000" dirty="0"/>
                        <a:t>CVRM</a:t>
                      </a:r>
                    </a:p>
                  </a:txBody>
                  <a:tcPr/>
                </a:tc>
                <a:extLst>
                  <a:ext uri="{0D108BD9-81ED-4DB2-BD59-A6C34878D82A}">
                    <a16:rowId xmlns:a16="http://schemas.microsoft.com/office/drawing/2014/main" val="3270504976"/>
                  </a:ext>
                </a:extLst>
              </a:tr>
              <a:tr h="629095">
                <a:tc>
                  <a:txBody>
                    <a:bodyPr/>
                    <a:lstStyle/>
                    <a:p>
                      <a:r>
                        <a:rPr lang="nl-NL" sz="1600" b="1" dirty="0"/>
                        <a:t>Regionaal integraal zorgpad</a:t>
                      </a:r>
                    </a:p>
                  </a:txBody>
                  <a:tcPr/>
                </a:tc>
                <a:tc>
                  <a:txBody>
                    <a:bodyPr/>
                    <a:lstStyle/>
                    <a:p>
                      <a:r>
                        <a:rPr lang="nl-NL" sz="1600" dirty="0"/>
                        <a:t>Vastgesteld eind 2023</a:t>
                      </a:r>
                    </a:p>
                  </a:txBody>
                  <a:tcPr/>
                </a:tc>
                <a:tc>
                  <a:txBody>
                    <a:bodyPr/>
                    <a:lstStyle/>
                    <a:p>
                      <a:r>
                        <a:rPr lang="nl-NL" sz="1600" kern="1200" dirty="0">
                          <a:solidFill>
                            <a:schemeClr val="dk1"/>
                          </a:solidFill>
                          <a:effectLst/>
                          <a:latin typeface="+mn-lt"/>
                          <a:ea typeface="+mn-ea"/>
                          <a:cs typeface="+mn-cs"/>
                        </a:rPr>
                        <a:t>December 2024 concept klaar </a:t>
                      </a:r>
                      <a:r>
                        <a:rPr lang="nl-NL" sz="1600" kern="1200" dirty="0">
                          <a:solidFill>
                            <a:schemeClr val="dk1"/>
                          </a:solidFill>
                          <a:effectLst/>
                          <a:latin typeface="+mn-lt"/>
                          <a:ea typeface="+mn-ea"/>
                          <a:cs typeface="+mn-cs"/>
                          <a:sym typeface="Wingdings" panose="05000000000000000000" pitchFamily="2" charset="2"/>
                        </a:rPr>
                        <a:t> referentenronde</a:t>
                      </a:r>
                      <a:r>
                        <a:rPr lang="nl-NL" sz="1600" kern="1200" dirty="0">
                          <a:solidFill>
                            <a:schemeClr val="dk1"/>
                          </a:solidFill>
                          <a:effectLst/>
                          <a:latin typeface="+mn-lt"/>
                          <a:ea typeface="+mn-ea"/>
                          <a:cs typeface="+mn-cs"/>
                        </a:rPr>
                        <a:t> januari 2025</a:t>
                      </a:r>
                      <a:endParaRPr lang="nl-NL" sz="1600" dirty="0"/>
                    </a:p>
                  </a:txBody>
                  <a:tcPr/>
                </a:tc>
                <a:extLst>
                  <a:ext uri="{0D108BD9-81ED-4DB2-BD59-A6C34878D82A}">
                    <a16:rowId xmlns:a16="http://schemas.microsoft.com/office/drawing/2014/main" val="1124207962"/>
                  </a:ext>
                </a:extLst>
              </a:tr>
              <a:tr h="402842">
                <a:tc>
                  <a:txBody>
                    <a:bodyPr/>
                    <a:lstStyle/>
                    <a:p>
                      <a:r>
                        <a:rPr lang="nl-NL" sz="1600" b="1" dirty="0"/>
                        <a:t>Digitaliseren</a:t>
                      </a:r>
                    </a:p>
                  </a:txBody>
                  <a:tcPr/>
                </a:tc>
                <a:tc>
                  <a:txBody>
                    <a:bodyPr/>
                    <a:lstStyle/>
                    <a:p>
                      <a:r>
                        <a:rPr lang="nl-NL" sz="1600" dirty="0"/>
                        <a:t>ZorgDomein regionaal geharmoniseerd</a:t>
                      </a:r>
                    </a:p>
                  </a:txBody>
                  <a:tcPr/>
                </a:tc>
                <a:tc>
                  <a:txBody>
                    <a:bodyPr/>
                    <a:lstStyle/>
                    <a:p>
                      <a:r>
                        <a:rPr lang="nl-NL" sz="1600" kern="1200" dirty="0">
                          <a:solidFill>
                            <a:schemeClr val="dk1"/>
                          </a:solidFill>
                          <a:effectLst/>
                          <a:latin typeface="+mn-lt"/>
                          <a:ea typeface="+mn-ea"/>
                          <a:cs typeface="+mn-cs"/>
                        </a:rPr>
                        <a:t>ZorgDomein wordt geüniformeerd na vaststelling RTA</a:t>
                      </a:r>
                      <a:endParaRPr lang="nl-NL" sz="1600" dirty="0"/>
                    </a:p>
                  </a:txBody>
                  <a:tcPr/>
                </a:tc>
                <a:extLst>
                  <a:ext uri="{0D108BD9-81ED-4DB2-BD59-A6C34878D82A}">
                    <a16:rowId xmlns:a16="http://schemas.microsoft.com/office/drawing/2014/main" val="3691407392"/>
                  </a:ext>
                </a:extLst>
              </a:tr>
              <a:tr h="629095">
                <a:tc>
                  <a:txBody>
                    <a:bodyPr/>
                    <a:lstStyle/>
                    <a:p>
                      <a:endParaRPr lang="nl-NL" sz="1600" dirty="0"/>
                    </a:p>
                  </a:txBody>
                  <a:tcPr/>
                </a:tc>
                <a:tc>
                  <a:txBody>
                    <a:bodyPr/>
                    <a:lstStyle/>
                    <a:p>
                      <a:r>
                        <a:rPr lang="nl-NL" sz="1600" baseline="0" dirty="0"/>
                        <a:t>Regionale c</a:t>
                      </a:r>
                      <a:r>
                        <a:rPr lang="nl-NL" sz="1600" dirty="0"/>
                        <a:t>onsult voorbereidende</a:t>
                      </a:r>
                      <a:r>
                        <a:rPr lang="nl-NL" sz="1600" baseline="0" dirty="0"/>
                        <a:t> patiënt-vragenlijsten (ACQ ++) vastgesteld </a:t>
                      </a:r>
                      <a:r>
                        <a:rPr lang="nl-NL" sz="1600" baseline="0" dirty="0">
                          <a:sym typeface="Wingdings" panose="05000000000000000000" pitchFamily="2" charset="2"/>
                        </a:rPr>
                        <a:t></a:t>
                      </a:r>
                      <a:r>
                        <a:rPr lang="nl-NL" sz="1600" baseline="0" dirty="0"/>
                        <a:t> Implementatie volgt</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kern="1200" dirty="0">
                          <a:solidFill>
                            <a:schemeClr val="dk1"/>
                          </a:solidFill>
                          <a:effectLst/>
                          <a:latin typeface="+mn-lt"/>
                          <a:ea typeface="+mn-ea"/>
                          <a:cs typeface="+mn-cs"/>
                        </a:rPr>
                        <a:t>Extra </a:t>
                      </a:r>
                      <a:r>
                        <a:rPr lang="nl-NL" sz="1600" kern="1200" dirty="0" err="1">
                          <a:solidFill>
                            <a:schemeClr val="dk1"/>
                          </a:solidFill>
                          <a:effectLst/>
                          <a:latin typeface="+mn-lt"/>
                          <a:ea typeface="+mn-ea"/>
                          <a:cs typeface="+mn-cs"/>
                        </a:rPr>
                        <a:t>tooling</a:t>
                      </a:r>
                      <a:r>
                        <a:rPr lang="nl-NL" sz="1600" kern="1200" dirty="0">
                          <a:solidFill>
                            <a:schemeClr val="dk1"/>
                          </a:solidFill>
                          <a:effectLst/>
                          <a:latin typeface="+mn-lt"/>
                          <a:ea typeface="+mn-ea"/>
                          <a:cs typeface="+mn-cs"/>
                        </a:rPr>
                        <a:t> inzicht risico’s in MMC, mogelijk breder inzetbaar (landelijk in ontwikkeling)</a:t>
                      </a:r>
                      <a:endParaRPr lang="nl-NL" sz="1600" dirty="0"/>
                    </a:p>
                  </a:txBody>
                  <a:tcPr/>
                </a:tc>
                <a:extLst>
                  <a:ext uri="{0D108BD9-81ED-4DB2-BD59-A6C34878D82A}">
                    <a16:rowId xmlns:a16="http://schemas.microsoft.com/office/drawing/2014/main" val="898442340"/>
                  </a:ext>
                </a:extLst>
              </a:tr>
              <a:tr h="629095">
                <a:tc>
                  <a:txBody>
                    <a:bodyPr/>
                    <a:lstStyle/>
                    <a:p>
                      <a:r>
                        <a:rPr lang="nl-NL" sz="1600" b="1" dirty="0" err="1"/>
                        <a:t>Telemonitoren</a:t>
                      </a:r>
                      <a:endParaRPr lang="nl-NL" sz="1600" b="1" dirty="0"/>
                    </a:p>
                  </a:txBody>
                  <a:tcPr/>
                </a:tc>
                <a:tc>
                  <a:txBody>
                    <a:bodyPr/>
                    <a:lstStyle/>
                    <a:p>
                      <a:r>
                        <a:rPr lang="nl-NL" sz="1600" dirty="0"/>
                        <a:t>Pilot voorbereiding: start januari 2025 </a:t>
                      </a:r>
                    </a:p>
                    <a:p>
                      <a:r>
                        <a:rPr lang="nl-NL" sz="1600" i="1" dirty="0"/>
                        <a:t>(CZE en MMC en 3 HA-praktijken</a:t>
                      </a:r>
                      <a:r>
                        <a:rPr lang="nl-NL" sz="1600" i="1" baseline="0" dirty="0"/>
                        <a:t> PoZoB en Stroomz)</a:t>
                      </a:r>
                      <a:endParaRPr lang="nl-NL" sz="1600" i="1" dirty="0"/>
                    </a:p>
                  </a:txBody>
                  <a:tcPr/>
                </a:tc>
                <a:tc>
                  <a:txBody>
                    <a:bodyPr/>
                    <a:lstStyle/>
                    <a:p>
                      <a:r>
                        <a:rPr lang="nl-NL" sz="1600" kern="1200" dirty="0">
                          <a:solidFill>
                            <a:schemeClr val="dk1"/>
                          </a:solidFill>
                          <a:effectLst/>
                          <a:latin typeface="+mn-lt"/>
                          <a:ea typeface="+mn-ea"/>
                          <a:cs typeface="+mn-cs"/>
                        </a:rPr>
                        <a:t>Start thuismonitoring hypertensie in CZE/Santeon, ruimte aanpassing aan regio</a:t>
                      </a:r>
                      <a:endParaRPr lang="nl-NL" sz="1600" dirty="0"/>
                    </a:p>
                  </a:txBody>
                  <a:tcPr/>
                </a:tc>
                <a:extLst>
                  <a:ext uri="{0D108BD9-81ED-4DB2-BD59-A6C34878D82A}">
                    <a16:rowId xmlns:a16="http://schemas.microsoft.com/office/drawing/2014/main" val="243367195"/>
                  </a:ext>
                </a:extLst>
              </a:tr>
              <a:tr h="402842">
                <a:tc>
                  <a:txBody>
                    <a:bodyPr/>
                    <a:lstStyle/>
                    <a:p>
                      <a:endParaRPr lang="nl-NL" sz="1600" dirty="0"/>
                    </a:p>
                  </a:txBody>
                  <a:tcPr/>
                </a:tc>
                <a:tc>
                  <a:txBody>
                    <a:bodyPr/>
                    <a:lstStyle/>
                    <a:p>
                      <a:r>
                        <a:rPr lang="nl-NL" sz="1600" dirty="0"/>
                        <a:t>Uniformering protocollen</a:t>
                      </a:r>
                    </a:p>
                  </a:txBody>
                  <a:tcPr/>
                </a:tc>
                <a:tc>
                  <a:txBody>
                    <a:bodyPr/>
                    <a:lstStyle/>
                    <a:p>
                      <a:r>
                        <a:rPr lang="nl-NL" sz="1600" kern="1200" dirty="0">
                          <a:solidFill>
                            <a:schemeClr val="dk1"/>
                          </a:solidFill>
                          <a:effectLst/>
                          <a:latin typeface="+mn-lt"/>
                          <a:ea typeface="+mn-ea"/>
                          <a:cs typeface="+mn-cs"/>
                        </a:rPr>
                        <a:t>Uniformeren werkwijze metingen</a:t>
                      </a:r>
                      <a:endParaRPr lang="nl-NL" sz="1600" dirty="0"/>
                    </a:p>
                  </a:txBody>
                  <a:tcPr/>
                </a:tc>
                <a:extLst>
                  <a:ext uri="{0D108BD9-81ED-4DB2-BD59-A6C34878D82A}">
                    <a16:rowId xmlns:a16="http://schemas.microsoft.com/office/drawing/2014/main" val="4254460745"/>
                  </a:ext>
                </a:extLst>
              </a:tr>
              <a:tr h="893978">
                <a:tc>
                  <a:txBody>
                    <a:bodyPr/>
                    <a:lstStyle/>
                    <a:p>
                      <a:r>
                        <a:rPr lang="nl-NL" sz="1600" b="1" kern="1200" dirty="0">
                          <a:solidFill>
                            <a:schemeClr val="dk1"/>
                          </a:solidFill>
                          <a:effectLst/>
                          <a:latin typeface="+mn-lt"/>
                          <a:ea typeface="+mn-ea"/>
                          <a:cs typeface="+mn-cs"/>
                        </a:rPr>
                        <a:t>Preventie/leefstijl</a:t>
                      </a:r>
                      <a:endParaRPr lang="nl-NL" sz="1600" b="1" dirty="0"/>
                    </a:p>
                  </a:txBody>
                  <a:tcPr/>
                </a:tc>
                <a:tc>
                  <a:txBody>
                    <a:bodyPr/>
                    <a:lstStyle/>
                    <a:p>
                      <a:r>
                        <a:rPr lang="nl-NL" sz="1600" dirty="0">
                          <a:solidFill>
                            <a:schemeClr val="tx1"/>
                          </a:solidFill>
                        </a:rPr>
                        <a:t>á la CVRM</a:t>
                      </a:r>
                    </a:p>
                  </a:txBody>
                  <a:tcPr/>
                </a:tc>
                <a:tc>
                  <a:txBody>
                    <a:bodyPr/>
                    <a:lstStyle/>
                    <a:p>
                      <a:r>
                        <a:rPr lang="nl-NL" sz="1600" kern="1200" dirty="0">
                          <a:solidFill>
                            <a:schemeClr val="dk1"/>
                          </a:solidFill>
                          <a:effectLst/>
                          <a:latin typeface="+mn-lt"/>
                          <a:ea typeface="+mn-ea"/>
                          <a:cs typeface="+mn-cs"/>
                        </a:rPr>
                        <a:t>Elke zorgverlener staat in elk consult stil bij leefstijl </a:t>
                      </a:r>
                    </a:p>
                    <a:p>
                      <a:r>
                        <a:rPr lang="nl-NL" sz="1600" kern="1200" dirty="0">
                          <a:solidFill>
                            <a:schemeClr val="dk1"/>
                          </a:solidFill>
                          <a:effectLst/>
                          <a:latin typeface="+mn-lt"/>
                          <a:ea typeface="+mn-ea"/>
                          <a:cs typeface="+mn-cs"/>
                        </a:rPr>
                        <a:t>Gebruiken De Stap naar Gezonder</a:t>
                      </a:r>
                    </a:p>
                    <a:p>
                      <a:r>
                        <a:rPr lang="nl-NL" sz="1600" kern="1200" dirty="0">
                          <a:solidFill>
                            <a:schemeClr val="dk1"/>
                          </a:solidFill>
                          <a:effectLst/>
                          <a:latin typeface="+mn-lt"/>
                          <a:ea typeface="+mn-ea"/>
                          <a:cs typeface="+mn-cs"/>
                        </a:rPr>
                        <a:t>Uniformeren informatiemateriaal                            </a:t>
                      </a:r>
                      <a:endParaRPr lang="nl-NL" sz="1600" dirty="0"/>
                    </a:p>
                  </a:txBody>
                  <a:tcPr/>
                </a:tc>
                <a:extLst>
                  <a:ext uri="{0D108BD9-81ED-4DB2-BD59-A6C34878D82A}">
                    <a16:rowId xmlns:a16="http://schemas.microsoft.com/office/drawing/2014/main" val="2412540154"/>
                  </a:ext>
                </a:extLst>
              </a:tr>
              <a:tr h="893978">
                <a:tc>
                  <a:txBody>
                    <a:bodyPr/>
                    <a:lstStyle/>
                    <a:p>
                      <a:r>
                        <a:rPr lang="nl-NL" sz="1600" kern="1200" dirty="0">
                          <a:solidFill>
                            <a:schemeClr val="dk1"/>
                          </a:solidFill>
                          <a:effectLst/>
                          <a:latin typeface="+mn-lt"/>
                          <a:ea typeface="+mn-ea"/>
                          <a:cs typeface="+mn-cs"/>
                        </a:rPr>
                        <a:t>                                                </a:t>
                      </a:r>
                      <a:endParaRPr lang="nl-NL"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solidFill>
                            <a:schemeClr val="tx1"/>
                          </a:solidFill>
                        </a:rPr>
                        <a:t>NB professionals hebben gevraagd zelfde route voor </a:t>
                      </a:r>
                      <a:r>
                        <a:rPr lang="nl-NL" sz="1600" b="1" u="sng" dirty="0">
                          <a:solidFill>
                            <a:srgbClr val="FF0000"/>
                          </a:solidFill>
                        </a:rPr>
                        <a:t>COPD </a:t>
                      </a:r>
                      <a:r>
                        <a:rPr lang="nl-NL" sz="1600" dirty="0">
                          <a:solidFill>
                            <a:schemeClr val="tx1"/>
                          </a:solidFill>
                        </a:rPr>
                        <a:t>uit te werken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solidFill>
                            <a:schemeClr val="tx1"/>
                          </a:solidFill>
                        </a:rPr>
                        <a:t>NB professionals hebben gevraagd zelfde route voor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b="1" u="sng" dirty="0">
                          <a:solidFill>
                            <a:srgbClr val="FF0000"/>
                          </a:solidFill>
                        </a:rPr>
                        <a:t>DMII</a:t>
                      </a:r>
                      <a:r>
                        <a:rPr lang="nl-NL" sz="1600" dirty="0">
                          <a:solidFill>
                            <a:schemeClr val="tx1"/>
                          </a:solidFill>
                        </a:rPr>
                        <a:t> uit te werken</a:t>
                      </a:r>
                    </a:p>
                  </a:txBody>
                  <a:tcPr/>
                </a:tc>
                <a:extLst>
                  <a:ext uri="{0D108BD9-81ED-4DB2-BD59-A6C34878D82A}">
                    <a16:rowId xmlns:a16="http://schemas.microsoft.com/office/drawing/2014/main" val="1992310379"/>
                  </a:ext>
                </a:extLst>
              </a:tr>
            </a:tbl>
          </a:graphicData>
        </a:graphic>
      </p:graphicFrame>
      <p:sp>
        <p:nvSpPr>
          <p:cNvPr id="4" name="Tekstvak 3"/>
          <p:cNvSpPr txBox="1"/>
          <p:nvPr/>
        </p:nvSpPr>
        <p:spPr>
          <a:xfrm>
            <a:off x="4" y="6299258"/>
            <a:ext cx="2412000" cy="36000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Anna </a:t>
            </a:r>
          </a:p>
        </p:txBody>
      </p:sp>
      <p:sp>
        <p:nvSpPr>
          <p:cNvPr id="5" name="Tekstvak 4"/>
          <p:cNvSpPr txBox="1"/>
          <p:nvPr/>
        </p:nvSpPr>
        <p:spPr>
          <a:xfrm>
            <a:off x="2412004" y="6299258"/>
            <a:ext cx="2549226" cy="360000"/>
          </a:xfrm>
          <a:prstGeom prst="rect">
            <a:avLst/>
          </a:prstGeom>
          <a:solidFill>
            <a:srgbClr val="80008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Catharina</a:t>
            </a:r>
          </a:p>
        </p:txBody>
      </p:sp>
      <p:sp>
        <p:nvSpPr>
          <p:cNvPr id="6" name="Tekstvak 5"/>
          <p:cNvSpPr txBox="1"/>
          <p:nvPr/>
        </p:nvSpPr>
        <p:spPr>
          <a:xfrm>
            <a:off x="4961899" y="6299258"/>
            <a:ext cx="2412000" cy="360000"/>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Máxima</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hthoek 6">
            <a:extLst>
              <a:ext uri="{FF2B5EF4-FFF2-40B4-BE49-F238E27FC236}">
                <a16:creationId xmlns:a16="http://schemas.microsoft.com/office/drawing/2014/main" id="{35F38F02-40E1-4682-8881-06A81CC0F237}"/>
              </a:ext>
            </a:extLst>
          </p:cNvPr>
          <p:cNvSpPr/>
          <p:nvPr/>
        </p:nvSpPr>
        <p:spPr>
          <a:xfrm>
            <a:off x="7374568" y="6299258"/>
            <a:ext cx="2412000" cy="360000"/>
          </a:xfrm>
          <a:prstGeom prst="rect">
            <a:avLst/>
          </a:prstGeom>
          <a:solidFill>
            <a:srgbClr val="C50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PoZoB</a:t>
            </a:r>
          </a:p>
        </p:txBody>
      </p:sp>
      <p:sp>
        <p:nvSpPr>
          <p:cNvPr id="9" name="Rechthoek 8">
            <a:extLst>
              <a:ext uri="{FF2B5EF4-FFF2-40B4-BE49-F238E27FC236}">
                <a16:creationId xmlns:a16="http://schemas.microsoft.com/office/drawing/2014/main" id="{D78C0E5E-050B-4B69-A595-8047ECB0992C}"/>
              </a:ext>
            </a:extLst>
          </p:cNvPr>
          <p:cNvSpPr/>
          <p:nvPr/>
        </p:nvSpPr>
        <p:spPr>
          <a:xfrm>
            <a:off x="9785265" y="6299258"/>
            <a:ext cx="2412000" cy="360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Stroomz</a:t>
            </a:r>
          </a:p>
        </p:txBody>
      </p:sp>
    </p:spTree>
    <p:extLst>
      <p:ext uri="{BB962C8B-B14F-4D97-AF65-F5344CB8AC3E}">
        <p14:creationId xmlns:p14="http://schemas.microsoft.com/office/powerpoint/2010/main" val="248648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7915" y="178959"/>
            <a:ext cx="9619311" cy="1325563"/>
          </a:xfrm>
        </p:spPr>
        <p:txBody>
          <a:bodyPr>
            <a:normAutofit/>
          </a:bodyPr>
          <a:lstStyle/>
          <a:p>
            <a:r>
              <a:rPr lang="nl-NL" sz="3200" dirty="0"/>
              <a:t>Wat staat ons te doen t.a.v. hybride zorg ?</a:t>
            </a:r>
          </a:p>
        </p:txBody>
      </p:sp>
      <p:sp>
        <p:nvSpPr>
          <p:cNvPr id="8" name="Rechthoek 7">
            <a:extLst>
              <a:ext uri="{FF2B5EF4-FFF2-40B4-BE49-F238E27FC236}">
                <a16:creationId xmlns:a16="http://schemas.microsoft.com/office/drawing/2014/main" id="{02884D41-265F-2A73-F63E-7804353B45CA}"/>
              </a:ext>
            </a:extLst>
          </p:cNvPr>
          <p:cNvSpPr/>
          <p:nvPr/>
        </p:nvSpPr>
        <p:spPr>
          <a:xfrm>
            <a:off x="245738" y="1504521"/>
            <a:ext cx="11150684" cy="4316175"/>
          </a:xfrm>
          <a:prstGeom prst="rect">
            <a:avLst/>
          </a:prstGeom>
          <a:solidFill>
            <a:srgbClr val="00A6CE">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Calibri Light" panose="020F0302020204030204" pitchFamily="34" charset="0"/>
              <a:cs typeface="Calibri Light" panose="020F0302020204030204" pitchFamily="34" charset="0"/>
            </a:endParaRPr>
          </a:p>
        </p:txBody>
      </p:sp>
      <p:cxnSp>
        <p:nvCxnSpPr>
          <p:cNvPr id="9" name="Rechte verbindingslijn 8">
            <a:extLst>
              <a:ext uri="{FF2B5EF4-FFF2-40B4-BE49-F238E27FC236}">
                <a16:creationId xmlns:a16="http://schemas.microsoft.com/office/drawing/2014/main" id="{254DD308-C9E2-1CE9-CA89-CE096481FD69}"/>
              </a:ext>
            </a:extLst>
          </p:cNvPr>
          <p:cNvCxnSpPr>
            <a:cxnSpLocks/>
            <a:endCxn id="8" idx="3"/>
          </p:cNvCxnSpPr>
          <p:nvPr/>
        </p:nvCxnSpPr>
        <p:spPr>
          <a:xfrm>
            <a:off x="245737" y="3426820"/>
            <a:ext cx="11150685" cy="14928"/>
          </a:xfrm>
          <a:prstGeom prst="line">
            <a:avLst/>
          </a:prstGeom>
          <a:ln w="38100">
            <a:solidFill>
              <a:srgbClr val="001F60"/>
            </a:solidFill>
          </a:ln>
        </p:spPr>
        <p:style>
          <a:lnRef idx="1">
            <a:schemeClr val="accent1"/>
          </a:lnRef>
          <a:fillRef idx="0">
            <a:schemeClr val="accent1"/>
          </a:fillRef>
          <a:effectRef idx="0">
            <a:schemeClr val="accent1"/>
          </a:effectRef>
          <a:fontRef idx="minor">
            <a:schemeClr val="tx1"/>
          </a:fontRef>
        </p:style>
      </p:cxnSp>
      <p:grpSp>
        <p:nvGrpSpPr>
          <p:cNvPr id="31" name="Groep 30">
            <a:extLst>
              <a:ext uri="{FF2B5EF4-FFF2-40B4-BE49-F238E27FC236}">
                <a16:creationId xmlns:a16="http://schemas.microsoft.com/office/drawing/2014/main" id="{3A32DB1F-6608-E1DB-5717-BF09C84D78BB}"/>
              </a:ext>
            </a:extLst>
          </p:cNvPr>
          <p:cNvGrpSpPr/>
          <p:nvPr/>
        </p:nvGrpSpPr>
        <p:grpSpPr>
          <a:xfrm>
            <a:off x="12710952" y="14575697"/>
            <a:ext cx="515290" cy="658820"/>
            <a:chOff x="8033077" y="2854030"/>
            <a:chExt cx="844710" cy="844710"/>
          </a:xfrm>
        </p:grpSpPr>
        <p:sp>
          <p:nvSpPr>
            <p:cNvPr id="32" name="Ovaal 31">
              <a:extLst>
                <a:ext uri="{FF2B5EF4-FFF2-40B4-BE49-F238E27FC236}">
                  <a16:creationId xmlns:a16="http://schemas.microsoft.com/office/drawing/2014/main" id="{4EFC3B54-D45D-008E-B5B3-49402473CC81}"/>
                </a:ext>
              </a:extLst>
            </p:cNvPr>
            <p:cNvSpPr/>
            <p:nvPr/>
          </p:nvSpPr>
          <p:spPr>
            <a:xfrm>
              <a:off x="8033077" y="2854030"/>
              <a:ext cx="844710" cy="844710"/>
            </a:xfrm>
            <a:prstGeom prst="ellipse">
              <a:avLst/>
            </a:prstGeom>
            <a:solidFill>
              <a:schemeClr val="bg1"/>
            </a:solidFill>
            <a:ln>
              <a:noFill/>
            </a:ln>
            <a:effectLst>
              <a:outerShdw blurRad="101600" dist="38100" dir="5400000" algn="t" rotWithShape="0">
                <a:srgbClr val="001F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3" name="Groep 32">
              <a:extLst>
                <a:ext uri="{FF2B5EF4-FFF2-40B4-BE49-F238E27FC236}">
                  <a16:creationId xmlns:a16="http://schemas.microsoft.com/office/drawing/2014/main" id="{62058A8E-CCCF-BD29-CFB6-A66FE75A5CC0}"/>
                </a:ext>
              </a:extLst>
            </p:cNvPr>
            <p:cNvGrpSpPr/>
            <p:nvPr/>
          </p:nvGrpSpPr>
          <p:grpSpPr>
            <a:xfrm>
              <a:off x="8098912" y="2929464"/>
              <a:ext cx="706896" cy="713186"/>
              <a:chOff x="404832" y="3685745"/>
              <a:chExt cx="914400" cy="922537"/>
            </a:xfrm>
            <a:effectLst>
              <a:outerShdw blurRad="50800" dist="38100" dir="2700000" algn="tl" rotWithShape="0">
                <a:prstClr val="black">
                  <a:alpha val="40000"/>
                </a:prstClr>
              </a:outerShdw>
            </a:effectLst>
          </p:grpSpPr>
          <p:pic>
            <p:nvPicPr>
              <p:cNvPr id="34" name="Graphic 33" descr="Spreidingsdiagram met effen opvulling">
                <a:extLst>
                  <a:ext uri="{FF2B5EF4-FFF2-40B4-BE49-F238E27FC236}">
                    <a16:creationId xmlns:a16="http://schemas.microsoft.com/office/drawing/2014/main" id="{9AF3A473-3E8E-2336-A50D-B042A53674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32" y="3693881"/>
                <a:ext cx="914400" cy="914401"/>
              </a:xfrm>
              <a:prstGeom prst="rect">
                <a:avLst/>
              </a:prstGeom>
            </p:spPr>
          </p:pic>
          <p:pic>
            <p:nvPicPr>
              <p:cNvPr id="35" name="Graphic 37" descr="Lijndiagram met effen opvulling">
                <a:extLst>
                  <a:ext uri="{FF2B5EF4-FFF2-40B4-BE49-F238E27FC236}">
                    <a16:creationId xmlns:a16="http://schemas.microsoft.com/office/drawing/2014/main" id="{EA4B2DD9-AE0E-8A33-B3E9-981512038E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832" y="3685745"/>
                <a:ext cx="914400" cy="914399"/>
              </a:xfrm>
              <a:prstGeom prst="rect">
                <a:avLst/>
              </a:prstGeom>
            </p:spPr>
          </p:pic>
        </p:grpSp>
      </p:grpSp>
      <p:sp>
        <p:nvSpPr>
          <p:cNvPr id="25" name="Ovaal 24">
            <a:extLst>
              <a:ext uri="{FF2B5EF4-FFF2-40B4-BE49-F238E27FC236}">
                <a16:creationId xmlns:a16="http://schemas.microsoft.com/office/drawing/2014/main" id="{FC8227DA-5A74-8573-6A77-34EC8C7C1EB1}"/>
              </a:ext>
            </a:extLst>
          </p:cNvPr>
          <p:cNvSpPr/>
          <p:nvPr/>
        </p:nvSpPr>
        <p:spPr>
          <a:xfrm>
            <a:off x="4104790" y="2992911"/>
            <a:ext cx="844710" cy="844710"/>
          </a:xfrm>
          <a:prstGeom prst="ellipse">
            <a:avLst/>
          </a:prstGeom>
          <a:solidFill>
            <a:schemeClr val="bg1"/>
          </a:solidFill>
          <a:ln>
            <a:noFill/>
          </a:ln>
          <a:effectLst>
            <a:outerShdw blurRad="101600" dist="38100" dir="5400000" algn="t" rotWithShape="0">
              <a:srgbClr val="001F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1D822D92-9025-A7CC-649F-13FD15F39271}"/>
              </a:ext>
            </a:extLst>
          </p:cNvPr>
          <p:cNvSpPr txBox="1"/>
          <p:nvPr/>
        </p:nvSpPr>
        <p:spPr>
          <a:xfrm>
            <a:off x="4097616" y="1822609"/>
            <a:ext cx="651307" cy="1569660"/>
          </a:xfrm>
          <a:prstGeom prst="rect">
            <a:avLst/>
          </a:prstGeom>
          <a:noFill/>
        </p:spPr>
        <p:txBody>
          <a:bodyPr wrap="square" rtlCol="0">
            <a:spAutoFit/>
          </a:bodyPr>
          <a:lstStyle/>
          <a:p>
            <a:r>
              <a:rPr lang="nl-NL" sz="9600" b="1" dirty="0">
                <a:solidFill>
                  <a:srgbClr val="9ADBEA"/>
                </a:solidFill>
                <a:latin typeface="Arial Rounded MT Bold" panose="020F0704030504030204" pitchFamily="34" charset="0"/>
              </a:rPr>
              <a:t>?</a:t>
            </a:r>
          </a:p>
        </p:txBody>
      </p:sp>
      <p:sp>
        <p:nvSpPr>
          <p:cNvPr id="43" name="Rechthoek 42">
            <a:extLst>
              <a:ext uri="{FF2B5EF4-FFF2-40B4-BE49-F238E27FC236}">
                <a16:creationId xmlns:a16="http://schemas.microsoft.com/office/drawing/2014/main" id="{DFEDEDD5-19FC-E00B-3A4D-5B8C7CC28564}"/>
              </a:ext>
            </a:extLst>
          </p:cNvPr>
          <p:cNvSpPr/>
          <p:nvPr/>
        </p:nvSpPr>
        <p:spPr>
          <a:xfrm>
            <a:off x="3051358" y="4017590"/>
            <a:ext cx="2978281" cy="1310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1600" b="1" dirty="0">
                <a:solidFill>
                  <a:srgbClr val="212C56"/>
                </a:solidFill>
                <a:latin typeface="Candara Light" panose="020E0502030303020204" pitchFamily="34" charset="0"/>
              </a:rPr>
              <a:t>Bekostiging hybride zorg</a:t>
            </a:r>
          </a:p>
        </p:txBody>
      </p:sp>
      <p:sp>
        <p:nvSpPr>
          <p:cNvPr id="10" name="Rechthoek 9">
            <a:extLst>
              <a:ext uri="{FF2B5EF4-FFF2-40B4-BE49-F238E27FC236}">
                <a16:creationId xmlns:a16="http://schemas.microsoft.com/office/drawing/2014/main" id="{27F485D7-1F66-5060-9B92-AE35C7BE0B51}"/>
              </a:ext>
            </a:extLst>
          </p:cNvPr>
          <p:cNvSpPr/>
          <p:nvPr/>
        </p:nvSpPr>
        <p:spPr>
          <a:xfrm>
            <a:off x="1135485" y="3881388"/>
            <a:ext cx="1175698" cy="100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NL" sz="1600" b="1" dirty="0">
              <a:solidFill>
                <a:srgbClr val="001F60"/>
              </a:solidFill>
              <a:latin typeface="Candara Light" panose="020E0502030303020204" pitchFamily="34" charset="0"/>
            </a:endParaRPr>
          </a:p>
        </p:txBody>
      </p:sp>
      <p:sp>
        <p:nvSpPr>
          <p:cNvPr id="12" name="Rechthoek 11">
            <a:extLst>
              <a:ext uri="{FF2B5EF4-FFF2-40B4-BE49-F238E27FC236}">
                <a16:creationId xmlns:a16="http://schemas.microsoft.com/office/drawing/2014/main" id="{DFEDEDD5-19FC-E00B-3A4D-5B8C7CC28564}"/>
              </a:ext>
            </a:extLst>
          </p:cNvPr>
          <p:cNvSpPr/>
          <p:nvPr/>
        </p:nvSpPr>
        <p:spPr>
          <a:xfrm>
            <a:off x="1064857" y="4017590"/>
            <a:ext cx="1435651" cy="1005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1600" b="1" dirty="0">
                <a:solidFill>
                  <a:srgbClr val="001F60"/>
                </a:solidFill>
                <a:latin typeface="Candara Light" panose="020E0502030303020204" pitchFamily="34" charset="0"/>
              </a:rPr>
              <a:t>Van “erbij” naar </a:t>
            </a:r>
          </a:p>
          <a:p>
            <a:pPr algn="ctr"/>
            <a:r>
              <a:rPr lang="nl-NL" sz="1600" b="1" dirty="0">
                <a:solidFill>
                  <a:srgbClr val="001F60"/>
                </a:solidFill>
                <a:latin typeface="Candara Light" panose="020E0502030303020204" pitchFamily="34" charset="0"/>
              </a:rPr>
              <a:t>“in plaats van”</a:t>
            </a:r>
          </a:p>
        </p:txBody>
      </p:sp>
      <p:sp>
        <p:nvSpPr>
          <p:cNvPr id="19" name="Ovaal 18">
            <a:extLst>
              <a:ext uri="{FF2B5EF4-FFF2-40B4-BE49-F238E27FC236}">
                <a16:creationId xmlns:a16="http://schemas.microsoft.com/office/drawing/2014/main" id="{659FC015-592A-C83D-575A-687769D38FE1}"/>
              </a:ext>
            </a:extLst>
          </p:cNvPr>
          <p:cNvSpPr/>
          <p:nvPr/>
        </p:nvSpPr>
        <p:spPr>
          <a:xfrm>
            <a:off x="1312269" y="2992911"/>
            <a:ext cx="844710" cy="844710"/>
          </a:xfrm>
          <a:prstGeom prst="ellipse">
            <a:avLst/>
          </a:prstGeom>
          <a:solidFill>
            <a:schemeClr val="bg1"/>
          </a:solidFill>
          <a:ln>
            <a:noFill/>
          </a:ln>
          <a:effectLst>
            <a:outerShdw blurRad="101600" dist="38100" dir="5400000" algn="t" rotWithShape="0">
              <a:srgbClr val="001F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CE8A30DB-143E-D5D5-7E2E-92E2BDA6D24F}"/>
              </a:ext>
            </a:extLst>
          </p:cNvPr>
          <p:cNvSpPr txBox="1"/>
          <p:nvPr/>
        </p:nvSpPr>
        <p:spPr>
          <a:xfrm>
            <a:off x="1302492" y="1822609"/>
            <a:ext cx="651307" cy="1569660"/>
          </a:xfrm>
          <a:prstGeom prst="rect">
            <a:avLst/>
          </a:prstGeom>
          <a:noFill/>
        </p:spPr>
        <p:txBody>
          <a:bodyPr wrap="square" rtlCol="0">
            <a:spAutoFit/>
          </a:bodyPr>
          <a:lstStyle/>
          <a:p>
            <a:r>
              <a:rPr lang="nl-NL" sz="9600" b="1" dirty="0">
                <a:solidFill>
                  <a:srgbClr val="9ADBEA"/>
                </a:solidFill>
                <a:latin typeface="Arial Rounded MT Bold" panose="020F0704030504030204" pitchFamily="34" charset="0"/>
              </a:rPr>
              <a:t>?</a:t>
            </a:r>
          </a:p>
        </p:txBody>
      </p:sp>
      <p:sp>
        <p:nvSpPr>
          <p:cNvPr id="16" name="Ovaal 15">
            <a:extLst>
              <a:ext uri="{FF2B5EF4-FFF2-40B4-BE49-F238E27FC236}">
                <a16:creationId xmlns:a16="http://schemas.microsoft.com/office/drawing/2014/main" id="{094EEDB2-CB91-C305-A538-E505677EC9D1}"/>
              </a:ext>
            </a:extLst>
          </p:cNvPr>
          <p:cNvSpPr/>
          <p:nvPr/>
        </p:nvSpPr>
        <p:spPr>
          <a:xfrm>
            <a:off x="6846608" y="2991190"/>
            <a:ext cx="844710" cy="844710"/>
          </a:xfrm>
          <a:prstGeom prst="ellipse">
            <a:avLst/>
          </a:prstGeom>
          <a:solidFill>
            <a:schemeClr val="bg1"/>
          </a:solidFill>
          <a:ln>
            <a:noFill/>
          </a:ln>
          <a:effectLst>
            <a:outerShdw blurRad="101600" dist="38100" dir="5400000" algn="t" rotWithShape="0">
              <a:srgbClr val="001F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C0155673-9684-F1BC-E643-F2D046D24F28}"/>
              </a:ext>
            </a:extLst>
          </p:cNvPr>
          <p:cNvSpPr txBox="1"/>
          <p:nvPr/>
        </p:nvSpPr>
        <p:spPr>
          <a:xfrm>
            <a:off x="6832652" y="1822609"/>
            <a:ext cx="651307" cy="1569660"/>
          </a:xfrm>
          <a:prstGeom prst="rect">
            <a:avLst/>
          </a:prstGeom>
          <a:noFill/>
        </p:spPr>
        <p:txBody>
          <a:bodyPr wrap="square" rtlCol="0">
            <a:spAutoFit/>
          </a:bodyPr>
          <a:lstStyle/>
          <a:p>
            <a:r>
              <a:rPr lang="nl-NL" sz="9600" b="1" dirty="0">
                <a:solidFill>
                  <a:srgbClr val="9ADBEA"/>
                </a:solidFill>
                <a:latin typeface="Arial Rounded MT Bold" panose="020F0704030504030204" pitchFamily="34" charset="0"/>
              </a:rPr>
              <a:t>?</a:t>
            </a:r>
          </a:p>
        </p:txBody>
      </p:sp>
      <p:pic>
        <p:nvPicPr>
          <p:cNvPr id="2054" name="Picture 6" descr="Betrokken Rensie Flex - Rensie Flex"/>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16173" y="3220828"/>
            <a:ext cx="707554" cy="456600"/>
          </a:xfrm>
          <a:prstGeom prst="rect">
            <a:avLst/>
          </a:prstGeom>
          <a:noFill/>
          <a:extLst>
            <a:ext uri="{909E8E84-426E-40DD-AFC4-6F175D3DCCD1}">
              <a14:hiddenFill xmlns:a14="http://schemas.microsoft.com/office/drawing/2010/main">
                <a:solidFill>
                  <a:srgbClr val="FFFFFF"/>
                </a:solidFill>
              </a14:hiddenFill>
            </a:ext>
          </a:extLst>
        </p:spPr>
      </p:pic>
      <p:sp>
        <p:nvSpPr>
          <p:cNvPr id="44" name="Rechthoek 43">
            <a:extLst>
              <a:ext uri="{FF2B5EF4-FFF2-40B4-BE49-F238E27FC236}">
                <a16:creationId xmlns:a16="http://schemas.microsoft.com/office/drawing/2014/main" id="{DFEDEDD5-19FC-E00B-3A4D-5B8C7CC28564}"/>
              </a:ext>
            </a:extLst>
          </p:cNvPr>
          <p:cNvSpPr/>
          <p:nvPr/>
        </p:nvSpPr>
        <p:spPr>
          <a:xfrm>
            <a:off x="6069840" y="4017590"/>
            <a:ext cx="2398246" cy="1310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1600" b="1" dirty="0">
                <a:solidFill>
                  <a:srgbClr val="001F60"/>
                </a:solidFill>
                <a:latin typeface="Candara Light" panose="020E0502030303020204" pitchFamily="34" charset="0"/>
              </a:rPr>
              <a:t>Hoe gaan we opschalen? </a:t>
            </a:r>
          </a:p>
          <a:p>
            <a:pPr marL="285750" indent="-285750">
              <a:buFont typeface="Arial" panose="020B0604020202020204" pitchFamily="34" charset="0"/>
              <a:buChar char="•"/>
            </a:pPr>
            <a:r>
              <a:rPr lang="nl-NL" sz="1600" b="1" dirty="0">
                <a:solidFill>
                  <a:srgbClr val="001F60"/>
                </a:solidFill>
                <a:latin typeface="Candara Light" panose="020E0502030303020204" pitchFamily="34" charset="0"/>
              </a:rPr>
              <a:t>Gedeelde visie</a:t>
            </a:r>
          </a:p>
          <a:p>
            <a:pPr marL="285750" indent="-285750">
              <a:buFont typeface="Arial" panose="020B0604020202020204" pitchFamily="34" charset="0"/>
              <a:buChar char="•"/>
            </a:pPr>
            <a:r>
              <a:rPr lang="nl-NL" sz="1600" b="1" dirty="0">
                <a:solidFill>
                  <a:srgbClr val="001F60"/>
                </a:solidFill>
                <a:latin typeface="Candara Light" panose="020E0502030303020204" pitchFamily="34" charset="0"/>
              </a:rPr>
              <a:t>Regionale afspraken</a:t>
            </a:r>
          </a:p>
          <a:p>
            <a:pPr marL="285750" indent="-285750">
              <a:buFont typeface="Arial" panose="020B0604020202020204" pitchFamily="34" charset="0"/>
              <a:buChar char="•"/>
            </a:pPr>
            <a:r>
              <a:rPr lang="nl-NL" sz="1600" b="1" dirty="0">
                <a:solidFill>
                  <a:srgbClr val="001F60"/>
                </a:solidFill>
                <a:latin typeface="Candara Light" panose="020E0502030303020204" pitchFamily="34" charset="0"/>
              </a:rPr>
              <a:t>Gezamenlijke infrastructuur</a:t>
            </a:r>
            <a:endParaRPr lang="nl-NL" sz="1600" b="1" dirty="0">
              <a:solidFill>
                <a:srgbClr val="FF0000"/>
              </a:solidFill>
              <a:latin typeface="Candara Light" panose="020E0502030303020204" pitchFamily="34" charset="0"/>
            </a:endParaRPr>
          </a:p>
          <a:p>
            <a:pPr algn="ctr"/>
            <a:r>
              <a:rPr lang="nl-NL" sz="1600" b="1" dirty="0">
                <a:solidFill>
                  <a:srgbClr val="001F60"/>
                </a:solidFill>
                <a:latin typeface="Candara Light" panose="020E0502030303020204" pitchFamily="34" charset="0"/>
              </a:rPr>
              <a:t>Wanneer is het succesvol?</a:t>
            </a:r>
          </a:p>
        </p:txBody>
      </p:sp>
      <p:pic>
        <p:nvPicPr>
          <p:cNvPr id="4098" name="Picture 2" descr="Rounded adjust button with plus and minus - Free interface icons"/>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50928" y="3135573"/>
            <a:ext cx="572436" cy="572436"/>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flipH="1">
            <a:off x="9018936" y="4014509"/>
            <a:ext cx="2002126" cy="923330"/>
          </a:xfrm>
          <a:prstGeom prst="rect">
            <a:avLst/>
          </a:prstGeom>
        </p:spPr>
        <p:txBody>
          <a:bodyPr wrap="square">
            <a:spAutoFit/>
          </a:bodyPr>
          <a:lstStyle/>
          <a:p>
            <a:pPr algn="ctr"/>
            <a:r>
              <a:rPr lang="nl-NL" b="1" dirty="0">
                <a:solidFill>
                  <a:srgbClr val="001F60"/>
                </a:solidFill>
                <a:latin typeface="Candara Light" panose="020E0502030303020204" pitchFamily="34" charset="0"/>
              </a:rPr>
              <a:t>Zijn er nog meer, nog innovatievere mogelijkheden</a:t>
            </a:r>
          </a:p>
        </p:txBody>
      </p:sp>
      <p:sp>
        <p:nvSpPr>
          <p:cNvPr id="24" name="Ovaal 23">
            <a:extLst>
              <a:ext uri="{FF2B5EF4-FFF2-40B4-BE49-F238E27FC236}">
                <a16:creationId xmlns:a16="http://schemas.microsoft.com/office/drawing/2014/main" id="{094EEDB2-CB91-C305-A538-E505677EC9D1}"/>
              </a:ext>
            </a:extLst>
          </p:cNvPr>
          <p:cNvSpPr/>
          <p:nvPr/>
        </p:nvSpPr>
        <p:spPr>
          <a:xfrm>
            <a:off x="9597644" y="2991190"/>
            <a:ext cx="844710" cy="844710"/>
          </a:xfrm>
          <a:prstGeom prst="ellipse">
            <a:avLst/>
          </a:prstGeom>
          <a:solidFill>
            <a:schemeClr val="bg1"/>
          </a:solidFill>
          <a:ln>
            <a:noFill/>
          </a:ln>
          <a:effectLst>
            <a:outerShdw blurRad="101600" dist="38100" dir="5400000" algn="t" rotWithShape="0">
              <a:srgbClr val="001F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C0155673-9684-F1BC-E643-F2D046D24F28}"/>
              </a:ext>
            </a:extLst>
          </p:cNvPr>
          <p:cNvSpPr txBox="1"/>
          <p:nvPr/>
        </p:nvSpPr>
        <p:spPr>
          <a:xfrm>
            <a:off x="9583688" y="1822609"/>
            <a:ext cx="651307" cy="1569660"/>
          </a:xfrm>
          <a:prstGeom prst="rect">
            <a:avLst/>
          </a:prstGeom>
          <a:noFill/>
        </p:spPr>
        <p:txBody>
          <a:bodyPr wrap="square" rtlCol="0">
            <a:spAutoFit/>
          </a:bodyPr>
          <a:lstStyle/>
          <a:p>
            <a:r>
              <a:rPr lang="nl-NL" sz="9600" b="1" dirty="0">
                <a:solidFill>
                  <a:srgbClr val="9ADBEA"/>
                </a:solidFill>
                <a:latin typeface="Arial Rounded MT Bold" panose="020F0704030504030204" pitchFamily="34" charset="0"/>
              </a:rPr>
              <a:t>?</a:t>
            </a:r>
          </a:p>
        </p:txBody>
      </p:sp>
      <p:pic>
        <p:nvPicPr>
          <p:cNvPr id="1026" name="Picture 2" descr="Innovation Icon PNG Images, Vectors Free Download - Pngtree"/>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03294" y="3092840"/>
            <a:ext cx="633410" cy="6334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hecklist Icon Png Stock Illustrations – 1,106 Checklist Icon Png Stock  Illustrations, Vectors &amp; Clipart - Dreamstime"/>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56708" y="3144534"/>
            <a:ext cx="546448" cy="54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5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ORLD CAFÉ | Redesign Toolkit"/>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9324" y="1374747"/>
            <a:ext cx="9077652" cy="489436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We weten het samen het beste</a:t>
            </a:r>
          </a:p>
        </p:txBody>
      </p:sp>
    </p:spTree>
    <p:extLst>
      <p:ext uri="{BB962C8B-B14F-4D97-AF65-F5344CB8AC3E}">
        <p14:creationId xmlns:p14="http://schemas.microsoft.com/office/powerpoint/2010/main" val="3924298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412F1-A682-484A-90A3-FCDB06CFF1CE}"/>
              </a:ext>
            </a:extLst>
          </p:cNvPr>
          <p:cNvSpPr>
            <a:spLocks noGrp="1"/>
          </p:cNvSpPr>
          <p:nvPr>
            <p:ph type="title"/>
          </p:nvPr>
        </p:nvSpPr>
        <p:spPr/>
        <p:txBody>
          <a:bodyPr/>
          <a:lstStyle/>
          <a:p>
            <a:r>
              <a:rPr lang="nl-NL" dirty="0"/>
              <a:t>Te bespreken</a:t>
            </a:r>
          </a:p>
        </p:txBody>
      </p:sp>
      <p:sp>
        <p:nvSpPr>
          <p:cNvPr id="3" name="Tijdelijke aanduiding voor inhoud 2">
            <a:extLst>
              <a:ext uri="{FF2B5EF4-FFF2-40B4-BE49-F238E27FC236}">
                <a16:creationId xmlns:a16="http://schemas.microsoft.com/office/drawing/2014/main" id="{B418F06A-90F9-4A43-B37C-23ED275A689A}"/>
              </a:ext>
            </a:extLst>
          </p:cNvPr>
          <p:cNvSpPr>
            <a:spLocks noGrp="1"/>
          </p:cNvSpPr>
          <p:nvPr>
            <p:ph idx="1"/>
          </p:nvPr>
        </p:nvSpPr>
        <p:spPr/>
        <p:txBody>
          <a:bodyPr/>
          <a:lstStyle/>
          <a:p>
            <a:r>
              <a:rPr lang="nl-NL" dirty="0"/>
              <a:t>Is de patiënt succesfactor of belemmering bij deze veranderingen in de zorg? (hoe kunnen we de patiënt benutten bij deze verandering?)</a:t>
            </a:r>
          </a:p>
          <a:p>
            <a:endParaRPr lang="nl-NL" dirty="0"/>
          </a:p>
          <a:p>
            <a:r>
              <a:rPr lang="nl-NL" dirty="0"/>
              <a:t>Wat kan ik bijdragen aan wijkgericht werken/voorkomen van zorg? </a:t>
            </a:r>
          </a:p>
          <a:p>
            <a:endParaRPr lang="nl-NL" dirty="0"/>
          </a:p>
          <a:p>
            <a:r>
              <a:rPr lang="nl-NL" dirty="0"/>
              <a:t>Wat kan ik bijdragen aan hybride zorg/</a:t>
            </a:r>
            <a:r>
              <a:rPr lang="nl-NL" dirty="0" err="1"/>
              <a:t>telemonitoring</a:t>
            </a:r>
            <a:r>
              <a:rPr lang="nl-NL" dirty="0"/>
              <a:t>? </a:t>
            </a:r>
          </a:p>
          <a:p>
            <a:endParaRPr lang="nl-NL" dirty="0"/>
          </a:p>
          <a:p>
            <a:endParaRPr lang="nl-NL" dirty="0"/>
          </a:p>
        </p:txBody>
      </p:sp>
    </p:spTree>
    <p:extLst>
      <p:ext uri="{BB962C8B-B14F-4D97-AF65-F5344CB8AC3E}">
        <p14:creationId xmlns:p14="http://schemas.microsoft.com/office/powerpoint/2010/main" val="40446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Bevolkingsontwikkeling Brainport </a:t>
            </a:r>
          </a:p>
        </p:txBody>
      </p:sp>
      <p:graphicFrame>
        <p:nvGraphicFramePr>
          <p:cNvPr id="4" name="Tijdelijke aanduiding voor inhoud 3"/>
          <p:cNvGraphicFramePr>
            <a:graphicFrameLocks noGrp="1"/>
          </p:cNvGraphicFramePr>
          <p:nvPr>
            <p:ph idx="1"/>
          </p:nvPr>
        </p:nvGraphicFramePr>
        <p:xfrm>
          <a:off x="339896" y="1035795"/>
          <a:ext cx="11160125" cy="514191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ep 8"/>
          <p:cNvGrpSpPr/>
          <p:nvPr/>
        </p:nvGrpSpPr>
        <p:grpSpPr>
          <a:xfrm>
            <a:off x="1066640" y="1366221"/>
            <a:ext cx="7512708" cy="1226372"/>
            <a:chOff x="966656" y="905712"/>
            <a:chExt cx="8779622" cy="2281792"/>
          </a:xfrm>
        </p:grpSpPr>
        <p:sp>
          <p:nvSpPr>
            <p:cNvPr id="5" name="Ovaal 4"/>
            <p:cNvSpPr/>
            <p:nvPr/>
          </p:nvSpPr>
          <p:spPr>
            <a:xfrm rot="555916">
              <a:off x="966656" y="905712"/>
              <a:ext cx="8779622" cy="2281792"/>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6" name="Tekstvak 1"/>
            <p:cNvSpPr txBox="1"/>
            <p:nvPr/>
          </p:nvSpPr>
          <p:spPr>
            <a:xfrm>
              <a:off x="7362311" y="1064799"/>
              <a:ext cx="1735998"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NL" sz="1100" b="1" dirty="0">
                  <a:solidFill>
                    <a:schemeClr val="accent5"/>
                  </a:solidFill>
                </a:rPr>
                <a:t>Effect vergrijzing</a:t>
              </a:r>
            </a:p>
          </p:txBody>
        </p:sp>
      </p:grpSp>
      <p:grpSp>
        <p:nvGrpSpPr>
          <p:cNvPr id="8" name="Groep 7"/>
          <p:cNvGrpSpPr/>
          <p:nvPr/>
        </p:nvGrpSpPr>
        <p:grpSpPr>
          <a:xfrm>
            <a:off x="5668988" y="3399229"/>
            <a:ext cx="5283324" cy="2529551"/>
            <a:chOff x="5668988" y="3399229"/>
            <a:chExt cx="5283324" cy="2529551"/>
          </a:xfrm>
        </p:grpSpPr>
        <p:sp>
          <p:nvSpPr>
            <p:cNvPr id="3" name="Ovaal 2"/>
            <p:cNvSpPr/>
            <p:nvPr/>
          </p:nvSpPr>
          <p:spPr>
            <a:xfrm rot="19811531">
              <a:off x="5668988" y="3399229"/>
              <a:ext cx="4711788" cy="2167294"/>
            </a:xfrm>
            <a:prstGeom prst="ellipse">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7" name="Tekstvak 1"/>
            <p:cNvSpPr txBox="1"/>
            <p:nvPr/>
          </p:nvSpPr>
          <p:spPr>
            <a:xfrm>
              <a:off x="9216314" y="5014380"/>
              <a:ext cx="1735998"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NL" sz="1100" b="1" dirty="0">
                  <a:solidFill>
                    <a:schemeClr val="accent5"/>
                  </a:solidFill>
                </a:rPr>
                <a:t>Effect schaalsprong</a:t>
              </a:r>
            </a:p>
          </p:txBody>
        </p:sp>
      </p:grpSp>
      <p:sp>
        <p:nvSpPr>
          <p:cNvPr id="10" name="Tekstvak 9"/>
          <p:cNvSpPr txBox="1"/>
          <p:nvPr/>
        </p:nvSpPr>
        <p:spPr>
          <a:xfrm>
            <a:off x="8588065" y="6349383"/>
            <a:ext cx="3603935" cy="369332"/>
          </a:xfrm>
          <a:prstGeom prst="rect">
            <a:avLst/>
          </a:prstGeom>
          <a:noFill/>
        </p:spPr>
        <p:txBody>
          <a:bodyPr wrap="none" rtlCol="0">
            <a:spAutoFit/>
          </a:bodyPr>
          <a:lstStyle/>
          <a:p>
            <a:r>
              <a:rPr lang="nl-NL" dirty="0">
                <a:solidFill>
                  <a:schemeClr val="bg1"/>
                </a:solidFill>
              </a:rPr>
              <a:t>Bron: bevolkingprognose.brabant.nl </a:t>
            </a:r>
          </a:p>
        </p:txBody>
      </p:sp>
    </p:spTree>
    <p:extLst>
      <p:ext uri="{BB962C8B-B14F-4D97-AF65-F5344CB8AC3E}">
        <p14:creationId xmlns:p14="http://schemas.microsoft.com/office/powerpoint/2010/main" val="176895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Deelconclusie</a:t>
            </a:r>
          </a:p>
        </p:txBody>
      </p:sp>
      <p:sp>
        <p:nvSpPr>
          <p:cNvPr id="7" name="Tijdelijke aanduiding voor inhoud 6"/>
          <p:cNvSpPr>
            <a:spLocks noGrp="1"/>
          </p:cNvSpPr>
          <p:nvPr>
            <p:ph idx="1"/>
          </p:nvPr>
        </p:nvSpPr>
        <p:spPr/>
        <p:txBody>
          <a:bodyPr>
            <a:normAutofit/>
          </a:bodyPr>
          <a:lstStyle/>
          <a:p>
            <a:r>
              <a:rPr lang="nl-NL" dirty="0">
                <a:solidFill>
                  <a:srgbClr val="005EA4"/>
                </a:solidFill>
              </a:rPr>
              <a:t>Effect vergrijzing op de zorg is veel groter dan effect schaalsprong omdat oudere bevolkingsgroepen een veel grotere zorgvraag hebben dan jongere bevolkingsgroepen. Effecten schaalsprong meest voelbaar voor geboortezorg, jeugd(</a:t>
            </a:r>
            <a:r>
              <a:rPr lang="nl-NL" dirty="0" err="1">
                <a:solidFill>
                  <a:srgbClr val="005EA4"/>
                </a:solidFill>
              </a:rPr>
              <a:t>gezondheids</a:t>
            </a:r>
            <a:r>
              <a:rPr lang="nl-NL" dirty="0">
                <a:solidFill>
                  <a:srgbClr val="005EA4"/>
                </a:solidFill>
              </a:rPr>
              <a:t>)zorg en huisartsenzorg. </a:t>
            </a:r>
          </a:p>
          <a:p>
            <a:endParaRPr lang="nl-NL" dirty="0">
              <a:solidFill>
                <a:srgbClr val="005EA4"/>
              </a:solidFill>
            </a:endParaRPr>
          </a:p>
        </p:txBody>
      </p:sp>
    </p:spTree>
    <p:extLst>
      <p:ext uri="{BB962C8B-B14F-4D97-AF65-F5344CB8AC3E}">
        <p14:creationId xmlns:p14="http://schemas.microsoft.com/office/powerpoint/2010/main" val="25360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verEIND">
  <a:themeElements>
    <a:clrScheme name="OverEIND">
      <a:dk1>
        <a:srgbClr val="005EA4"/>
      </a:dk1>
      <a:lt1>
        <a:sysClr val="window" lastClr="FFFFFF"/>
      </a:lt1>
      <a:dk2>
        <a:srgbClr val="000000"/>
      </a:dk2>
      <a:lt2>
        <a:srgbClr val="9AD0F4"/>
      </a:lt2>
      <a:accent1>
        <a:srgbClr val="0E9BE1"/>
      </a:accent1>
      <a:accent2>
        <a:srgbClr val="9AD0F4"/>
      </a:accent2>
      <a:accent3>
        <a:srgbClr val="AE0055"/>
      </a:accent3>
      <a:accent4>
        <a:srgbClr val="D5160C"/>
      </a:accent4>
      <a:accent5>
        <a:srgbClr val="61C4F5"/>
      </a:accent5>
      <a:accent6>
        <a:srgbClr val="D5EDFF"/>
      </a:accent6>
      <a:hlink>
        <a:srgbClr val="0E9BE1"/>
      </a:hlink>
      <a:folHlink>
        <a:srgbClr val="005EA4"/>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5512</Words>
  <Application>Microsoft Office PowerPoint</Application>
  <PresentationFormat>Breedbeeld</PresentationFormat>
  <Paragraphs>689</Paragraphs>
  <Slides>74</Slides>
  <Notes>43</Notes>
  <HiddenSlides>7</HiddenSlides>
  <MMClips>0</MMClips>
  <ScaleCrop>false</ScaleCrop>
  <HeadingPairs>
    <vt:vector size="6" baseType="variant">
      <vt:variant>
        <vt:lpstr>Gebruikte lettertypen</vt:lpstr>
      </vt:variant>
      <vt:variant>
        <vt:i4>19</vt:i4>
      </vt:variant>
      <vt:variant>
        <vt:lpstr>Thema</vt:lpstr>
      </vt:variant>
      <vt:variant>
        <vt:i4>1</vt:i4>
      </vt:variant>
      <vt:variant>
        <vt:lpstr>Diatitels</vt:lpstr>
      </vt:variant>
      <vt:variant>
        <vt:i4>74</vt:i4>
      </vt:variant>
    </vt:vector>
  </HeadingPairs>
  <TitlesOfParts>
    <vt:vector size="94" baseType="lpstr">
      <vt:lpstr>Aptos Display</vt:lpstr>
      <vt:lpstr>Arial</vt:lpstr>
      <vt:lpstr>Arial Rounded MT Bold</vt:lpstr>
      <vt:lpstr>Calibri</vt:lpstr>
      <vt:lpstr>Calibri Light</vt:lpstr>
      <vt:lpstr>Candara Light</vt:lpstr>
      <vt:lpstr>Carlito</vt:lpstr>
      <vt:lpstr>Century Gothic</vt:lpstr>
      <vt:lpstr>Lato</vt:lpstr>
      <vt:lpstr>OpenSans</vt:lpstr>
      <vt:lpstr>OpenSans-Bold</vt:lpstr>
      <vt:lpstr>Outfit</vt:lpstr>
      <vt:lpstr>Roboto</vt:lpstr>
      <vt:lpstr>Roboto Light</vt:lpstr>
      <vt:lpstr>Roboto Medium</vt:lpstr>
      <vt:lpstr>Symbol</vt:lpstr>
      <vt:lpstr>Verdana</vt:lpstr>
      <vt:lpstr>Wingdings</vt:lpstr>
      <vt:lpstr>Wingdings 2</vt:lpstr>
      <vt:lpstr>OverEIND</vt:lpstr>
      <vt:lpstr>Ontwikkelingen in de regio</vt:lpstr>
      <vt:lpstr>PowerPoint-presentatie</vt:lpstr>
      <vt:lpstr>Ontwikkelingen in de regio</vt:lpstr>
      <vt:lpstr>Wat betekent de schaalsprong voor de demografie en zorg in deze regio? </vt:lpstr>
      <vt:lpstr>Inschatting Brainport Development</vt:lpstr>
      <vt:lpstr>Natuurlijke bevolkingsontwikkeling regio</vt:lpstr>
      <vt:lpstr>Bevolking Zuid-Oost Brabant, incl. schaalsprong</vt:lpstr>
      <vt:lpstr>Bevolkingsontwikkeling Brainport </vt:lpstr>
      <vt:lpstr>Deelconclusie</vt:lpstr>
      <vt:lpstr>Effecten per deelsector</vt:lpstr>
      <vt:lpstr>Conclusies</vt:lpstr>
      <vt:lpstr>PowerPoint-presentatie</vt:lpstr>
      <vt:lpstr>PowerPoint-presentatie</vt:lpstr>
      <vt:lpstr>10 december 2023 Regioplan</vt:lpstr>
      <vt:lpstr>IZA in de regio Eindhoven – de Kempen  </vt:lpstr>
      <vt:lpstr>Doelen 2030</vt:lpstr>
      <vt:lpstr>Gezond opgroeien en leven- Groei van DE STAP naar gezonder </vt:lpstr>
      <vt:lpstr>Stand van zaken regiotafel –sterk met ouderen</vt:lpstr>
      <vt:lpstr>PowerPoint-presentatie</vt:lpstr>
      <vt:lpstr>PowerPoint-presentatie</vt:lpstr>
      <vt:lpstr>Spoedzorg &amp; spoedpleinen</vt:lpstr>
      <vt:lpstr>IZA &amp; volumenormen</vt:lpstr>
      <vt:lpstr>PowerPoint-presentatie</vt:lpstr>
      <vt:lpstr>PowerPoint-presentatie</vt:lpstr>
      <vt:lpstr>PowerPoint-presentatie</vt:lpstr>
      <vt:lpstr>IZA &amp; volumenormen</vt:lpstr>
      <vt:lpstr>Uitspraken Zorginstituut </vt:lpstr>
      <vt:lpstr>Beethoven &amp; IZA,  van idealen naar financiering</vt:lpstr>
      <vt:lpstr>Beethoven &amp; IZA,  van idealen naar financiering</vt:lpstr>
      <vt:lpstr>Nederlandse artseneed…</vt:lpstr>
      <vt:lpstr>PowerPoint-presentatie</vt:lpstr>
      <vt:lpstr>PowerPoint-presentatie</vt:lpstr>
      <vt:lpstr>Beethoven &amp; IZA,  van idealen naar financiering</vt:lpstr>
      <vt:lpstr>Beethoven &amp; IZA, de transitiepijn </vt:lpstr>
      <vt:lpstr>Beethoven &amp; IZA, van pain naar gain </vt:lpstr>
      <vt:lpstr>Beethoven &amp; IZA, opschalen en transformeren </vt:lpstr>
      <vt:lpstr>Beethoven &amp; IZA, opschalen en transformeren </vt:lpstr>
      <vt:lpstr>Beethoven &amp; IZA, de idealen </vt:lpstr>
      <vt:lpstr>Oplossingsrichtingen: wijkgericht werken</vt:lpstr>
      <vt:lpstr>PowerPoint-presentatie</vt:lpstr>
      <vt:lpstr>PowerPoint-presentatie</vt:lpstr>
      <vt:lpstr>PowerPoint-presentatie</vt:lpstr>
      <vt:lpstr>PowerPoint-presentatie</vt:lpstr>
      <vt:lpstr>Wijknetwerken</vt:lpstr>
      <vt:lpstr>PowerPoint-presentatie</vt:lpstr>
      <vt:lpstr>PowerPoint-presentatie</vt:lpstr>
      <vt:lpstr>PowerPoint-presentatie</vt:lpstr>
      <vt:lpstr>PowerPoint-presentatie</vt:lpstr>
      <vt:lpstr>Toekomst transmuraal 2030</vt:lpstr>
      <vt:lpstr>Oplossingsrichtingen: hybride zorg</vt:lpstr>
      <vt:lpstr>Bewegingen</vt:lpstr>
      <vt:lpstr>Hartfalen@home: thuisbehandeling voor hartfalen</vt:lpstr>
      <vt:lpstr>Scope Hartfalen@home</vt:lpstr>
      <vt:lpstr>PowerPoint-presentatie</vt:lpstr>
      <vt:lpstr>PowerPoint-presentatie</vt:lpstr>
      <vt:lpstr>PowerPoint-presentatie</vt:lpstr>
      <vt:lpstr>Bewegingen</vt:lpstr>
      <vt:lpstr>PowerPoint-presentatie</vt:lpstr>
      <vt:lpstr>PowerPoint-presentatie</vt:lpstr>
      <vt:lpstr>Bouwblokken Zorg bij jou</vt:lpstr>
      <vt:lpstr>Voorbeeld hybride zorgpad</vt:lpstr>
      <vt:lpstr>Luscii programma’s</vt:lpstr>
      <vt:lpstr>PowerPoint-presentatie</vt:lpstr>
      <vt:lpstr>PowerPoint-presentatie</vt:lpstr>
      <vt:lpstr>PowerPoint-presentatie</vt:lpstr>
      <vt:lpstr>Quotes patiënten</vt:lpstr>
      <vt:lpstr>Bewegingen</vt:lpstr>
      <vt:lpstr>Transmurale telemonitoring COPD</vt:lpstr>
      <vt:lpstr>PowerPoint-presentatie</vt:lpstr>
      <vt:lpstr>Andere voorbeelden</vt:lpstr>
      <vt:lpstr>Stand van zaken</vt:lpstr>
      <vt:lpstr>Wat staat ons te doen t.a.v. hybride zorg ?</vt:lpstr>
      <vt:lpstr>We weten het samen het beste</vt:lpstr>
      <vt:lpstr>Te bespreken</vt:lpstr>
    </vt:vector>
  </TitlesOfParts>
  <Company>Máxima Medisch Centrum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Vogel, Hettie</dc:creator>
  <cp:lastModifiedBy>Yvonne van Oosterhout</cp:lastModifiedBy>
  <cp:revision>47</cp:revision>
  <dcterms:created xsi:type="dcterms:W3CDTF">2022-06-22T10:12:56Z</dcterms:created>
  <dcterms:modified xsi:type="dcterms:W3CDTF">2025-02-10T15:13:28Z</dcterms:modified>
</cp:coreProperties>
</file>